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59" r:id="rId5"/>
    <p:sldId id="359" r:id="rId6"/>
    <p:sldId id="361" r:id="rId7"/>
    <p:sldId id="362" r:id="rId8"/>
    <p:sldId id="261" r:id="rId9"/>
    <p:sldId id="260" r:id="rId10"/>
    <p:sldId id="364" r:id="rId11"/>
    <p:sldId id="327" r:id="rId12"/>
    <p:sldId id="329" r:id="rId13"/>
    <p:sldId id="331" r:id="rId14"/>
    <p:sldId id="390" r:id="rId15"/>
    <p:sldId id="332" r:id="rId16"/>
    <p:sldId id="360" r:id="rId17"/>
    <p:sldId id="374" r:id="rId18"/>
    <p:sldId id="366" r:id="rId19"/>
    <p:sldId id="375" r:id="rId20"/>
    <p:sldId id="381" r:id="rId21"/>
    <p:sldId id="383" r:id="rId22"/>
    <p:sldId id="363" r:id="rId23"/>
    <p:sldId id="385" r:id="rId24"/>
    <p:sldId id="365" r:id="rId25"/>
    <p:sldId id="387" r:id="rId26"/>
    <p:sldId id="367" r:id="rId27"/>
    <p:sldId id="368" r:id="rId28"/>
    <p:sldId id="388" r:id="rId29"/>
    <p:sldId id="370" r:id="rId30"/>
    <p:sldId id="371" r:id="rId31"/>
    <p:sldId id="373" r:id="rId32"/>
    <p:sldId id="376" r:id="rId33"/>
    <p:sldId id="350" r:id="rId34"/>
    <p:sldId id="351" r:id="rId35"/>
    <p:sldId id="349" r:id="rId36"/>
    <p:sldId id="353" r:id="rId37"/>
    <p:sldId id="354" r:id="rId38"/>
    <p:sldId id="355" r:id="rId39"/>
    <p:sldId id="356" r:id="rId40"/>
    <p:sldId id="357" r:id="rId41"/>
    <p:sldId id="358" r:id="rId42"/>
    <p:sldId id="393" r:id="rId4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3447" autoAdjust="0"/>
  </p:normalViewPr>
  <p:slideViewPr>
    <p:cSldViewPr snapToGrid="0">
      <p:cViewPr varScale="1">
        <p:scale>
          <a:sx n="59" d="100"/>
          <a:sy n="59" d="100"/>
        </p:scale>
        <p:origin x="99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6B0858-C1AE-4D03-8E1B-D9E443507815}" type="datetimeFigureOut">
              <a:rPr lang="fr-FR" smtClean="0"/>
              <a:t>13/10/2025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3BFB5-3726-4EA4-85C3-CA0BDB504604}" type="slidenum">
              <a:rPr lang="fr-FR" smtClean="0"/>
              <a:t>‹N°›</a:t>
            </a:fld>
            <a:endParaRPr lang="fr-FR"/>
          </a:p>
        </p:txBody>
      </p:sp>
    </p:spTree>
    <p:extLst>
      <p:ext uri="{BB962C8B-B14F-4D97-AF65-F5344CB8AC3E}">
        <p14:creationId xmlns:p14="http://schemas.microsoft.com/office/powerpoint/2010/main" val="1429593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053BFB5-3726-4EA4-85C3-CA0BDB504604}" type="slidenum">
              <a:rPr lang="fr-FR" smtClean="0"/>
              <a:t>1</a:t>
            </a:fld>
            <a:endParaRPr lang="fr-FR"/>
          </a:p>
        </p:txBody>
      </p:sp>
    </p:spTree>
    <p:extLst>
      <p:ext uri="{BB962C8B-B14F-4D97-AF65-F5344CB8AC3E}">
        <p14:creationId xmlns:p14="http://schemas.microsoft.com/office/powerpoint/2010/main" val="223444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Renouvellement urbain, a l’opposé de la reconstruction, le renouvèlement du tissu ancien </a:t>
            </a:r>
          </a:p>
        </p:txBody>
      </p:sp>
      <p:sp>
        <p:nvSpPr>
          <p:cNvPr id="4" name="Espace réservé du numéro de diapositive 3"/>
          <p:cNvSpPr>
            <a:spLocks noGrp="1"/>
          </p:cNvSpPr>
          <p:nvPr>
            <p:ph type="sldNum" sz="quarter" idx="5"/>
          </p:nvPr>
        </p:nvSpPr>
        <p:spPr/>
        <p:txBody>
          <a:bodyPr/>
          <a:lstStyle/>
          <a:p>
            <a:fld id="{0053BFB5-3726-4EA4-85C3-CA0BDB504604}" type="slidenum">
              <a:rPr lang="fr-FR" smtClean="0"/>
              <a:t>2</a:t>
            </a:fld>
            <a:endParaRPr lang="fr-FR"/>
          </a:p>
        </p:txBody>
      </p:sp>
    </p:spTree>
    <p:extLst>
      <p:ext uri="{BB962C8B-B14F-4D97-AF65-F5344CB8AC3E}">
        <p14:creationId xmlns:p14="http://schemas.microsoft.com/office/powerpoint/2010/main" val="3616908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renouvèlement urbain, c’est la réhabilitation des bâtiments et des quartiers dégradés </a:t>
            </a:r>
          </a:p>
          <a:p>
            <a:r>
              <a:rPr lang="fr-FR" dirty="0"/>
              <a:t>C’est une opération qui s’inscrit dans une logique de DD: sur le plan environnementale: lutte contre l’étalement urbain au lieu de reconstruire et de </a:t>
            </a:r>
            <a:r>
              <a:rPr lang="fr-FR" dirty="0" err="1"/>
              <a:t>recrérer</a:t>
            </a:r>
            <a:r>
              <a:rPr lang="fr-FR" dirty="0"/>
              <a:t> des voies de transport</a:t>
            </a:r>
          </a:p>
          <a:p>
            <a:r>
              <a:rPr lang="fr-FR" dirty="0"/>
              <a:t>Sur le plan social: ca renforce l’attractivité des quartiers, améliorer le  cadre de vie</a:t>
            </a:r>
          </a:p>
          <a:p>
            <a:r>
              <a:rPr lang="fr-FR" dirty="0"/>
              <a:t>Sur le plan économique: ca permet de créer des commerces …..</a:t>
            </a:r>
          </a:p>
        </p:txBody>
      </p:sp>
      <p:sp>
        <p:nvSpPr>
          <p:cNvPr id="4" name="Espace réservé du numéro de diapositive 3"/>
          <p:cNvSpPr>
            <a:spLocks noGrp="1"/>
          </p:cNvSpPr>
          <p:nvPr>
            <p:ph type="sldNum" sz="quarter" idx="5"/>
          </p:nvPr>
        </p:nvSpPr>
        <p:spPr/>
        <p:txBody>
          <a:bodyPr/>
          <a:lstStyle/>
          <a:p>
            <a:fld id="{0053BFB5-3726-4EA4-85C3-CA0BDB504604}" type="slidenum">
              <a:rPr lang="fr-FR" smtClean="0"/>
              <a:t>3</a:t>
            </a:fld>
            <a:endParaRPr lang="fr-FR"/>
          </a:p>
        </p:txBody>
      </p:sp>
    </p:spTree>
    <p:extLst>
      <p:ext uri="{BB962C8B-B14F-4D97-AF65-F5344CB8AC3E}">
        <p14:creationId xmlns:p14="http://schemas.microsoft.com/office/powerpoint/2010/main" val="1348044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Hygrothermique: équilibre entre la température et l’humidité, ca renforce le bien </a:t>
            </a:r>
            <a:r>
              <a:rPr lang="fr-FR" dirty="0" err="1"/>
              <a:t>etre</a:t>
            </a:r>
            <a:r>
              <a:rPr lang="fr-FR" dirty="0"/>
              <a:t> dans un espace clos </a:t>
            </a:r>
          </a:p>
          <a:p>
            <a:r>
              <a:rPr lang="fr-FR" dirty="0"/>
              <a:t>HQE est délivré par un organisme certificateur privé, mandaté par l’association HQE qui comprend des industriels, </a:t>
            </a:r>
            <a:r>
              <a:rPr lang="fr-FR" dirty="0" err="1"/>
              <a:t>ministére</a:t>
            </a:r>
            <a:r>
              <a:rPr lang="fr-FR" dirty="0"/>
              <a:t> de l’</a:t>
            </a:r>
            <a:r>
              <a:rPr lang="fr-FR" dirty="0" err="1"/>
              <a:t>env</a:t>
            </a:r>
            <a:r>
              <a:rPr lang="fr-FR" dirty="0"/>
              <a:t> </a:t>
            </a:r>
            <a:r>
              <a:rPr lang="fr-FR" dirty="0" err="1"/>
              <a:t>francais</a:t>
            </a:r>
            <a:r>
              <a:rPr lang="fr-FR" dirty="0"/>
              <a:t> ……</a:t>
            </a:r>
          </a:p>
        </p:txBody>
      </p:sp>
      <p:sp>
        <p:nvSpPr>
          <p:cNvPr id="4" name="Espace réservé du numéro de diapositive 3"/>
          <p:cNvSpPr>
            <a:spLocks noGrp="1"/>
          </p:cNvSpPr>
          <p:nvPr>
            <p:ph type="sldNum" sz="quarter" idx="5"/>
          </p:nvPr>
        </p:nvSpPr>
        <p:spPr/>
        <p:txBody>
          <a:bodyPr/>
          <a:lstStyle/>
          <a:p>
            <a:fld id="{0053BFB5-3726-4EA4-85C3-CA0BDB504604}" type="slidenum">
              <a:rPr lang="fr-FR" smtClean="0"/>
              <a:t>6</a:t>
            </a:fld>
            <a:endParaRPr lang="fr-FR"/>
          </a:p>
        </p:txBody>
      </p:sp>
    </p:spTree>
    <p:extLst>
      <p:ext uri="{BB962C8B-B14F-4D97-AF65-F5344CB8AC3E}">
        <p14:creationId xmlns:p14="http://schemas.microsoft.com/office/powerpoint/2010/main" val="380488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L’intérét au devenir de la commune commence par l’espace de proximité (la rue, l’école, le trottoire...etc.)</a:t>
            </a:r>
          </a:p>
          <a:p>
            <a:r>
              <a:rPr lang="fr-FR" dirty="0"/>
              <a:t>Le quartier est le premier lieu de proximité pour les habitants, </a:t>
            </a:r>
          </a:p>
        </p:txBody>
      </p:sp>
      <p:sp>
        <p:nvSpPr>
          <p:cNvPr id="4" name="Slide Number Placeholder 3"/>
          <p:cNvSpPr>
            <a:spLocks noGrp="1"/>
          </p:cNvSpPr>
          <p:nvPr>
            <p:ph type="sldNum" sz="quarter" idx="5"/>
          </p:nvPr>
        </p:nvSpPr>
        <p:spPr/>
        <p:txBody>
          <a:bodyPr/>
          <a:lstStyle/>
          <a:p>
            <a:fld id="{0053BFB5-3726-4EA4-85C3-CA0BDB504604}" type="slidenum">
              <a:rPr lang="fr-FR" smtClean="0"/>
              <a:t>9</a:t>
            </a:fld>
            <a:endParaRPr lang="fr-FR"/>
          </a:p>
        </p:txBody>
      </p:sp>
    </p:spTree>
    <p:extLst>
      <p:ext uri="{BB962C8B-B14F-4D97-AF65-F5344CB8AC3E}">
        <p14:creationId xmlns:p14="http://schemas.microsoft.com/office/powerpoint/2010/main" val="3071048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C’est un outil d’aide a la décision, c’est un référentiel (un catalogue) a base du quel on évalue la durabilité du projet </a:t>
            </a:r>
          </a:p>
          <a:p>
            <a:r>
              <a:rPr lang="fr-FR" dirty="0"/>
              <a:t>Un projet de renouvèlement urbain: renouvellement des friches industriels, renouvellement des quartiers dégradés</a:t>
            </a:r>
          </a:p>
          <a:p>
            <a:r>
              <a:rPr lang="fr-FR" dirty="0"/>
              <a:t>Ce projet contient 4 phases: phase de décision, phase d’analyse, phase d’élaboration de plan d’action, phase d’évaluation </a:t>
            </a:r>
          </a:p>
        </p:txBody>
      </p:sp>
      <p:sp>
        <p:nvSpPr>
          <p:cNvPr id="4" name="Espace réservé du numéro de diapositive 3"/>
          <p:cNvSpPr>
            <a:spLocks noGrp="1"/>
          </p:cNvSpPr>
          <p:nvPr>
            <p:ph type="sldNum" sz="quarter" idx="5"/>
          </p:nvPr>
        </p:nvSpPr>
        <p:spPr/>
        <p:txBody>
          <a:bodyPr/>
          <a:lstStyle/>
          <a:p>
            <a:fld id="{0053BFB5-3726-4EA4-85C3-CA0BDB504604}" type="slidenum">
              <a:rPr lang="fr-FR" smtClean="0"/>
              <a:t>10</a:t>
            </a:fld>
            <a:endParaRPr lang="fr-FR"/>
          </a:p>
        </p:txBody>
      </p:sp>
    </p:spTree>
    <p:extLst>
      <p:ext uri="{BB962C8B-B14F-4D97-AF65-F5344CB8AC3E}">
        <p14:creationId xmlns:p14="http://schemas.microsoft.com/office/powerpoint/2010/main" val="4264797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Diversité de l’offre de logement: pour éviter l’exclusion d’une partie de la population </a:t>
            </a:r>
          </a:p>
        </p:txBody>
      </p:sp>
      <p:sp>
        <p:nvSpPr>
          <p:cNvPr id="4" name="Slide Number Placeholder 3"/>
          <p:cNvSpPr>
            <a:spLocks noGrp="1"/>
          </p:cNvSpPr>
          <p:nvPr>
            <p:ph type="sldNum" sz="quarter" idx="5"/>
          </p:nvPr>
        </p:nvSpPr>
        <p:spPr/>
        <p:txBody>
          <a:bodyPr/>
          <a:lstStyle/>
          <a:p>
            <a:fld id="{0053BFB5-3726-4EA4-85C3-CA0BDB504604}" type="slidenum">
              <a:rPr lang="fr-FR" smtClean="0"/>
              <a:t>13</a:t>
            </a:fld>
            <a:endParaRPr lang="fr-FR"/>
          </a:p>
        </p:txBody>
      </p:sp>
    </p:spTree>
    <p:extLst>
      <p:ext uri="{BB962C8B-B14F-4D97-AF65-F5344CB8AC3E}">
        <p14:creationId xmlns:p14="http://schemas.microsoft.com/office/powerpoint/2010/main" val="754428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fr-FR" sz="1800" dirty="0"/>
              <a:t>La démarche est structurée autour de la décomposition d’un projet urbain en quatre phases selon le schéma ci-dessous:</a:t>
            </a:r>
          </a:p>
          <a:p>
            <a:pPr algn="just">
              <a:lnSpc>
                <a:spcPct val="107000"/>
              </a:lnSpc>
              <a:spcAft>
                <a:spcPts val="800"/>
              </a:spcAft>
            </a:pPr>
            <a:r>
              <a:rPr lang="fr-FR" sz="1800" kern="100" dirty="0">
                <a:effectLst/>
                <a:latin typeface="Calibri" panose="020F0502020204030204" pitchFamily="34" charset="0"/>
                <a:ea typeface="Calibri" panose="020F0502020204030204" pitchFamily="34" charset="0"/>
                <a:cs typeface="Arial" panose="020B0604020202020204" pitchFamily="34" charset="0"/>
              </a:rPr>
              <a:t>l’émergence des problémes dans un quartier jusqu’a ce que la décision soit prise </a:t>
            </a:r>
          </a:p>
          <a:p>
            <a:pPr algn="just">
              <a:lnSpc>
                <a:spcPct val="107000"/>
              </a:lnSpc>
              <a:spcAft>
                <a:spcPts val="800"/>
              </a:spcAft>
            </a:pPr>
            <a:r>
              <a:rPr lang="fr-FR" sz="1800" kern="100" dirty="0">
                <a:effectLst/>
                <a:latin typeface="Calibri" panose="020F0502020204030204" pitchFamily="34" charset="0"/>
                <a:ea typeface="Calibri" panose="020F0502020204030204" pitchFamily="34" charset="0"/>
                <a:cs typeface="Arial" panose="020B0604020202020204" pitchFamily="34" charset="0"/>
              </a:rPr>
              <a:t>Identification des problémes.</a:t>
            </a:r>
          </a:p>
          <a:p>
            <a:pPr algn="just">
              <a:lnSpc>
                <a:spcPct val="107000"/>
              </a:lnSpc>
              <a:spcAft>
                <a:spcPts val="800"/>
              </a:spcAft>
            </a:pPr>
            <a:r>
              <a:rPr lang="fr-FR" sz="1800" kern="100" dirty="0">
                <a:effectLst/>
                <a:latin typeface="Calibri" panose="020F0502020204030204" pitchFamily="34" charset="0"/>
                <a:ea typeface="Calibri" panose="020F0502020204030204" pitchFamily="34" charset="0"/>
                <a:cs typeface="Arial" panose="020B0604020202020204" pitchFamily="34" charset="0"/>
              </a:rPr>
              <a:t>La prise de décision pour lancer une action correctrice. </a:t>
            </a:r>
          </a:p>
          <a:p>
            <a:r>
              <a:rPr lang="fr-FR" dirty="0"/>
              <a:t>Phase 2: </a:t>
            </a:r>
            <a:r>
              <a:rPr lang="fr-FR" sz="1800" dirty="0">
                <a:effectLst/>
                <a:latin typeface="Calibri" panose="020F0502020204030204" pitchFamily="34" charset="0"/>
                <a:ea typeface="Calibri" panose="020F0502020204030204" pitchFamily="34" charset="0"/>
                <a:cs typeface="Arial" panose="020B0604020202020204" pitchFamily="34" charset="0"/>
              </a:rPr>
              <a:t>Phase d’analyse, l’état des lieux préalable, la collecte des données, la réalisation du diagnostic (profil de DD du quartier) puis, a l’issue du diagnostic la détermination des enjeux de DD</a:t>
            </a:r>
            <a:endParaRPr lang="fr-FR" dirty="0"/>
          </a:p>
        </p:txBody>
      </p:sp>
      <p:sp>
        <p:nvSpPr>
          <p:cNvPr id="4" name="Slide Number Placeholder 3"/>
          <p:cNvSpPr>
            <a:spLocks noGrp="1"/>
          </p:cNvSpPr>
          <p:nvPr>
            <p:ph type="sldNum" sz="quarter" idx="5"/>
          </p:nvPr>
        </p:nvSpPr>
        <p:spPr/>
        <p:txBody>
          <a:bodyPr/>
          <a:lstStyle/>
          <a:p>
            <a:fld id="{0053BFB5-3726-4EA4-85C3-CA0BDB504604}" type="slidenum">
              <a:rPr lang="fr-FR" smtClean="0"/>
              <a:t>15</a:t>
            </a:fld>
            <a:endParaRPr lang="fr-FR"/>
          </a:p>
        </p:txBody>
      </p:sp>
    </p:spTree>
    <p:extLst>
      <p:ext uri="{BB962C8B-B14F-4D97-AF65-F5344CB8AC3E}">
        <p14:creationId xmlns:p14="http://schemas.microsoft.com/office/powerpoint/2010/main" val="1025916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Taux d’occupation de logement, </a:t>
            </a:r>
          </a:p>
          <a:p>
            <a:r>
              <a:rPr lang="fr-FR" dirty="0"/>
              <a:t>Taux d’occupation par </a:t>
            </a:r>
            <a:r>
              <a:rPr lang="fr-FR" dirty="0" err="1"/>
              <a:t>piéces</a:t>
            </a:r>
            <a:endParaRPr lang="fr-FR" dirty="0"/>
          </a:p>
        </p:txBody>
      </p:sp>
      <p:sp>
        <p:nvSpPr>
          <p:cNvPr id="4" name="Espace réservé du numéro de diapositive 3"/>
          <p:cNvSpPr>
            <a:spLocks noGrp="1"/>
          </p:cNvSpPr>
          <p:nvPr>
            <p:ph type="sldNum" sz="quarter" idx="5"/>
          </p:nvPr>
        </p:nvSpPr>
        <p:spPr/>
        <p:txBody>
          <a:bodyPr/>
          <a:lstStyle/>
          <a:p>
            <a:fld id="{0053BFB5-3726-4EA4-85C3-CA0BDB504604}" type="slidenum">
              <a:rPr lang="fr-FR" smtClean="0"/>
              <a:t>21</a:t>
            </a:fld>
            <a:endParaRPr lang="fr-FR"/>
          </a:p>
        </p:txBody>
      </p:sp>
    </p:spTree>
    <p:extLst>
      <p:ext uri="{BB962C8B-B14F-4D97-AF65-F5344CB8AC3E}">
        <p14:creationId xmlns:p14="http://schemas.microsoft.com/office/powerpoint/2010/main" val="1218231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89784-6F3E-A19D-5F64-3CCB1787C21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fr-FR"/>
          </a:p>
        </p:txBody>
      </p:sp>
      <p:sp>
        <p:nvSpPr>
          <p:cNvPr id="3" name="Subtitle 2">
            <a:extLst>
              <a:ext uri="{FF2B5EF4-FFF2-40B4-BE49-F238E27FC236}">
                <a16:creationId xmlns:a16="http://schemas.microsoft.com/office/drawing/2014/main" id="{A1BFD0A2-775C-3AB6-960C-801BCCB144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r-FR"/>
          </a:p>
        </p:txBody>
      </p:sp>
      <p:sp>
        <p:nvSpPr>
          <p:cNvPr id="4" name="Date Placeholder 3">
            <a:extLst>
              <a:ext uri="{FF2B5EF4-FFF2-40B4-BE49-F238E27FC236}">
                <a16:creationId xmlns:a16="http://schemas.microsoft.com/office/drawing/2014/main" id="{4F1E704A-0708-D269-CE6B-4FC682281015}"/>
              </a:ext>
            </a:extLst>
          </p:cNvPr>
          <p:cNvSpPr>
            <a:spLocks noGrp="1"/>
          </p:cNvSpPr>
          <p:nvPr>
            <p:ph type="dt" sz="half" idx="10"/>
          </p:nvPr>
        </p:nvSpPr>
        <p:spPr/>
        <p:txBody>
          <a:bodyPr/>
          <a:lstStyle/>
          <a:p>
            <a:fld id="{4A780650-66FD-430A-8FEB-43B9FFAB31CE}" type="datetimeFigureOut">
              <a:rPr lang="fr-FR" smtClean="0"/>
              <a:t>13/10/2025</a:t>
            </a:fld>
            <a:endParaRPr lang="fr-FR"/>
          </a:p>
        </p:txBody>
      </p:sp>
      <p:sp>
        <p:nvSpPr>
          <p:cNvPr id="5" name="Footer Placeholder 4">
            <a:extLst>
              <a:ext uri="{FF2B5EF4-FFF2-40B4-BE49-F238E27FC236}">
                <a16:creationId xmlns:a16="http://schemas.microsoft.com/office/drawing/2014/main" id="{C8C6527B-745E-A41C-3A1E-1C49D9CF701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E15CCE7-61CD-10AD-02CA-33834D57CB7D}"/>
              </a:ext>
            </a:extLst>
          </p:cNvPr>
          <p:cNvSpPr>
            <a:spLocks noGrp="1"/>
          </p:cNvSpPr>
          <p:nvPr>
            <p:ph type="sldNum" sz="quarter" idx="12"/>
          </p:nvPr>
        </p:nvSpPr>
        <p:spPr/>
        <p:txBody>
          <a:bodyPr/>
          <a:lstStyle/>
          <a:p>
            <a:fld id="{387FB0A7-F207-4F8B-82B9-424870A13923}" type="slidenum">
              <a:rPr lang="fr-FR" smtClean="0"/>
              <a:t>‹N°›</a:t>
            </a:fld>
            <a:endParaRPr lang="fr-FR"/>
          </a:p>
        </p:txBody>
      </p:sp>
    </p:spTree>
    <p:extLst>
      <p:ext uri="{BB962C8B-B14F-4D97-AF65-F5344CB8AC3E}">
        <p14:creationId xmlns:p14="http://schemas.microsoft.com/office/powerpoint/2010/main" val="3360641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A7843-1544-0FA6-DB46-F3953DA4565B}"/>
              </a:ext>
            </a:extLst>
          </p:cNvPr>
          <p:cNvSpPr>
            <a:spLocks noGrp="1"/>
          </p:cNvSpPr>
          <p:nvPr>
            <p:ph type="title"/>
          </p:nvPr>
        </p:nvSpPr>
        <p:spPr/>
        <p:txBody>
          <a:bodyPr/>
          <a:lstStyle/>
          <a:p>
            <a:r>
              <a:rPr lang="en-GB"/>
              <a:t>Click to edit Master title style</a:t>
            </a:r>
            <a:endParaRPr lang="fr-FR"/>
          </a:p>
        </p:txBody>
      </p:sp>
      <p:sp>
        <p:nvSpPr>
          <p:cNvPr id="3" name="Vertical Text Placeholder 2">
            <a:extLst>
              <a:ext uri="{FF2B5EF4-FFF2-40B4-BE49-F238E27FC236}">
                <a16:creationId xmlns:a16="http://schemas.microsoft.com/office/drawing/2014/main" id="{0BADE76D-A6D0-134D-C08F-703143B6D8F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5070C7E3-E106-378C-CE84-092B96CBB8D1}"/>
              </a:ext>
            </a:extLst>
          </p:cNvPr>
          <p:cNvSpPr>
            <a:spLocks noGrp="1"/>
          </p:cNvSpPr>
          <p:nvPr>
            <p:ph type="dt" sz="half" idx="10"/>
          </p:nvPr>
        </p:nvSpPr>
        <p:spPr/>
        <p:txBody>
          <a:bodyPr/>
          <a:lstStyle/>
          <a:p>
            <a:fld id="{4A780650-66FD-430A-8FEB-43B9FFAB31CE}" type="datetimeFigureOut">
              <a:rPr lang="fr-FR" smtClean="0"/>
              <a:t>13/10/2025</a:t>
            </a:fld>
            <a:endParaRPr lang="fr-FR"/>
          </a:p>
        </p:txBody>
      </p:sp>
      <p:sp>
        <p:nvSpPr>
          <p:cNvPr id="5" name="Footer Placeholder 4">
            <a:extLst>
              <a:ext uri="{FF2B5EF4-FFF2-40B4-BE49-F238E27FC236}">
                <a16:creationId xmlns:a16="http://schemas.microsoft.com/office/drawing/2014/main" id="{C87FAE0D-FBBE-E5D9-B0D6-C0CB3132131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BDF404E-CD06-F941-811F-2B2A1856BB9C}"/>
              </a:ext>
            </a:extLst>
          </p:cNvPr>
          <p:cNvSpPr>
            <a:spLocks noGrp="1"/>
          </p:cNvSpPr>
          <p:nvPr>
            <p:ph type="sldNum" sz="quarter" idx="12"/>
          </p:nvPr>
        </p:nvSpPr>
        <p:spPr/>
        <p:txBody>
          <a:bodyPr/>
          <a:lstStyle/>
          <a:p>
            <a:fld id="{387FB0A7-F207-4F8B-82B9-424870A13923}" type="slidenum">
              <a:rPr lang="fr-FR" smtClean="0"/>
              <a:t>‹N°›</a:t>
            </a:fld>
            <a:endParaRPr lang="fr-FR"/>
          </a:p>
        </p:txBody>
      </p:sp>
    </p:spTree>
    <p:extLst>
      <p:ext uri="{BB962C8B-B14F-4D97-AF65-F5344CB8AC3E}">
        <p14:creationId xmlns:p14="http://schemas.microsoft.com/office/powerpoint/2010/main" val="3548507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26F5C7-5642-D03F-EA33-57758F79066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fr-FR"/>
          </a:p>
        </p:txBody>
      </p:sp>
      <p:sp>
        <p:nvSpPr>
          <p:cNvPr id="3" name="Vertical Text Placeholder 2">
            <a:extLst>
              <a:ext uri="{FF2B5EF4-FFF2-40B4-BE49-F238E27FC236}">
                <a16:creationId xmlns:a16="http://schemas.microsoft.com/office/drawing/2014/main" id="{1D31DB50-0233-D266-72DC-93DCF5EA122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F7F14DF0-49DE-6C59-8C93-996F2D296115}"/>
              </a:ext>
            </a:extLst>
          </p:cNvPr>
          <p:cNvSpPr>
            <a:spLocks noGrp="1"/>
          </p:cNvSpPr>
          <p:nvPr>
            <p:ph type="dt" sz="half" idx="10"/>
          </p:nvPr>
        </p:nvSpPr>
        <p:spPr/>
        <p:txBody>
          <a:bodyPr/>
          <a:lstStyle/>
          <a:p>
            <a:fld id="{4A780650-66FD-430A-8FEB-43B9FFAB31CE}" type="datetimeFigureOut">
              <a:rPr lang="fr-FR" smtClean="0"/>
              <a:t>13/10/2025</a:t>
            </a:fld>
            <a:endParaRPr lang="fr-FR"/>
          </a:p>
        </p:txBody>
      </p:sp>
      <p:sp>
        <p:nvSpPr>
          <p:cNvPr id="5" name="Footer Placeholder 4">
            <a:extLst>
              <a:ext uri="{FF2B5EF4-FFF2-40B4-BE49-F238E27FC236}">
                <a16:creationId xmlns:a16="http://schemas.microsoft.com/office/drawing/2014/main" id="{AF0A9717-0158-EECE-81D9-DB9252FF0022}"/>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9BFAF06-928A-7B65-F43D-C8579C44AC57}"/>
              </a:ext>
            </a:extLst>
          </p:cNvPr>
          <p:cNvSpPr>
            <a:spLocks noGrp="1"/>
          </p:cNvSpPr>
          <p:nvPr>
            <p:ph type="sldNum" sz="quarter" idx="12"/>
          </p:nvPr>
        </p:nvSpPr>
        <p:spPr/>
        <p:txBody>
          <a:bodyPr/>
          <a:lstStyle/>
          <a:p>
            <a:fld id="{387FB0A7-F207-4F8B-82B9-424870A13923}" type="slidenum">
              <a:rPr lang="fr-FR" smtClean="0"/>
              <a:t>‹N°›</a:t>
            </a:fld>
            <a:endParaRPr lang="fr-FR"/>
          </a:p>
        </p:txBody>
      </p:sp>
    </p:spTree>
    <p:extLst>
      <p:ext uri="{BB962C8B-B14F-4D97-AF65-F5344CB8AC3E}">
        <p14:creationId xmlns:p14="http://schemas.microsoft.com/office/powerpoint/2010/main" val="4204313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70AD-DA95-4689-444C-A413193FE058}"/>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7FB23EAA-F78C-7D62-0D29-808992736B9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DA49CFDE-A094-FD8A-5287-45037D6440E4}"/>
              </a:ext>
            </a:extLst>
          </p:cNvPr>
          <p:cNvSpPr>
            <a:spLocks noGrp="1"/>
          </p:cNvSpPr>
          <p:nvPr>
            <p:ph type="dt" sz="half" idx="10"/>
          </p:nvPr>
        </p:nvSpPr>
        <p:spPr/>
        <p:txBody>
          <a:bodyPr/>
          <a:lstStyle/>
          <a:p>
            <a:fld id="{4A780650-66FD-430A-8FEB-43B9FFAB31CE}" type="datetimeFigureOut">
              <a:rPr lang="fr-FR" smtClean="0"/>
              <a:t>13/10/2025</a:t>
            </a:fld>
            <a:endParaRPr lang="fr-FR"/>
          </a:p>
        </p:txBody>
      </p:sp>
      <p:sp>
        <p:nvSpPr>
          <p:cNvPr id="5" name="Footer Placeholder 4">
            <a:extLst>
              <a:ext uri="{FF2B5EF4-FFF2-40B4-BE49-F238E27FC236}">
                <a16:creationId xmlns:a16="http://schemas.microsoft.com/office/drawing/2014/main" id="{150518F8-8787-8E93-DE61-4156974CE102}"/>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9C54402-755B-AE66-D1CA-707EEEF4F0FA}"/>
              </a:ext>
            </a:extLst>
          </p:cNvPr>
          <p:cNvSpPr>
            <a:spLocks noGrp="1"/>
          </p:cNvSpPr>
          <p:nvPr>
            <p:ph type="sldNum" sz="quarter" idx="12"/>
          </p:nvPr>
        </p:nvSpPr>
        <p:spPr/>
        <p:txBody>
          <a:bodyPr/>
          <a:lstStyle/>
          <a:p>
            <a:fld id="{387FB0A7-F207-4F8B-82B9-424870A13923}" type="slidenum">
              <a:rPr lang="fr-FR" smtClean="0"/>
              <a:t>‹N°›</a:t>
            </a:fld>
            <a:endParaRPr lang="fr-FR"/>
          </a:p>
        </p:txBody>
      </p:sp>
    </p:spTree>
    <p:extLst>
      <p:ext uri="{BB962C8B-B14F-4D97-AF65-F5344CB8AC3E}">
        <p14:creationId xmlns:p14="http://schemas.microsoft.com/office/powerpoint/2010/main" val="3827685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C32AC-ADD4-87D6-518F-F58006DCE34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fr-FR"/>
          </a:p>
        </p:txBody>
      </p:sp>
      <p:sp>
        <p:nvSpPr>
          <p:cNvPr id="3" name="Text Placeholder 2">
            <a:extLst>
              <a:ext uri="{FF2B5EF4-FFF2-40B4-BE49-F238E27FC236}">
                <a16:creationId xmlns:a16="http://schemas.microsoft.com/office/drawing/2014/main" id="{4B1E9994-CC0F-B79F-0D98-8710806A6F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7DCF3D1-B26B-F108-1AAB-5977DBA58191}"/>
              </a:ext>
            </a:extLst>
          </p:cNvPr>
          <p:cNvSpPr>
            <a:spLocks noGrp="1"/>
          </p:cNvSpPr>
          <p:nvPr>
            <p:ph type="dt" sz="half" idx="10"/>
          </p:nvPr>
        </p:nvSpPr>
        <p:spPr/>
        <p:txBody>
          <a:bodyPr/>
          <a:lstStyle/>
          <a:p>
            <a:fld id="{4A780650-66FD-430A-8FEB-43B9FFAB31CE}" type="datetimeFigureOut">
              <a:rPr lang="fr-FR" smtClean="0"/>
              <a:t>13/10/2025</a:t>
            </a:fld>
            <a:endParaRPr lang="fr-FR"/>
          </a:p>
        </p:txBody>
      </p:sp>
      <p:sp>
        <p:nvSpPr>
          <p:cNvPr id="5" name="Footer Placeholder 4">
            <a:extLst>
              <a:ext uri="{FF2B5EF4-FFF2-40B4-BE49-F238E27FC236}">
                <a16:creationId xmlns:a16="http://schemas.microsoft.com/office/drawing/2014/main" id="{65685889-EBE9-B702-0FAF-BED02EBE6CF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4E607A0-D173-DFB2-E768-2DA5BD97AE65}"/>
              </a:ext>
            </a:extLst>
          </p:cNvPr>
          <p:cNvSpPr>
            <a:spLocks noGrp="1"/>
          </p:cNvSpPr>
          <p:nvPr>
            <p:ph type="sldNum" sz="quarter" idx="12"/>
          </p:nvPr>
        </p:nvSpPr>
        <p:spPr/>
        <p:txBody>
          <a:bodyPr/>
          <a:lstStyle/>
          <a:p>
            <a:fld id="{387FB0A7-F207-4F8B-82B9-424870A13923}" type="slidenum">
              <a:rPr lang="fr-FR" smtClean="0"/>
              <a:t>‹N°›</a:t>
            </a:fld>
            <a:endParaRPr lang="fr-FR"/>
          </a:p>
        </p:txBody>
      </p:sp>
    </p:spTree>
    <p:extLst>
      <p:ext uri="{BB962C8B-B14F-4D97-AF65-F5344CB8AC3E}">
        <p14:creationId xmlns:p14="http://schemas.microsoft.com/office/powerpoint/2010/main" val="365556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0502-4002-5DBB-728E-E985C4D8F633}"/>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311F39F9-D8EE-3710-C2C3-80DA2CF568B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Content Placeholder 3">
            <a:extLst>
              <a:ext uri="{FF2B5EF4-FFF2-40B4-BE49-F238E27FC236}">
                <a16:creationId xmlns:a16="http://schemas.microsoft.com/office/drawing/2014/main" id="{6628BC89-53FA-6B5B-4F1A-1FB536683DE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Date Placeholder 4">
            <a:extLst>
              <a:ext uri="{FF2B5EF4-FFF2-40B4-BE49-F238E27FC236}">
                <a16:creationId xmlns:a16="http://schemas.microsoft.com/office/drawing/2014/main" id="{E2CAFE6D-A5A8-926F-B28C-8C350467E8D8}"/>
              </a:ext>
            </a:extLst>
          </p:cNvPr>
          <p:cNvSpPr>
            <a:spLocks noGrp="1"/>
          </p:cNvSpPr>
          <p:nvPr>
            <p:ph type="dt" sz="half" idx="10"/>
          </p:nvPr>
        </p:nvSpPr>
        <p:spPr/>
        <p:txBody>
          <a:bodyPr/>
          <a:lstStyle/>
          <a:p>
            <a:fld id="{4A780650-66FD-430A-8FEB-43B9FFAB31CE}" type="datetimeFigureOut">
              <a:rPr lang="fr-FR" smtClean="0"/>
              <a:t>13/10/2025</a:t>
            </a:fld>
            <a:endParaRPr lang="fr-FR"/>
          </a:p>
        </p:txBody>
      </p:sp>
      <p:sp>
        <p:nvSpPr>
          <p:cNvPr id="6" name="Footer Placeholder 5">
            <a:extLst>
              <a:ext uri="{FF2B5EF4-FFF2-40B4-BE49-F238E27FC236}">
                <a16:creationId xmlns:a16="http://schemas.microsoft.com/office/drawing/2014/main" id="{AC59457C-B711-332D-29B5-9616422CEAD4}"/>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4865836-EA2D-9169-315B-2D4DF59C1E3B}"/>
              </a:ext>
            </a:extLst>
          </p:cNvPr>
          <p:cNvSpPr>
            <a:spLocks noGrp="1"/>
          </p:cNvSpPr>
          <p:nvPr>
            <p:ph type="sldNum" sz="quarter" idx="12"/>
          </p:nvPr>
        </p:nvSpPr>
        <p:spPr/>
        <p:txBody>
          <a:bodyPr/>
          <a:lstStyle/>
          <a:p>
            <a:fld id="{387FB0A7-F207-4F8B-82B9-424870A13923}" type="slidenum">
              <a:rPr lang="fr-FR" smtClean="0"/>
              <a:t>‹N°›</a:t>
            </a:fld>
            <a:endParaRPr lang="fr-FR"/>
          </a:p>
        </p:txBody>
      </p:sp>
    </p:spTree>
    <p:extLst>
      <p:ext uri="{BB962C8B-B14F-4D97-AF65-F5344CB8AC3E}">
        <p14:creationId xmlns:p14="http://schemas.microsoft.com/office/powerpoint/2010/main" val="634628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856E7-4765-4BE4-D184-AB6275FC6635}"/>
              </a:ext>
            </a:extLst>
          </p:cNvPr>
          <p:cNvSpPr>
            <a:spLocks noGrp="1"/>
          </p:cNvSpPr>
          <p:nvPr>
            <p:ph type="title"/>
          </p:nvPr>
        </p:nvSpPr>
        <p:spPr>
          <a:xfrm>
            <a:off x="839788" y="365125"/>
            <a:ext cx="10515600" cy="1325563"/>
          </a:xfrm>
        </p:spPr>
        <p:txBody>
          <a:bodyPr/>
          <a:lstStyle/>
          <a:p>
            <a:r>
              <a:rPr lang="en-GB"/>
              <a:t>Click to edit Master title style</a:t>
            </a:r>
            <a:endParaRPr lang="fr-FR"/>
          </a:p>
        </p:txBody>
      </p:sp>
      <p:sp>
        <p:nvSpPr>
          <p:cNvPr id="3" name="Text Placeholder 2">
            <a:extLst>
              <a:ext uri="{FF2B5EF4-FFF2-40B4-BE49-F238E27FC236}">
                <a16:creationId xmlns:a16="http://schemas.microsoft.com/office/drawing/2014/main" id="{BDF8C121-20FB-1C45-4F02-F7C00DC1C9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F820E24-943B-58F1-E3B3-3696CB66D86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Text Placeholder 4">
            <a:extLst>
              <a:ext uri="{FF2B5EF4-FFF2-40B4-BE49-F238E27FC236}">
                <a16:creationId xmlns:a16="http://schemas.microsoft.com/office/drawing/2014/main" id="{F1748976-06B5-02C0-6325-0F5BDEAA64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05CC4D0-B893-28B7-2204-7F6AD254933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7" name="Date Placeholder 6">
            <a:extLst>
              <a:ext uri="{FF2B5EF4-FFF2-40B4-BE49-F238E27FC236}">
                <a16:creationId xmlns:a16="http://schemas.microsoft.com/office/drawing/2014/main" id="{056A18DC-AED4-282E-AE0D-43C8DA8A7191}"/>
              </a:ext>
            </a:extLst>
          </p:cNvPr>
          <p:cNvSpPr>
            <a:spLocks noGrp="1"/>
          </p:cNvSpPr>
          <p:nvPr>
            <p:ph type="dt" sz="half" idx="10"/>
          </p:nvPr>
        </p:nvSpPr>
        <p:spPr/>
        <p:txBody>
          <a:bodyPr/>
          <a:lstStyle/>
          <a:p>
            <a:fld id="{4A780650-66FD-430A-8FEB-43B9FFAB31CE}" type="datetimeFigureOut">
              <a:rPr lang="fr-FR" smtClean="0"/>
              <a:t>13/10/2025</a:t>
            </a:fld>
            <a:endParaRPr lang="fr-FR"/>
          </a:p>
        </p:txBody>
      </p:sp>
      <p:sp>
        <p:nvSpPr>
          <p:cNvPr id="8" name="Footer Placeholder 7">
            <a:extLst>
              <a:ext uri="{FF2B5EF4-FFF2-40B4-BE49-F238E27FC236}">
                <a16:creationId xmlns:a16="http://schemas.microsoft.com/office/drawing/2014/main" id="{0777CF57-EF9F-3584-F4F2-20E8395793AC}"/>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FD33F6CF-FB80-910E-A0FF-B77B426257CC}"/>
              </a:ext>
            </a:extLst>
          </p:cNvPr>
          <p:cNvSpPr>
            <a:spLocks noGrp="1"/>
          </p:cNvSpPr>
          <p:nvPr>
            <p:ph type="sldNum" sz="quarter" idx="12"/>
          </p:nvPr>
        </p:nvSpPr>
        <p:spPr/>
        <p:txBody>
          <a:bodyPr/>
          <a:lstStyle/>
          <a:p>
            <a:fld id="{387FB0A7-F207-4F8B-82B9-424870A13923}" type="slidenum">
              <a:rPr lang="fr-FR" smtClean="0"/>
              <a:t>‹N°›</a:t>
            </a:fld>
            <a:endParaRPr lang="fr-FR"/>
          </a:p>
        </p:txBody>
      </p:sp>
    </p:spTree>
    <p:extLst>
      <p:ext uri="{BB962C8B-B14F-4D97-AF65-F5344CB8AC3E}">
        <p14:creationId xmlns:p14="http://schemas.microsoft.com/office/powerpoint/2010/main" val="3971059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6B06D-8E57-E474-3ED0-FB2D44054FC5}"/>
              </a:ext>
            </a:extLst>
          </p:cNvPr>
          <p:cNvSpPr>
            <a:spLocks noGrp="1"/>
          </p:cNvSpPr>
          <p:nvPr>
            <p:ph type="title"/>
          </p:nvPr>
        </p:nvSpPr>
        <p:spPr/>
        <p:txBody>
          <a:bodyPr/>
          <a:lstStyle/>
          <a:p>
            <a:r>
              <a:rPr lang="en-GB"/>
              <a:t>Click to edit Master title style</a:t>
            </a:r>
            <a:endParaRPr lang="fr-FR"/>
          </a:p>
        </p:txBody>
      </p:sp>
      <p:sp>
        <p:nvSpPr>
          <p:cNvPr id="3" name="Date Placeholder 2">
            <a:extLst>
              <a:ext uri="{FF2B5EF4-FFF2-40B4-BE49-F238E27FC236}">
                <a16:creationId xmlns:a16="http://schemas.microsoft.com/office/drawing/2014/main" id="{B328ABDE-A8C1-2B1F-4151-114A59C273AE}"/>
              </a:ext>
            </a:extLst>
          </p:cNvPr>
          <p:cNvSpPr>
            <a:spLocks noGrp="1"/>
          </p:cNvSpPr>
          <p:nvPr>
            <p:ph type="dt" sz="half" idx="10"/>
          </p:nvPr>
        </p:nvSpPr>
        <p:spPr/>
        <p:txBody>
          <a:bodyPr/>
          <a:lstStyle/>
          <a:p>
            <a:fld id="{4A780650-66FD-430A-8FEB-43B9FFAB31CE}" type="datetimeFigureOut">
              <a:rPr lang="fr-FR" smtClean="0"/>
              <a:t>13/10/2025</a:t>
            </a:fld>
            <a:endParaRPr lang="fr-FR"/>
          </a:p>
        </p:txBody>
      </p:sp>
      <p:sp>
        <p:nvSpPr>
          <p:cNvPr id="4" name="Footer Placeholder 3">
            <a:extLst>
              <a:ext uri="{FF2B5EF4-FFF2-40B4-BE49-F238E27FC236}">
                <a16:creationId xmlns:a16="http://schemas.microsoft.com/office/drawing/2014/main" id="{CCD37696-29B2-A871-6663-E8BF74AC3C30}"/>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1D94B9B1-4125-3970-1A34-A9E70D37C94B}"/>
              </a:ext>
            </a:extLst>
          </p:cNvPr>
          <p:cNvSpPr>
            <a:spLocks noGrp="1"/>
          </p:cNvSpPr>
          <p:nvPr>
            <p:ph type="sldNum" sz="quarter" idx="12"/>
          </p:nvPr>
        </p:nvSpPr>
        <p:spPr/>
        <p:txBody>
          <a:bodyPr/>
          <a:lstStyle/>
          <a:p>
            <a:fld id="{387FB0A7-F207-4F8B-82B9-424870A13923}" type="slidenum">
              <a:rPr lang="fr-FR" smtClean="0"/>
              <a:t>‹N°›</a:t>
            </a:fld>
            <a:endParaRPr lang="fr-FR"/>
          </a:p>
        </p:txBody>
      </p:sp>
    </p:spTree>
    <p:extLst>
      <p:ext uri="{BB962C8B-B14F-4D97-AF65-F5344CB8AC3E}">
        <p14:creationId xmlns:p14="http://schemas.microsoft.com/office/powerpoint/2010/main" val="3015688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5CFD18-1D7B-2463-433E-8A4A9F821BE9}"/>
              </a:ext>
            </a:extLst>
          </p:cNvPr>
          <p:cNvSpPr>
            <a:spLocks noGrp="1"/>
          </p:cNvSpPr>
          <p:nvPr>
            <p:ph type="dt" sz="half" idx="10"/>
          </p:nvPr>
        </p:nvSpPr>
        <p:spPr/>
        <p:txBody>
          <a:bodyPr/>
          <a:lstStyle/>
          <a:p>
            <a:fld id="{4A780650-66FD-430A-8FEB-43B9FFAB31CE}" type="datetimeFigureOut">
              <a:rPr lang="fr-FR" smtClean="0"/>
              <a:t>13/10/2025</a:t>
            </a:fld>
            <a:endParaRPr lang="fr-FR"/>
          </a:p>
        </p:txBody>
      </p:sp>
      <p:sp>
        <p:nvSpPr>
          <p:cNvPr id="3" name="Footer Placeholder 2">
            <a:extLst>
              <a:ext uri="{FF2B5EF4-FFF2-40B4-BE49-F238E27FC236}">
                <a16:creationId xmlns:a16="http://schemas.microsoft.com/office/drawing/2014/main" id="{4A3DEDD7-55E6-0C84-38D4-3C58AAFE63CB}"/>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D8AFCCE8-D063-F2A8-1E2E-E1996CE2F236}"/>
              </a:ext>
            </a:extLst>
          </p:cNvPr>
          <p:cNvSpPr>
            <a:spLocks noGrp="1"/>
          </p:cNvSpPr>
          <p:nvPr>
            <p:ph type="sldNum" sz="quarter" idx="12"/>
          </p:nvPr>
        </p:nvSpPr>
        <p:spPr/>
        <p:txBody>
          <a:bodyPr/>
          <a:lstStyle/>
          <a:p>
            <a:fld id="{387FB0A7-F207-4F8B-82B9-424870A13923}" type="slidenum">
              <a:rPr lang="fr-FR" smtClean="0"/>
              <a:t>‹N°›</a:t>
            </a:fld>
            <a:endParaRPr lang="fr-FR"/>
          </a:p>
        </p:txBody>
      </p:sp>
    </p:spTree>
    <p:extLst>
      <p:ext uri="{BB962C8B-B14F-4D97-AF65-F5344CB8AC3E}">
        <p14:creationId xmlns:p14="http://schemas.microsoft.com/office/powerpoint/2010/main" val="827042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0DE45-B0B1-F2B1-7880-A186EC180A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FR"/>
          </a:p>
        </p:txBody>
      </p:sp>
      <p:sp>
        <p:nvSpPr>
          <p:cNvPr id="3" name="Content Placeholder 2">
            <a:extLst>
              <a:ext uri="{FF2B5EF4-FFF2-40B4-BE49-F238E27FC236}">
                <a16:creationId xmlns:a16="http://schemas.microsoft.com/office/drawing/2014/main" id="{F24B7A19-6A9A-0FD5-89E3-4F15F8A07B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Text Placeholder 3">
            <a:extLst>
              <a:ext uri="{FF2B5EF4-FFF2-40B4-BE49-F238E27FC236}">
                <a16:creationId xmlns:a16="http://schemas.microsoft.com/office/drawing/2014/main" id="{076D4B54-2E7F-F1AF-33BA-97B29A1D9F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5122E40-56DC-07F7-B9EC-C9D41D257296}"/>
              </a:ext>
            </a:extLst>
          </p:cNvPr>
          <p:cNvSpPr>
            <a:spLocks noGrp="1"/>
          </p:cNvSpPr>
          <p:nvPr>
            <p:ph type="dt" sz="half" idx="10"/>
          </p:nvPr>
        </p:nvSpPr>
        <p:spPr/>
        <p:txBody>
          <a:bodyPr/>
          <a:lstStyle/>
          <a:p>
            <a:fld id="{4A780650-66FD-430A-8FEB-43B9FFAB31CE}" type="datetimeFigureOut">
              <a:rPr lang="fr-FR" smtClean="0"/>
              <a:t>13/10/2025</a:t>
            </a:fld>
            <a:endParaRPr lang="fr-FR"/>
          </a:p>
        </p:txBody>
      </p:sp>
      <p:sp>
        <p:nvSpPr>
          <p:cNvPr id="6" name="Footer Placeholder 5">
            <a:extLst>
              <a:ext uri="{FF2B5EF4-FFF2-40B4-BE49-F238E27FC236}">
                <a16:creationId xmlns:a16="http://schemas.microsoft.com/office/drawing/2014/main" id="{BFCF72B0-68E3-137D-1E93-23CF0D1FF2F5}"/>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A663D0F-C2A8-7239-3759-4720CCD47AEF}"/>
              </a:ext>
            </a:extLst>
          </p:cNvPr>
          <p:cNvSpPr>
            <a:spLocks noGrp="1"/>
          </p:cNvSpPr>
          <p:nvPr>
            <p:ph type="sldNum" sz="quarter" idx="12"/>
          </p:nvPr>
        </p:nvSpPr>
        <p:spPr/>
        <p:txBody>
          <a:bodyPr/>
          <a:lstStyle/>
          <a:p>
            <a:fld id="{387FB0A7-F207-4F8B-82B9-424870A13923}" type="slidenum">
              <a:rPr lang="fr-FR" smtClean="0"/>
              <a:t>‹N°›</a:t>
            </a:fld>
            <a:endParaRPr lang="fr-FR"/>
          </a:p>
        </p:txBody>
      </p:sp>
    </p:spTree>
    <p:extLst>
      <p:ext uri="{BB962C8B-B14F-4D97-AF65-F5344CB8AC3E}">
        <p14:creationId xmlns:p14="http://schemas.microsoft.com/office/powerpoint/2010/main" val="2019249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16B93-36EF-E1D6-3139-68C8E8B9572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FR"/>
          </a:p>
        </p:txBody>
      </p:sp>
      <p:sp>
        <p:nvSpPr>
          <p:cNvPr id="3" name="Picture Placeholder 2">
            <a:extLst>
              <a:ext uri="{FF2B5EF4-FFF2-40B4-BE49-F238E27FC236}">
                <a16:creationId xmlns:a16="http://schemas.microsoft.com/office/drawing/2014/main" id="{4E4956B4-5666-839F-7B03-0946B5CF33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12ACF533-AD5B-69D5-7594-527F4B0F9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9BC928-DB25-C7C8-2274-AF670F161410}"/>
              </a:ext>
            </a:extLst>
          </p:cNvPr>
          <p:cNvSpPr>
            <a:spLocks noGrp="1"/>
          </p:cNvSpPr>
          <p:nvPr>
            <p:ph type="dt" sz="half" idx="10"/>
          </p:nvPr>
        </p:nvSpPr>
        <p:spPr/>
        <p:txBody>
          <a:bodyPr/>
          <a:lstStyle/>
          <a:p>
            <a:fld id="{4A780650-66FD-430A-8FEB-43B9FFAB31CE}" type="datetimeFigureOut">
              <a:rPr lang="fr-FR" smtClean="0"/>
              <a:t>13/10/2025</a:t>
            </a:fld>
            <a:endParaRPr lang="fr-FR"/>
          </a:p>
        </p:txBody>
      </p:sp>
      <p:sp>
        <p:nvSpPr>
          <p:cNvPr id="6" name="Footer Placeholder 5">
            <a:extLst>
              <a:ext uri="{FF2B5EF4-FFF2-40B4-BE49-F238E27FC236}">
                <a16:creationId xmlns:a16="http://schemas.microsoft.com/office/drawing/2014/main" id="{2C692FA4-566D-524A-AFFA-3DC67BE56F93}"/>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E8031A3-5E7B-F209-158F-6AA7E48CA1C9}"/>
              </a:ext>
            </a:extLst>
          </p:cNvPr>
          <p:cNvSpPr>
            <a:spLocks noGrp="1"/>
          </p:cNvSpPr>
          <p:nvPr>
            <p:ph type="sldNum" sz="quarter" idx="12"/>
          </p:nvPr>
        </p:nvSpPr>
        <p:spPr/>
        <p:txBody>
          <a:bodyPr/>
          <a:lstStyle/>
          <a:p>
            <a:fld id="{387FB0A7-F207-4F8B-82B9-424870A13923}" type="slidenum">
              <a:rPr lang="fr-FR" smtClean="0"/>
              <a:t>‹N°›</a:t>
            </a:fld>
            <a:endParaRPr lang="fr-FR"/>
          </a:p>
        </p:txBody>
      </p:sp>
    </p:spTree>
    <p:extLst>
      <p:ext uri="{BB962C8B-B14F-4D97-AF65-F5344CB8AC3E}">
        <p14:creationId xmlns:p14="http://schemas.microsoft.com/office/powerpoint/2010/main" val="622789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B1319D-A518-7D0A-C90D-114E829D2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fr-FR"/>
          </a:p>
        </p:txBody>
      </p:sp>
      <p:sp>
        <p:nvSpPr>
          <p:cNvPr id="3" name="Text Placeholder 2">
            <a:extLst>
              <a:ext uri="{FF2B5EF4-FFF2-40B4-BE49-F238E27FC236}">
                <a16:creationId xmlns:a16="http://schemas.microsoft.com/office/drawing/2014/main" id="{C7FD79C7-1684-343A-27FD-07537FF226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4E69EF8A-D1B0-FEE6-FD4C-0F6F4B73BE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80650-66FD-430A-8FEB-43B9FFAB31CE}" type="datetimeFigureOut">
              <a:rPr lang="fr-FR" smtClean="0"/>
              <a:t>13/10/2025</a:t>
            </a:fld>
            <a:endParaRPr lang="fr-FR"/>
          </a:p>
        </p:txBody>
      </p:sp>
      <p:sp>
        <p:nvSpPr>
          <p:cNvPr id="5" name="Footer Placeholder 4">
            <a:extLst>
              <a:ext uri="{FF2B5EF4-FFF2-40B4-BE49-F238E27FC236}">
                <a16:creationId xmlns:a16="http://schemas.microsoft.com/office/drawing/2014/main" id="{968B0F0A-959E-3E8B-90DD-8ED09BB79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A319E296-D5CD-3EA6-F6BF-7D2E127394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7FB0A7-F207-4F8B-82B9-424870A13923}" type="slidenum">
              <a:rPr lang="fr-FR" smtClean="0"/>
              <a:t>‹N°›</a:t>
            </a:fld>
            <a:endParaRPr lang="fr-FR"/>
          </a:p>
        </p:txBody>
      </p:sp>
    </p:spTree>
    <p:extLst>
      <p:ext uri="{BB962C8B-B14F-4D97-AF65-F5344CB8AC3E}">
        <p14:creationId xmlns:p14="http://schemas.microsoft.com/office/powerpoint/2010/main" val="2374109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Docs/Modele_ENVI_SILENE.pdf"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01603-32C9-94B1-9764-CF1CAF8A37F2}"/>
              </a:ext>
            </a:extLst>
          </p:cNvPr>
          <p:cNvSpPr>
            <a:spLocks noGrp="1"/>
          </p:cNvSpPr>
          <p:nvPr>
            <p:ph type="ctrTitle"/>
          </p:nvPr>
        </p:nvSpPr>
        <p:spPr>
          <a:xfrm>
            <a:off x="1332614" y="2273078"/>
            <a:ext cx="9144000" cy="982884"/>
          </a:xfrm>
        </p:spPr>
        <p:txBody>
          <a:bodyPr>
            <a:normAutofit/>
          </a:bodyPr>
          <a:lstStyle/>
          <a:p>
            <a:r>
              <a:rPr lang="fr-FR" sz="4400" u="sng" dirty="0">
                <a:solidFill>
                  <a:srgbClr val="FF0000"/>
                </a:solidFill>
              </a:rPr>
              <a:t>Cours n°2:</a:t>
            </a:r>
          </a:p>
        </p:txBody>
      </p:sp>
      <p:sp>
        <p:nvSpPr>
          <p:cNvPr id="3" name="Subtitle 2">
            <a:extLst>
              <a:ext uri="{FF2B5EF4-FFF2-40B4-BE49-F238E27FC236}">
                <a16:creationId xmlns:a16="http://schemas.microsoft.com/office/drawing/2014/main" id="{CCC943DC-5EDE-EFA5-FCCF-8B5434294678}"/>
              </a:ext>
            </a:extLst>
          </p:cNvPr>
          <p:cNvSpPr>
            <a:spLocks noGrp="1"/>
          </p:cNvSpPr>
          <p:nvPr>
            <p:ph type="subTitle" idx="1"/>
          </p:nvPr>
        </p:nvSpPr>
        <p:spPr/>
        <p:txBody>
          <a:bodyPr>
            <a:normAutofit/>
          </a:bodyPr>
          <a:lstStyle/>
          <a:p>
            <a:r>
              <a:rPr lang="fr-FR" sz="4000" b="1" dirty="0">
                <a:solidFill>
                  <a:srgbClr val="FF0000"/>
                </a:solidFill>
              </a:rPr>
              <a:t>Évaluation de la durabilité en milieu urbain </a:t>
            </a:r>
          </a:p>
        </p:txBody>
      </p:sp>
    </p:spTree>
    <p:extLst>
      <p:ext uri="{BB962C8B-B14F-4D97-AF65-F5344CB8AC3E}">
        <p14:creationId xmlns:p14="http://schemas.microsoft.com/office/powerpoint/2010/main" val="384995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CA77-4FF0-8D36-DB24-E28C4C7D6A00}"/>
              </a:ext>
            </a:extLst>
          </p:cNvPr>
          <p:cNvSpPr>
            <a:spLocks noGrp="1"/>
          </p:cNvSpPr>
          <p:nvPr>
            <p:ph type="ctrTitle"/>
          </p:nvPr>
        </p:nvSpPr>
        <p:spPr>
          <a:xfrm>
            <a:off x="0" y="500977"/>
            <a:ext cx="9144000" cy="477837"/>
          </a:xfrm>
        </p:spPr>
        <p:txBody>
          <a:bodyPr>
            <a:normAutofit fontScale="90000"/>
          </a:bodyPr>
          <a:lstStyle/>
          <a:p>
            <a:pPr algn="l"/>
            <a:r>
              <a:rPr lang="fr-FR" sz="3600" b="1" u="sng" dirty="0">
                <a:solidFill>
                  <a:srgbClr val="FF0000"/>
                </a:solidFill>
              </a:rPr>
              <a:t>5/ Synthése de la démarche </a:t>
            </a:r>
            <a:r>
              <a:rPr lang="fr-FR" sz="3100" u="sng"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HQE</a:t>
            </a:r>
            <a:r>
              <a:rPr lang="fr-FR" sz="3100" u="sng" kern="100" baseline="300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2</a:t>
            </a:r>
            <a:r>
              <a:rPr lang="fr-FR" sz="3100" u="sng"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R</a:t>
            </a:r>
            <a:br>
              <a:rPr lang="fr-FR" sz="1800" kern="100" dirty="0">
                <a:effectLst/>
                <a:latin typeface="Calibri" panose="020F0502020204030204" pitchFamily="34" charset="0"/>
                <a:ea typeface="Calibri" panose="020F0502020204030204" pitchFamily="34" charset="0"/>
                <a:cs typeface="Arial" panose="020B0604020202020204" pitchFamily="34" charset="0"/>
              </a:rPr>
            </a:br>
            <a:endParaRPr lang="fr-FR" sz="3600" b="1" u="sng" dirty="0">
              <a:solidFill>
                <a:srgbClr val="FF0000"/>
              </a:solidFill>
            </a:endParaRPr>
          </a:p>
        </p:txBody>
      </p:sp>
      <p:sp>
        <p:nvSpPr>
          <p:cNvPr id="3" name="Subtitle 2">
            <a:extLst>
              <a:ext uri="{FF2B5EF4-FFF2-40B4-BE49-F238E27FC236}">
                <a16:creationId xmlns:a16="http://schemas.microsoft.com/office/drawing/2014/main" id="{30CA2DE0-3F51-9150-8021-C659EC5E3CEE}"/>
              </a:ext>
            </a:extLst>
          </p:cNvPr>
          <p:cNvSpPr>
            <a:spLocks noGrp="1"/>
          </p:cNvSpPr>
          <p:nvPr>
            <p:ph type="subTitle" idx="1"/>
          </p:nvPr>
        </p:nvSpPr>
        <p:spPr>
          <a:xfrm>
            <a:off x="0" y="808074"/>
            <a:ext cx="12192000" cy="2021623"/>
          </a:xfrm>
          <a:solidFill>
            <a:schemeClr val="accent2">
              <a:lumMod val="20000"/>
              <a:lumOff val="80000"/>
            </a:schemeClr>
          </a:solidFill>
        </p:spPr>
        <p:txBody>
          <a:bodyPr>
            <a:normAutofit fontScale="92500" lnSpcReduction="20000"/>
          </a:bodyPr>
          <a:lstStyle/>
          <a:p>
            <a:pPr algn="just">
              <a:lnSpc>
                <a:spcPct val="150000"/>
              </a:lnSpc>
            </a:pPr>
            <a:r>
              <a:rPr lang="fr-FR" kern="100" dirty="0">
                <a:effectLst/>
                <a:latin typeface="Calibri" panose="020F0502020204030204" pitchFamily="34" charset="0"/>
                <a:ea typeface="Calibri" panose="020F0502020204030204" pitchFamily="34" charset="0"/>
                <a:cs typeface="Arial" panose="020B0604020202020204" pitchFamily="34" charset="0"/>
              </a:rPr>
              <a:t>             </a:t>
            </a:r>
            <a:r>
              <a:rPr lang="fr-FR" sz="2600" b="1" kern="100" dirty="0">
                <a:effectLst/>
                <a:latin typeface="Calibri" panose="020F0502020204030204" pitchFamily="34" charset="0"/>
                <a:ea typeface="Calibri" panose="020F0502020204030204" pitchFamily="34" charset="0"/>
                <a:cs typeface="Arial" panose="020B0604020202020204" pitchFamily="34" charset="0"/>
              </a:rPr>
              <a:t>HQE</a:t>
            </a:r>
            <a:r>
              <a:rPr lang="fr-FR" sz="2600" b="1" kern="100" baseline="30000" dirty="0">
                <a:effectLst/>
                <a:latin typeface="Calibri" panose="020F0502020204030204" pitchFamily="34" charset="0"/>
                <a:ea typeface="Calibri" panose="020F0502020204030204" pitchFamily="34" charset="0"/>
                <a:cs typeface="Arial" panose="020B0604020202020204" pitchFamily="34" charset="0"/>
              </a:rPr>
              <a:t>2</a:t>
            </a:r>
            <a:r>
              <a:rPr lang="fr-FR" sz="2600" b="1" kern="100" dirty="0">
                <a:effectLst/>
                <a:latin typeface="Calibri" panose="020F0502020204030204" pitchFamily="34" charset="0"/>
                <a:ea typeface="Calibri" panose="020F0502020204030204" pitchFamily="34" charset="0"/>
                <a:cs typeface="Arial" panose="020B0604020202020204" pitchFamily="34" charset="0"/>
              </a:rPr>
              <a:t>R</a:t>
            </a:r>
            <a:r>
              <a:rPr lang="fr-FR" sz="2600" kern="100" dirty="0">
                <a:effectLst/>
                <a:latin typeface="Calibri" panose="020F0502020204030204" pitchFamily="34" charset="0"/>
                <a:ea typeface="Calibri" panose="020F0502020204030204" pitchFamily="34" charset="0"/>
                <a:cs typeface="Arial" panose="020B0604020202020204" pitchFamily="34" charset="0"/>
              </a:rPr>
              <a:t> </a:t>
            </a:r>
            <a:r>
              <a:rPr lang="fr-FR" sz="2600" dirty="0"/>
              <a:t>est une démarche d’évaluation multicritères qui fait partie de la famille des méthodes multicritères d’aide à la décision. Elle repose sur </a:t>
            </a:r>
            <a:r>
              <a:rPr lang="fr-FR" sz="2600" b="1" dirty="0"/>
              <a:t>5 objectifs </a:t>
            </a:r>
            <a:r>
              <a:rPr lang="fr-FR" sz="2600" dirty="0"/>
              <a:t>composés de </a:t>
            </a:r>
            <a:r>
              <a:rPr lang="fr-FR" sz="2600" b="1" dirty="0"/>
              <a:t>21 cibles</a:t>
            </a:r>
            <a:r>
              <a:rPr lang="fr-FR" sz="2600" dirty="0"/>
              <a:t>, </a:t>
            </a:r>
            <a:r>
              <a:rPr lang="fr-FR" sz="2600" b="1" dirty="0"/>
              <a:t>51 sous-cibles et 61 indicateurs (système ISDIS). (Integrated </a:t>
            </a:r>
            <a:r>
              <a:rPr lang="fr-FR" sz="2600" b="1" dirty="0" err="1"/>
              <a:t>sustainable</a:t>
            </a:r>
            <a:r>
              <a:rPr lang="fr-FR" sz="2600" b="1" dirty="0"/>
              <a:t> </a:t>
            </a:r>
            <a:r>
              <a:rPr lang="fr-FR" sz="2600" b="1" dirty="0" err="1"/>
              <a:t>devlopment</a:t>
            </a:r>
            <a:r>
              <a:rPr lang="fr-FR" sz="2600" b="1" dirty="0"/>
              <a:t> </a:t>
            </a:r>
            <a:r>
              <a:rPr lang="fr-FR" sz="2600" b="1" dirty="0" err="1"/>
              <a:t>indicators</a:t>
            </a:r>
            <a:r>
              <a:rPr lang="fr-FR" sz="2600" b="1" dirty="0"/>
              <a:t> system)</a:t>
            </a:r>
          </a:p>
        </p:txBody>
      </p:sp>
      <p:sp>
        <p:nvSpPr>
          <p:cNvPr id="4" name="TextBox 3">
            <a:extLst>
              <a:ext uri="{FF2B5EF4-FFF2-40B4-BE49-F238E27FC236}">
                <a16:creationId xmlns:a16="http://schemas.microsoft.com/office/drawing/2014/main" id="{5D5C6690-C013-0545-4B83-3475F8477DEE}"/>
              </a:ext>
            </a:extLst>
          </p:cNvPr>
          <p:cNvSpPr txBox="1"/>
          <p:nvPr/>
        </p:nvSpPr>
        <p:spPr>
          <a:xfrm>
            <a:off x="0" y="2922706"/>
            <a:ext cx="12192000" cy="1143070"/>
          </a:xfrm>
          <a:prstGeom prst="rect">
            <a:avLst/>
          </a:prstGeom>
          <a:solidFill>
            <a:schemeClr val="accent2">
              <a:lumMod val="20000"/>
              <a:lumOff val="80000"/>
            </a:schemeClr>
          </a:solidFill>
        </p:spPr>
        <p:txBody>
          <a:bodyPr wrap="square" rtlCol="0">
            <a:spAutoFit/>
          </a:bodyPr>
          <a:lstStyle/>
          <a:p>
            <a:pPr algn="just">
              <a:lnSpc>
                <a:spcPct val="150000"/>
              </a:lnSpc>
            </a:pPr>
            <a:r>
              <a:rPr lang="fr-FR" sz="2400" dirty="0"/>
              <a:t>            Structurée autour de quatre phases de projet urbain (Décision, Analyse, Elaboration du plan d’action, Actions et évaluation)  </a:t>
            </a:r>
          </a:p>
        </p:txBody>
      </p:sp>
      <p:sp>
        <p:nvSpPr>
          <p:cNvPr id="5" name="TextBox 4">
            <a:extLst>
              <a:ext uri="{FF2B5EF4-FFF2-40B4-BE49-F238E27FC236}">
                <a16:creationId xmlns:a16="http://schemas.microsoft.com/office/drawing/2014/main" id="{E61B7A71-C46F-E777-7539-73A80CD21D4F}"/>
              </a:ext>
            </a:extLst>
          </p:cNvPr>
          <p:cNvSpPr txBox="1"/>
          <p:nvPr/>
        </p:nvSpPr>
        <p:spPr>
          <a:xfrm>
            <a:off x="0" y="4316378"/>
            <a:ext cx="12192000" cy="1143070"/>
          </a:xfrm>
          <a:prstGeom prst="rect">
            <a:avLst/>
          </a:prstGeom>
          <a:solidFill>
            <a:schemeClr val="accent2">
              <a:lumMod val="20000"/>
              <a:lumOff val="80000"/>
            </a:schemeClr>
          </a:solidFill>
        </p:spPr>
        <p:txBody>
          <a:bodyPr wrap="square" rtlCol="0">
            <a:spAutoFit/>
          </a:bodyPr>
          <a:lstStyle/>
          <a:p>
            <a:pPr algn="just">
              <a:lnSpc>
                <a:spcPct val="150000"/>
              </a:lnSpc>
            </a:pPr>
            <a:r>
              <a:rPr lang="fr-FR" sz="2400" dirty="0"/>
              <a:t>            Pour chaque phase,  des approches et des outils opérationnels sont proposés pour mener une démarche cohérente et harmonieuse de développement durable.</a:t>
            </a:r>
          </a:p>
        </p:txBody>
      </p:sp>
      <p:sp>
        <p:nvSpPr>
          <p:cNvPr id="6" name="Flèche : droite 5">
            <a:extLst>
              <a:ext uri="{FF2B5EF4-FFF2-40B4-BE49-F238E27FC236}">
                <a16:creationId xmlns:a16="http://schemas.microsoft.com/office/drawing/2014/main" id="{CF220B91-B228-888C-54A0-29BF81AE1380}"/>
              </a:ext>
            </a:extLst>
          </p:cNvPr>
          <p:cNvSpPr/>
          <p:nvPr/>
        </p:nvSpPr>
        <p:spPr>
          <a:xfrm>
            <a:off x="125730" y="876254"/>
            <a:ext cx="720090" cy="47783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droite 6">
            <a:extLst>
              <a:ext uri="{FF2B5EF4-FFF2-40B4-BE49-F238E27FC236}">
                <a16:creationId xmlns:a16="http://schemas.microsoft.com/office/drawing/2014/main" id="{471664B0-F365-B0CB-240D-073716BB913C}"/>
              </a:ext>
            </a:extLst>
          </p:cNvPr>
          <p:cNvSpPr/>
          <p:nvPr/>
        </p:nvSpPr>
        <p:spPr>
          <a:xfrm>
            <a:off x="125730" y="3034470"/>
            <a:ext cx="720090" cy="45977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droite 7">
            <a:extLst>
              <a:ext uri="{FF2B5EF4-FFF2-40B4-BE49-F238E27FC236}">
                <a16:creationId xmlns:a16="http://schemas.microsoft.com/office/drawing/2014/main" id="{A94DAC7D-9B1B-46A3-2EE1-8B88913FD2FD}"/>
              </a:ext>
            </a:extLst>
          </p:cNvPr>
          <p:cNvSpPr/>
          <p:nvPr/>
        </p:nvSpPr>
        <p:spPr>
          <a:xfrm>
            <a:off x="125730" y="4394732"/>
            <a:ext cx="720090" cy="42291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97180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6"/>
          <p:cNvSpPr>
            <a:spLocks noGrp="1"/>
          </p:cNvSpPr>
          <p:nvPr>
            <p:ph type="title"/>
          </p:nvPr>
        </p:nvSpPr>
        <p:spPr>
          <a:xfrm>
            <a:off x="1322899" y="295932"/>
            <a:ext cx="9464040" cy="936475"/>
          </a:xfrm>
          <a:noFill/>
        </p:spPr>
        <p:txBody>
          <a:bodyPr wrap="square" rtlCol="0">
            <a:spAutoFit/>
          </a:bodyPr>
          <a:lstStyle/>
          <a:p>
            <a:pPr algn="ctr" defTabSz="940520"/>
            <a:r>
              <a:rPr lang="fr-FR" sz="6095" b="1" dirty="0">
                <a:solidFill>
                  <a:srgbClr val="FF0000"/>
                </a:solidFill>
                <a:effectLst>
                  <a:outerShdw blurRad="38100" dist="38100" dir="2700000" algn="tl">
                    <a:srgbClr val="000000">
                      <a:alpha val="43137"/>
                    </a:srgbClr>
                  </a:outerShdw>
                </a:effectLst>
                <a:latin typeface="+mn-lt"/>
                <a:ea typeface="+mn-ea"/>
                <a:cs typeface="+mn-cs"/>
              </a:rPr>
              <a:t>HQE</a:t>
            </a:r>
            <a:r>
              <a:rPr lang="fr-FR" sz="6705" b="1" baseline="30000" dirty="0">
                <a:solidFill>
                  <a:srgbClr val="FF0000"/>
                </a:solidFill>
                <a:effectLst>
                  <a:outerShdw blurRad="38100" dist="38100" dir="2700000" algn="tl">
                    <a:srgbClr val="000000">
                      <a:alpha val="43137"/>
                    </a:srgbClr>
                  </a:outerShdw>
                </a:effectLst>
                <a:latin typeface="+mn-lt"/>
                <a:ea typeface="+mn-ea"/>
                <a:cs typeface="+mn-cs"/>
              </a:rPr>
              <a:t>2</a:t>
            </a:r>
            <a:r>
              <a:rPr lang="fr-FR" sz="6095" b="1" dirty="0">
                <a:solidFill>
                  <a:srgbClr val="FF0000"/>
                </a:solidFill>
                <a:effectLst>
                  <a:outerShdw blurRad="38100" dist="38100" dir="2700000" algn="tl">
                    <a:srgbClr val="000000">
                      <a:alpha val="43137"/>
                    </a:srgbClr>
                  </a:outerShdw>
                </a:effectLst>
                <a:latin typeface="+mn-lt"/>
                <a:ea typeface="+mn-ea"/>
                <a:cs typeface="+mn-cs"/>
              </a:rPr>
              <a:t>R</a:t>
            </a:r>
            <a:endParaRPr lang="fr-FR" sz="6095" b="1" i="1" dirty="0">
              <a:solidFill>
                <a:srgbClr val="FF0000"/>
              </a:solidFill>
              <a:effectLst>
                <a:outerShdw blurRad="38100" dist="38100" dir="2700000" algn="tl">
                  <a:srgbClr val="000000">
                    <a:alpha val="43137"/>
                  </a:srgbClr>
                </a:outerShdw>
              </a:effectLst>
              <a:latin typeface="+mn-lt"/>
              <a:ea typeface="+mn-ea"/>
              <a:cs typeface="+mn-cs"/>
            </a:endParaRPr>
          </a:p>
        </p:txBody>
      </p:sp>
      <p:sp>
        <p:nvSpPr>
          <p:cNvPr id="7" name="Espace réservé du texte 6"/>
          <p:cNvSpPr>
            <a:spLocks noGrp="1"/>
          </p:cNvSpPr>
          <p:nvPr>
            <p:ph type="body" idx="1"/>
          </p:nvPr>
        </p:nvSpPr>
        <p:spPr>
          <a:xfrm>
            <a:off x="1103445" y="1289334"/>
            <a:ext cx="10149699" cy="4827965"/>
          </a:xfrm>
        </p:spPr>
        <p:txBody>
          <a:bodyPr anchor="t">
            <a:noAutofit/>
          </a:bodyPr>
          <a:lstStyle/>
          <a:p>
            <a:pPr algn="ctr">
              <a:lnSpc>
                <a:spcPct val="150000"/>
              </a:lnSpc>
            </a:pPr>
            <a:r>
              <a:rPr lang="fr-FR" sz="3352" b="1" dirty="0">
                <a:solidFill>
                  <a:srgbClr val="00B050"/>
                </a:solidFill>
                <a:effectLst>
                  <a:outerShdw blurRad="38100" dist="38100" dir="2700000" algn="tl">
                    <a:srgbClr val="000000">
                      <a:alpha val="43137"/>
                    </a:srgbClr>
                  </a:outerShdw>
                </a:effectLst>
                <a:latin typeface="Calibri" pitchFamily="34" charset="0"/>
                <a:cs typeface="Calibri" pitchFamily="34" charset="0"/>
              </a:rPr>
              <a:t>05 </a:t>
            </a:r>
            <a:r>
              <a:rPr lang="fr-FR" sz="3352" b="1" dirty="0">
                <a:solidFill>
                  <a:srgbClr val="00B050"/>
                </a:solidFill>
                <a:effectLst>
                  <a:outerShdw blurRad="38100" dist="38100" dir="2700000" algn="tl">
                    <a:srgbClr val="000000">
                      <a:alpha val="43137"/>
                    </a:srgbClr>
                  </a:outerShdw>
                </a:effectLst>
              </a:rPr>
              <a:t>objectifs de DD</a:t>
            </a:r>
          </a:p>
          <a:p>
            <a:pPr algn="ctr">
              <a:lnSpc>
                <a:spcPct val="150000"/>
              </a:lnSpc>
            </a:pPr>
            <a:endParaRPr lang="fr-FR" sz="3352" b="1" dirty="0">
              <a:solidFill>
                <a:srgbClr val="00B050"/>
              </a:solidFill>
              <a:effectLst>
                <a:outerShdw blurRad="38100" dist="38100" dir="2700000" algn="tl">
                  <a:srgbClr val="000000">
                    <a:alpha val="43137"/>
                  </a:srgbClr>
                </a:outerShdw>
              </a:effectLst>
            </a:endParaRPr>
          </a:p>
          <a:p>
            <a:pPr marL="566054" indent="-566054" algn="ctr">
              <a:lnSpc>
                <a:spcPct val="100000"/>
              </a:lnSpc>
            </a:pPr>
            <a:r>
              <a:rPr lang="fr-FR" sz="3352" b="1" dirty="0">
                <a:solidFill>
                  <a:srgbClr val="00B050"/>
                </a:solidFill>
                <a:effectLst>
                  <a:outerShdw blurRad="38100" dist="38100" dir="2700000" algn="tl">
                    <a:srgbClr val="000000">
                      <a:alpha val="43137"/>
                    </a:srgbClr>
                  </a:outerShdw>
                </a:effectLst>
                <a:latin typeface="Calibri" pitchFamily="34" charset="0"/>
                <a:cs typeface="Calibri" pitchFamily="34" charset="0"/>
              </a:rPr>
              <a:t>21 </a:t>
            </a:r>
            <a:r>
              <a:rPr lang="fr-FR" sz="3352" b="1" dirty="0">
                <a:solidFill>
                  <a:srgbClr val="00B050"/>
                </a:solidFill>
                <a:effectLst>
                  <a:outerShdw blurRad="38100" dist="38100" dir="2700000" algn="tl">
                    <a:srgbClr val="000000">
                      <a:alpha val="43137"/>
                    </a:srgbClr>
                  </a:outerShdw>
                </a:effectLst>
              </a:rPr>
              <a:t>cibles de DD et </a:t>
            </a:r>
            <a:r>
              <a:rPr lang="fr-FR" sz="3352" b="1" dirty="0">
                <a:solidFill>
                  <a:srgbClr val="00B050"/>
                </a:solidFill>
                <a:effectLst>
                  <a:outerShdw blurRad="38100" dist="38100" dir="2700000" algn="tl">
                    <a:srgbClr val="000000">
                      <a:alpha val="43137"/>
                    </a:srgbClr>
                  </a:outerShdw>
                </a:effectLst>
                <a:latin typeface="Calibri" pitchFamily="34" charset="0"/>
                <a:cs typeface="Calibri" pitchFamily="34" charset="0"/>
              </a:rPr>
              <a:t>51</a:t>
            </a:r>
            <a:r>
              <a:rPr lang="fr-FR" sz="3352" b="1" dirty="0">
                <a:solidFill>
                  <a:srgbClr val="00B050"/>
                </a:solidFill>
                <a:effectLst>
                  <a:outerShdw blurRad="38100" dist="38100" dir="2700000" algn="tl">
                    <a:srgbClr val="000000">
                      <a:alpha val="43137"/>
                    </a:srgbClr>
                  </a:outerShdw>
                </a:effectLst>
              </a:rPr>
              <a:t> sous-cibles et </a:t>
            </a:r>
            <a:r>
              <a:rPr lang="fr-FR" sz="3352" b="1" dirty="0">
                <a:solidFill>
                  <a:srgbClr val="00B050"/>
                </a:solidFill>
                <a:effectLst>
                  <a:outerShdw blurRad="38100" dist="38100" dir="2700000" algn="tl">
                    <a:srgbClr val="000000">
                      <a:alpha val="43137"/>
                    </a:srgbClr>
                  </a:outerShdw>
                </a:effectLst>
                <a:latin typeface="Calibri" pitchFamily="34" charset="0"/>
                <a:cs typeface="Calibri" pitchFamily="34" charset="0"/>
              </a:rPr>
              <a:t>61</a:t>
            </a:r>
            <a:r>
              <a:rPr lang="fr-FR" sz="3352" b="1" dirty="0">
                <a:solidFill>
                  <a:srgbClr val="00B050"/>
                </a:solidFill>
                <a:effectLst>
                  <a:outerShdw blurRad="38100" dist="38100" dir="2700000" algn="tl">
                    <a:srgbClr val="000000">
                      <a:alpha val="43137"/>
                    </a:srgbClr>
                  </a:outerShdw>
                </a:effectLst>
              </a:rPr>
              <a:t> indicateurs</a:t>
            </a:r>
          </a:p>
          <a:p>
            <a:pPr marL="566054" indent="-566054" algn="ctr">
              <a:lnSpc>
                <a:spcPct val="100000"/>
              </a:lnSpc>
            </a:pPr>
            <a:endParaRPr lang="fr-FR" sz="3352" b="1" dirty="0">
              <a:solidFill>
                <a:srgbClr val="00B050"/>
              </a:solidFill>
              <a:effectLst>
                <a:outerShdw blurRad="38100" dist="38100" dir="2700000" algn="tl">
                  <a:srgbClr val="000000">
                    <a:alpha val="43137"/>
                  </a:srgbClr>
                </a:outerShdw>
              </a:effectLst>
            </a:endParaRPr>
          </a:p>
          <a:p>
            <a:pPr marL="566054" indent="-566054" algn="ctr">
              <a:lnSpc>
                <a:spcPct val="100000"/>
              </a:lnSpc>
            </a:pPr>
            <a:endParaRPr lang="fr-FR" sz="800" b="1" dirty="0">
              <a:solidFill>
                <a:srgbClr val="00B050"/>
              </a:solidFill>
              <a:effectLst>
                <a:outerShdw blurRad="38100" dist="38100" dir="2700000" algn="tl">
                  <a:srgbClr val="000000">
                    <a:alpha val="43137"/>
                  </a:srgbClr>
                </a:outerShdw>
              </a:effectLst>
            </a:endParaRPr>
          </a:p>
          <a:p>
            <a:pPr marL="566054" indent="-566054" algn="ctr">
              <a:lnSpc>
                <a:spcPct val="100000"/>
              </a:lnSpc>
            </a:pPr>
            <a:r>
              <a:rPr lang="en-US" sz="3352" b="1" dirty="0">
                <a:solidFill>
                  <a:srgbClr val="FF0000"/>
                </a:solidFill>
                <a:effectLst>
                  <a:outerShdw blurRad="38100" dist="38100" dir="2700000" algn="tl">
                    <a:srgbClr val="000000">
                      <a:alpha val="43137"/>
                    </a:srgbClr>
                  </a:outerShdw>
                </a:effectLst>
              </a:rPr>
              <a:t>le </a:t>
            </a:r>
            <a:r>
              <a:rPr lang="fr-FR" sz="3352" b="1" dirty="0">
                <a:solidFill>
                  <a:srgbClr val="FF0000"/>
                </a:solidFill>
                <a:effectLst>
                  <a:outerShdw blurRad="38100" dist="38100" dir="2700000" algn="tl">
                    <a:srgbClr val="000000">
                      <a:alpha val="43137"/>
                    </a:srgbClr>
                  </a:outerShdw>
                </a:effectLst>
              </a:rPr>
              <a:t>système</a:t>
            </a:r>
            <a:r>
              <a:rPr lang="en-US" sz="3352" b="1" dirty="0">
                <a:solidFill>
                  <a:srgbClr val="FF0000"/>
                </a:solidFill>
                <a:effectLst>
                  <a:outerShdw blurRad="38100" dist="38100" dir="2700000" algn="tl">
                    <a:srgbClr val="000000">
                      <a:alpha val="43137"/>
                    </a:srgbClr>
                  </a:outerShdw>
                </a:effectLst>
              </a:rPr>
              <a:t> ISDIS </a:t>
            </a:r>
          </a:p>
          <a:p>
            <a:pPr marL="566054" indent="-566054" algn="ctr">
              <a:lnSpc>
                <a:spcPct val="100000"/>
              </a:lnSpc>
            </a:pPr>
            <a:r>
              <a:rPr lang="en-US" sz="3048" b="1" dirty="0">
                <a:solidFill>
                  <a:srgbClr val="FF0000"/>
                </a:solidFill>
                <a:effectLst>
                  <a:outerShdw blurRad="38100" dist="38100" dir="2700000" algn="tl">
                    <a:srgbClr val="000000">
                      <a:alpha val="43137"/>
                    </a:srgbClr>
                  </a:outerShdw>
                </a:effectLst>
              </a:rPr>
              <a:t>Integrated Sustainable Development Indicators System </a:t>
            </a:r>
            <a:br>
              <a:rPr lang="en-US" sz="3352" dirty="0"/>
            </a:br>
            <a:r>
              <a:rPr lang="fr-FR" sz="3352" dirty="0">
                <a:solidFill>
                  <a:schemeClr val="bg2">
                    <a:lumMod val="25000"/>
                  </a:schemeClr>
                </a:solidFill>
                <a:effectLst>
                  <a:outerShdw blurRad="38100" dist="38100" dir="2700000" algn="tl">
                    <a:srgbClr val="000000">
                      <a:alpha val="43137"/>
                    </a:srgbClr>
                  </a:outerShdw>
                </a:effectLst>
              </a:rPr>
              <a:t>(approche systémique)</a:t>
            </a:r>
            <a:endParaRPr lang="fr-FR" sz="3352" b="1" dirty="0">
              <a:solidFill>
                <a:schemeClr val="bg2">
                  <a:lumMod val="25000"/>
                </a:schemeClr>
              </a:solidFill>
              <a:effectLst>
                <a:outerShdw blurRad="38100" dist="38100" dir="2700000" algn="tl">
                  <a:srgbClr val="000000">
                    <a:alpha val="43137"/>
                  </a:srgbClr>
                </a:outerShdw>
              </a:effectLst>
            </a:endParaRPr>
          </a:p>
        </p:txBody>
      </p:sp>
      <p:sp>
        <p:nvSpPr>
          <p:cNvPr id="14" name="Espace réservé du numéro de diapositive 13"/>
          <p:cNvSpPr>
            <a:spLocks noGrp="1"/>
          </p:cNvSpPr>
          <p:nvPr>
            <p:ph type="sldNum" sz="quarter" idx="12"/>
          </p:nvPr>
        </p:nvSpPr>
        <p:spPr/>
        <p:txBody>
          <a:bodyPr/>
          <a:lstStyle/>
          <a:p>
            <a:fld id="{583C369F-A315-4D62-8E67-44CA2DFD81A1}" type="slidenum">
              <a:rPr lang="fr-FR" sz="3352" b="1">
                <a:solidFill>
                  <a:schemeClr val="bg1">
                    <a:lumMod val="95000"/>
                  </a:schemeClr>
                </a:solidFill>
              </a:rPr>
              <a:pPr/>
              <a:t>11</a:t>
            </a:fld>
            <a:endParaRPr lang="fr-FR" sz="3352" b="1" dirty="0">
              <a:solidFill>
                <a:schemeClr val="bg1">
                  <a:lumMod val="95000"/>
                </a:schemeClr>
              </a:solidFill>
            </a:endParaRPr>
          </a:p>
        </p:txBody>
      </p:sp>
      <p:sp>
        <p:nvSpPr>
          <p:cNvPr id="11" name="Flèche vers le bas 10"/>
          <p:cNvSpPr/>
          <p:nvPr/>
        </p:nvSpPr>
        <p:spPr>
          <a:xfrm>
            <a:off x="5911379" y="2167145"/>
            <a:ext cx="369243" cy="6034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71"/>
          </a:p>
        </p:txBody>
      </p:sp>
      <p:sp>
        <p:nvSpPr>
          <p:cNvPr id="12" name="Flèche vers le bas 11"/>
          <p:cNvSpPr/>
          <p:nvPr/>
        </p:nvSpPr>
        <p:spPr>
          <a:xfrm>
            <a:off x="5876547" y="3867906"/>
            <a:ext cx="369243" cy="6034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7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down)">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wipe(down)">
                                      <p:cBhvr>
                                        <p:cTn id="17" dur="5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wipe(down)">
                                      <p:cBhvr>
                                        <p:cTn id="2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13"/>
          <p:cNvSpPr>
            <a:spLocks noGrp="1"/>
          </p:cNvSpPr>
          <p:nvPr>
            <p:ph type="sldNum" sz="quarter" idx="12"/>
          </p:nvPr>
        </p:nvSpPr>
        <p:spPr/>
        <p:txBody>
          <a:bodyPr/>
          <a:lstStyle/>
          <a:p>
            <a:fld id="{583C369F-A315-4D62-8E67-44CA2DFD81A1}" type="slidenum">
              <a:rPr lang="fr-FR" sz="3352" b="1">
                <a:solidFill>
                  <a:schemeClr val="bg1">
                    <a:lumMod val="95000"/>
                  </a:schemeClr>
                </a:solidFill>
              </a:rPr>
              <a:pPr/>
              <a:t>12</a:t>
            </a:fld>
            <a:endParaRPr lang="fr-FR" sz="3352" b="1" dirty="0">
              <a:solidFill>
                <a:schemeClr val="bg1">
                  <a:lumMod val="95000"/>
                </a:schemeClr>
              </a:solidFill>
            </a:endParaRPr>
          </a:p>
        </p:txBody>
      </p:sp>
      <p:pic>
        <p:nvPicPr>
          <p:cNvPr id="1026" name="Picture 2"/>
          <p:cNvPicPr>
            <a:picLocks noChangeAspect="1" noChangeArrowheads="1"/>
          </p:cNvPicPr>
          <p:nvPr/>
        </p:nvPicPr>
        <p:blipFill>
          <a:blip r:embed="rId2" cstate="print"/>
          <a:srcRect l="17182" t="9286" r="23275" b="52665"/>
          <a:stretch>
            <a:fillRect/>
          </a:stretch>
        </p:blipFill>
        <p:spPr bwMode="auto">
          <a:xfrm>
            <a:off x="1562986" y="192069"/>
            <a:ext cx="9037673" cy="607050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13"/>
          <p:cNvSpPr>
            <a:spLocks noGrp="1"/>
          </p:cNvSpPr>
          <p:nvPr>
            <p:ph type="sldNum" sz="quarter" idx="12"/>
          </p:nvPr>
        </p:nvSpPr>
        <p:spPr/>
        <p:txBody>
          <a:bodyPr/>
          <a:lstStyle/>
          <a:p>
            <a:fld id="{583C369F-A315-4D62-8E67-44CA2DFD81A1}" type="slidenum">
              <a:rPr lang="fr-FR" sz="3352" b="1">
                <a:solidFill>
                  <a:schemeClr val="bg1">
                    <a:lumMod val="95000"/>
                  </a:schemeClr>
                </a:solidFill>
              </a:rPr>
              <a:pPr/>
              <a:t>13</a:t>
            </a:fld>
            <a:endParaRPr lang="fr-FR" sz="3352" b="1" dirty="0">
              <a:solidFill>
                <a:schemeClr val="bg1">
                  <a:lumMod val="95000"/>
                </a:schemeClr>
              </a:solidFill>
            </a:endParaRPr>
          </a:p>
        </p:txBody>
      </p:sp>
      <p:pic>
        <p:nvPicPr>
          <p:cNvPr id="1026" name="Picture 2"/>
          <p:cNvPicPr>
            <a:picLocks noChangeAspect="1" noChangeArrowheads="1"/>
          </p:cNvPicPr>
          <p:nvPr/>
        </p:nvPicPr>
        <p:blipFill>
          <a:blip r:embed="rId3" cstate="print"/>
          <a:srcRect l="17182" t="46429" r="23042" b="16428"/>
          <a:stretch>
            <a:fillRect/>
          </a:stretch>
        </p:blipFill>
        <p:spPr bwMode="auto">
          <a:xfrm>
            <a:off x="1432625" y="192068"/>
            <a:ext cx="8723255" cy="5602676"/>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17182" t="84425" r="19526" b="9181"/>
          <a:stretch>
            <a:fillRect/>
          </a:stretch>
        </p:blipFill>
        <p:spPr bwMode="auto">
          <a:xfrm>
            <a:off x="838200" y="5656521"/>
            <a:ext cx="9732942" cy="100941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1CE04-87BA-59D9-3168-B070D24DB583}"/>
              </a:ext>
            </a:extLst>
          </p:cNvPr>
          <p:cNvSpPr>
            <a:spLocks noGrp="1"/>
          </p:cNvSpPr>
          <p:nvPr>
            <p:ph type="ctrTitle"/>
          </p:nvPr>
        </p:nvSpPr>
        <p:spPr/>
        <p:txBody>
          <a:bodyPr/>
          <a:lstStyle/>
          <a:p>
            <a:endParaRPr lang="fr-FR"/>
          </a:p>
        </p:txBody>
      </p:sp>
      <p:sp>
        <p:nvSpPr>
          <p:cNvPr id="3" name="Subtitle 2">
            <a:extLst>
              <a:ext uri="{FF2B5EF4-FFF2-40B4-BE49-F238E27FC236}">
                <a16:creationId xmlns:a16="http://schemas.microsoft.com/office/drawing/2014/main" id="{A6FC2C42-8B3A-EFBC-530A-CB48AE0D5625}"/>
              </a:ext>
            </a:extLst>
          </p:cNvPr>
          <p:cNvSpPr>
            <a:spLocks noGrp="1"/>
          </p:cNvSpPr>
          <p:nvPr>
            <p:ph type="subTitle" idx="1"/>
          </p:nvPr>
        </p:nvSpPr>
        <p:spPr/>
        <p:txBody>
          <a:bodyPr/>
          <a:lstStyle/>
          <a:p>
            <a:endParaRPr lang="fr-FR"/>
          </a:p>
        </p:txBody>
      </p:sp>
      <p:pic>
        <p:nvPicPr>
          <p:cNvPr id="5" name="Picture 4">
            <a:extLst>
              <a:ext uri="{FF2B5EF4-FFF2-40B4-BE49-F238E27FC236}">
                <a16:creationId xmlns:a16="http://schemas.microsoft.com/office/drawing/2014/main" id="{A36DC987-F0CD-228D-8349-352C13C90D56}"/>
              </a:ext>
            </a:extLst>
          </p:cNvPr>
          <p:cNvPicPr>
            <a:picLocks noChangeAspect="1"/>
          </p:cNvPicPr>
          <p:nvPr/>
        </p:nvPicPr>
        <p:blipFill>
          <a:blip r:embed="rId2"/>
          <a:stretch>
            <a:fillRect/>
          </a:stretch>
        </p:blipFill>
        <p:spPr>
          <a:xfrm>
            <a:off x="85060" y="0"/>
            <a:ext cx="11908466" cy="6858000"/>
          </a:xfrm>
          <a:prstGeom prst="rect">
            <a:avLst/>
          </a:prstGeom>
        </p:spPr>
      </p:pic>
    </p:spTree>
    <p:extLst>
      <p:ext uri="{BB962C8B-B14F-4D97-AF65-F5344CB8AC3E}">
        <p14:creationId xmlns:p14="http://schemas.microsoft.com/office/powerpoint/2010/main" val="2223408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8CDFA-B37F-12D4-1C73-F9E75D238810}"/>
              </a:ext>
            </a:extLst>
          </p:cNvPr>
          <p:cNvSpPr>
            <a:spLocks noGrp="1"/>
          </p:cNvSpPr>
          <p:nvPr>
            <p:ph type="ctrTitle"/>
          </p:nvPr>
        </p:nvSpPr>
        <p:spPr/>
        <p:txBody>
          <a:bodyPr/>
          <a:lstStyle/>
          <a:p>
            <a:endParaRPr lang="fr-FR"/>
          </a:p>
        </p:txBody>
      </p:sp>
      <p:sp>
        <p:nvSpPr>
          <p:cNvPr id="3" name="Subtitle 2">
            <a:extLst>
              <a:ext uri="{FF2B5EF4-FFF2-40B4-BE49-F238E27FC236}">
                <a16:creationId xmlns:a16="http://schemas.microsoft.com/office/drawing/2014/main" id="{591F53D8-0E8C-A165-86B9-3E718D8653DD}"/>
              </a:ext>
            </a:extLst>
          </p:cNvPr>
          <p:cNvSpPr>
            <a:spLocks noGrp="1"/>
          </p:cNvSpPr>
          <p:nvPr>
            <p:ph type="subTitle" idx="1"/>
          </p:nvPr>
        </p:nvSpPr>
        <p:spPr/>
        <p:txBody>
          <a:bodyPr/>
          <a:lstStyle/>
          <a:p>
            <a:endParaRPr lang="fr-FR"/>
          </a:p>
        </p:txBody>
      </p:sp>
      <p:sp>
        <p:nvSpPr>
          <p:cNvPr id="4" name="Rectangle 3">
            <a:extLst>
              <a:ext uri="{FF2B5EF4-FFF2-40B4-BE49-F238E27FC236}">
                <a16:creationId xmlns:a16="http://schemas.microsoft.com/office/drawing/2014/main" id="{5DF96E66-FFA4-56C8-7BC9-682FE2E85D39}"/>
              </a:ext>
            </a:extLst>
          </p:cNvPr>
          <p:cNvSpPr/>
          <p:nvPr/>
        </p:nvSpPr>
        <p:spPr>
          <a:xfrm>
            <a:off x="1265274" y="716693"/>
            <a:ext cx="9944986" cy="5891736"/>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1234440" rtl="0" eaLnBrk="1" latinLnBrk="0" hangingPunct="1">
              <a:defRPr sz="2400" kern="1200">
                <a:solidFill>
                  <a:schemeClr val="lt1"/>
                </a:solidFill>
                <a:latin typeface="+mn-lt"/>
                <a:ea typeface="+mn-ea"/>
                <a:cs typeface="+mn-cs"/>
              </a:defRPr>
            </a:lvl1pPr>
            <a:lvl2pPr marL="617220" algn="l" defTabSz="1234440" rtl="0" eaLnBrk="1" latinLnBrk="0" hangingPunct="1">
              <a:defRPr sz="2400" kern="1200">
                <a:solidFill>
                  <a:schemeClr val="lt1"/>
                </a:solidFill>
                <a:latin typeface="+mn-lt"/>
                <a:ea typeface="+mn-ea"/>
                <a:cs typeface="+mn-cs"/>
              </a:defRPr>
            </a:lvl2pPr>
            <a:lvl3pPr marL="1234440" algn="l" defTabSz="1234440" rtl="0" eaLnBrk="1" latinLnBrk="0" hangingPunct="1">
              <a:defRPr sz="2400" kern="1200">
                <a:solidFill>
                  <a:schemeClr val="lt1"/>
                </a:solidFill>
                <a:latin typeface="+mn-lt"/>
                <a:ea typeface="+mn-ea"/>
                <a:cs typeface="+mn-cs"/>
              </a:defRPr>
            </a:lvl3pPr>
            <a:lvl4pPr marL="1851660" algn="l" defTabSz="1234440" rtl="0" eaLnBrk="1" latinLnBrk="0" hangingPunct="1">
              <a:defRPr sz="2400" kern="1200">
                <a:solidFill>
                  <a:schemeClr val="lt1"/>
                </a:solidFill>
                <a:latin typeface="+mn-lt"/>
                <a:ea typeface="+mn-ea"/>
                <a:cs typeface="+mn-cs"/>
              </a:defRPr>
            </a:lvl4pPr>
            <a:lvl5pPr marL="2468880" algn="l" defTabSz="1234440" rtl="0" eaLnBrk="1" latinLnBrk="0" hangingPunct="1">
              <a:defRPr sz="2400" kern="1200">
                <a:solidFill>
                  <a:schemeClr val="lt1"/>
                </a:solidFill>
                <a:latin typeface="+mn-lt"/>
                <a:ea typeface="+mn-ea"/>
                <a:cs typeface="+mn-cs"/>
              </a:defRPr>
            </a:lvl5pPr>
            <a:lvl6pPr marL="3086100" algn="l" defTabSz="1234440" rtl="0" eaLnBrk="1" latinLnBrk="0" hangingPunct="1">
              <a:defRPr sz="2400" kern="1200">
                <a:solidFill>
                  <a:schemeClr val="lt1"/>
                </a:solidFill>
                <a:latin typeface="+mn-lt"/>
                <a:ea typeface="+mn-ea"/>
                <a:cs typeface="+mn-cs"/>
              </a:defRPr>
            </a:lvl6pPr>
            <a:lvl7pPr marL="3703320" algn="l" defTabSz="1234440" rtl="0" eaLnBrk="1" latinLnBrk="0" hangingPunct="1">
              <a:defRPr sz="2400" kern="1200">
                <a:solidFill>
                  <a:schemeClr val="lt1"/>
                </a:solidFill>
                <a:latin typeface="+mn-lt"/>
                <a:ea typeface="+mn-ea"/>
                <a:cs typeface="+mn-cs"/>
              </a:defRPr>
            </a:lvl7pPr>
            <a:lvl8pPr marL="4320540" algn="l" defTabSz="1234440" rtl="0" eaLnBrk="1" latinLnBrk="0" hangingPunct="1">
              <a:defRPr sz="2400" kern="1200">
                <a:solidFill>
                  <a:schemeClr val="lt1"/>
                </a:solidFill>
                <a:latin typeface="+mn-lt"/>
                <a:ea typeface="+mn-ea"/>
                <a:cs typeface="+mn-cs"/>
              </a:defRPr>
            </a:lvl8pPr>
            <a:lvl9pPr marL="4937760" algn="l" defTabSz="1234440" rtl="0" eaLnBrk="1" latinLnBrk="0" hangingPunct="1">
              <a:defRPr sz="2400" kern="1200">
                <a:solidFill>
                  <a:schemeClr val="lt1"/>
                </a:solidFill>
                <a:latin typeface="+mn-lt"/>
                <a:ea typeface="+mn-ea"/>
                <a:cs typeface="+mn-cs"/>
              </a:defRPr>
            </a:lvl9pPr>
          </a:lstStyle>
          <a:p>
            <a:pPr algn="ctr"/>
            <a:endParaRPr lang="fr-FR"/>
          </a:p>
        </p:txBody>
      </p:sp>
      <p:sp>
        <p:nvSpPr>
          <p:cNvPr id="5" name="TextBox 4">
            <a:extLst>
              <a:ext uri="{FF2B5EF4-FFF2-40B4-BE49-F238E27FC236}">
                <a16:creationId xmlns:a16="http://schemas.microsoft.com/office/drawing/2014/main" id="{13AB393C-2C0D-0F36-19CF-73E9073EB495}"/>
              </a:ext>
            </a:extLst>
          </p:cNvPr>
          <p:cNvSpPr txBox="1"/>
          <p:nvPr/>
        </p:nvSpPr>
        <p:spPr>
          <a:xfrm>
            <a:off x="0" y="106326"/>
            <a:ext cx="11993526" cy="523220"/>
          </a:xfrm>
          <a:prstGeom prst="rect">
            <a:avLst/>
          </a:prstGeom>
          <a:noFill/>
        </p:spPr>
        <p:txBody>
          <a:bodyPr wrap="square" rtlCol="0">
            <a:spAutoFit/>
          </a:bodyPr>
          <a:lstStyle/>
          <a:p>
            <a:pPr algn="just"/>
            <a:r>
              <a:rPr lang="fr-FR" sz="2800" b="1" dirty="0">
                <a:solidFill>
                  <a:srgbClr val="FF0000"/>
                </a:solidFill>
              </a:rPr>
              <a:t>6/ Etapes du projet de renouvellement urbain autour de la HQE2R</a:t>
            </a:r>
            <a:r>
              <a:rPr lang="fr-FR" sz="2400" b="1" dirty="0">
                <a:solidFill>
                  <a:srgbClr val="FF0000"/>
                </a:solidFill>
              </a:rPr>
              <a:t>:</a:t>
            </a:r>
          </a:p>
        </p:txBody>
      </p:sp>
    </p:spTree>
    <p:extLst>
      <p:ext uri="{BB962C8B-B14F-4D97-AF65-F5344CB8AC3E}">
        <p14:creationId xmlns:p14="http://schemas.microsoft.com/office/powerpoint/2010/main" val="4009673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FDBF1DB-3679-BF9A-A06A-1714A682B1BB}"/>
              </a:ext>
            </a:extLst>
          </p:cNvPr>
          <p:cNvSpPr>
            <a:spLocks noGrp="1"/>
          </p:cNvSpPr>
          <p:nvPr>
            <p:ph type="subTitle" idx="1"/>
          </p:nvPr>
        </p:nvSpPr>
        <p:spPr>
          <a:xfrm>
            <a:off x="0" y="691377"/>
            <a:ext cx="12191999" cy="2086114"/>
          </a:xfrm>
        </p:spPr>
        <p:txBody>
          <a:bodyPr/>
          <a:lstStyle/>
          <a:p>
            <a:pPr algn="just">
              <a:lnSpc>
                <a:spcPct val="150000"/>
              </a:lnSpc>
            </a:pPr>
            <a:r>
              <a:rPr lang="fr-FR" sz="2800" dirty="0"/>
              <a:t>Pour chacune de ces phases, la démarche </a:t>
            </a:r>
            <a:r>
              <a:rPr lang="fr-FR" sz="2800" kern="100" dirty="0">
                <a:effectLst/>
                <a:latin typeface="Calibri" panose="020F0502020204030204" pitchFamily="34" charset="0"/>
                <a:ea typeface="Calibri" panose="020F0502020204030204" pitchFamily="34" charset="0"/>
                <a:cs typeface="Arial" panose="020B0604020202020204" pitchFamily="34" charset="0"/>
              </a:rPr>
              <a:t>HQE</a:t>
            </a:r>
            <a:r>
              <a:rPr lang="fr-FR" sz="2800" kern="100" baseline="30000" dirty="0">
                <a:effectLst/>
                <a:latin typeface="Calibri" panose="020F0502020204030204" pitchFamily="34" charset="0"/>
                <a:ea typeface="Calibri" panose="020F0502020204030204" pitchFamily="34" charset="0"/>
                <a:cs typeface="Arial" panose="020B0604020202020204" pitchFamily="34" charset="0"/>
              </a:rPr>
              <a:t>2</a:t>
            </a:r>
            <a:r>
              <a:rPr lang="fr-FR" sz="2800" kern="100" dirty="0">
                <a:effectLst/>
                <a:latin typeface="Calibri" panose="020F0502020204030204" pitchFamily="34" charset="0"/>
                <a:ea typeface="Calibri" panose="020F0502020204030204" pitchFamily="34" charset="0"/>
                <a:cs typeface="Arial" panose="020B0604020202020204" pitchFamily="34" charset="0"/>
              </a:rPr>
              <a:t>R propose des </a:t>
            </a:r>
            <a:r>
              <a:rPr lang="fr-FR" sz="2800" b="1" u="sng" kern="100" dirty="0">
                <a:effectLst/>
                <a:latin typeface="Calibri" panose="020F0502020204030204" pitchFamily="34" charset="0"/>
                <a:ea typeface="Calibri" panose="020F0502020204030204" pitchFamily="34" charset="0"/>
                <a:cs typeface="Arial" panose="020B0604020202020204" pitchFamily="34" charset="0"/>
              </a:rPr>
              <a:t>méthodes</a:t>
            </a:r>
            <a:r>
              <a:rPr lang="fr-FR" sz="2800" kern="100" dirty="0">
                <a:effectLst/>
                <a:latin typeface="Calibri" panose="020F0502020204030204" pitchFamily="34" charset="0"/>
                <a:ea typeface="Calibri" panose="020F0502020204030204" pitchFamily="34" charset="0"/>
                <a:cs typeface="Arial" panose="020B0604020202020204" pitchFamily="34" charset="0"/>
              </a:rPr>
              <a:t>, </a:t>
            </a:r>
            <a:r>
              <a:rPr lang="fr-FR" sz="2800" b="1" u="sng" kern="100" dirty="0">
                <a:effectLst/>
                <a:latin typeface="Calibri" panose="020F0502020204030204" pitchFamily="34" charset="0"/>
                <a:ea typeface="Calibri" panose="020F0502020204030204" pitchFamily="34" charset="0"/>
                <a:cs typeface="Arial" panose="020B0604020202020204" pitchFamily="34" charset="0"/>
              </a:rPr>
              <a:t>des outils </a:t>
            </a:r>
            <a:r>
              <a:rPr lang="fr-FR" sz="2800" kern="100" dirty="0">
                <a:effectLst/>
                <a:latin typeface="Calibri" panose="020F0502020204030204" pitchFamily="34" charset="0"/>
                <a:ea typeface="Calibri" panose="020F0502020204030204" pitchFamily="34" charset="0"/>
                <a:cs typeface="Arial" panose="020B0604020202020204" pitchFamily="34" charset="0"/>
              </a:rPr>
              <a:t>ou </a:t>
            </a:r>
            <a:r>
              <a:rPr lang="fr-FR" sz="2800" b="1" u="sng" kern="100" dirty="0">
                <a:effectLst/>
                <a:latin typeface="Calibri" panose="020F0502020204030204" pitchFamily="34" charset="0"/>
                <a:ea typeface="Calibri" panose="020F0502020204030204" pitchFamily="34" charset="0"/>
                <a:cs typeface="Arial" panose="020B0604020202020204" pitchFamily="34" charset="0"/>
              </a:rPr>
              <a:t>procédures opérationnelles </a:t>
            </a:r>
            <a:r>
              <a:rPr lang="fr-FR" sz="2800" kern="100" dirty="0">
                <a:effectLst/>
                <a:latin typeface="Calibri" panose="020F0502020204030204" pitchFamily="34" charset="0"/>
                <a:ea typeface="Calibri" panose="020F0502020204030204" pitchFamily="34" charset="0"/>
                <a:cs typeface="Arial" panose="020B0604020202020204" pitchFamily="34" charset="0"/>
              </a:rPr>
              <a:t>permettant d’intégrer le développement durable dans le quartier.</a:t>
            </a:r>
          </a:p>
        </p:txBody>
      </p:sp>
    </p:spTree>
    <p:extLst>
      <p:ext uri="{BB962C8B-B14F-4D97-AF65-F5344CB8AC3E}">
        <p14:creationId xmlns:p14="http://schemas.microsoft.com/office/powerpoint/2010/main" val="1690387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ECF3FED-5EAE-99E8-51F5-1F8275E0DEBB}"/>
              </a:ext>
            </a:extLst>
          </p:cNvPr>
          <p:cNvSpPr>
            <a:spLocks noGrp="1"/>
          </p:cNvSpPr>
          <p:nvPr>
            <p:ph type="subTitle" idx="1"/>
          </p:nvPr>
        </p:nvSpPr>
        <p:spPr/>
        <p:txBody>
          <a:bodyPr/>
          <a:lstStyle/>
          <a:p>
            <a:endParaRPr lang="fr-FR"/>
          </a:p>
        </p:txBody>
      </p:sp>
      <p:graphicFrame>
        <p:nvGraphicFramePr>
          <p:cNvPr id="4" name="Table 3">
            <a:extLst>
              <a:ext uri="{FF2B5EF4-FFF2-40B4-BE49-F238E27FC236}">
                <a16:creationId xmlns:a16="http://schemas.microsoft.com/office/drawing/2014/main" id="{EBDD53AB-A07C-3668-6CF7-BD872A164019}"/>
              </a:ext>
            </a:extLst>
          </p:cNvPr>
          <p:cNvGraphicFramePr>
            <a:graphicFrameLocks noGrp="1"/>
          </p:cNvGraphicFramePr>
          <p:nvPr>
            <p:extLst>
              <p:ext uri="{D42A27DB-BD31-4B8C-83A1-F6EECF244321}">
                <p14:modId xmlns:p14="http://schemas.microsoft.com/office/powerpoint/2010/main" val="1650398885"/>
              </p:ext>
            </p:extLst>
          </p:nvPr>
        </p:nvGraphicFramePr>
        <p:xfrm>
          <a:off x="818707" y="1160336"/>
          <a:ext cx="11100390" cy="4883403"/>
        </p:xfrm>
        <a:graphic>
          <a:graphicData uri="http://schemas.openxmlformats.org/drawingml/2006/table">
            <a:tbl>
              <a:tblPr firstRow="1" firstCol="1" bandRow="1">
                <a:tableStyleId>{5C22544A-7EE6-4342-B048-85BDC9FD1C3A}</a:tableStyleId>
              </a:tblPr>
              <a:tblGrid>
                <a:gridCol w="5550195">
                  <a:extLst>
                    <a:ext uri="{9D8B030D-6E8A-4147-A177-3AD203B41FA5}">
                      <a16:colId xmlns:a16="http://schemas.microsoft.com/office/drawing/2014/main" val="2082101057"/>
                    </a:ext>
                  </a:extLst>
                </a:gridCol>
                <a:gridCol w="5550195">
                  <a:extLst>
                    <a:ext uri="{9D8B030D-6E8A-4147-A177-3AD203B41FA5}">
                      <a16:colId xmlns:a16="http://schemas.microsoft.com/office/drawing/2014/main" val="1514238233"/>
                    </a:ext>
                  </a:extLst>
                </a:gridCol>
              </a:tblGrid>
              <a:tr h="443618">
                <a:tc>
                  <a:txBody>
                    <a:bodyPr/>
                    <a:lstStyle/>
                    <a:p>
                      <a:pPr algn="ctr">
                        <a:lnSpc>
                          <a:spcPct val="107000"/>
                        </a:lnSpc>
                        <a:spcAft>
                          <a:spcPts val="800"/>
                        </a:spcAft>
                      </a:pPr>
                      <a:r>
                        <a:rPr lang="fr-FR" sz="2800" u="sng" kern="100" dirty="0">
                          <a:effectLst/>
                        </a:rPr>
                        <a:t>Outil d’évaluation</a:t>
                      </a:r>
                      <a:endParaRPr lang="fr-FR" sz="2000" u="sng"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800" u="sng" kern="100" dirty="0">
                          <a:effectLst/>
                        </a:rPr>
                        <a:t>Utilité</a:t>
                      </a:r>
                      <a:endParaRPr lang="fr-FR" sz="2000" u="sng"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63765597"/>
                  </a:ext>
                </a:extLst>
              </a:tr>
              <a:tr h="681694">
                <a:tc>
                  <a:txBody>
                    <a:bodyPr/>
                    <a:lstStyle/>
                    <a:p>
                      <a:r>
                        <a:rPr lang="fr-FR" sz="2000" kern="100" dirty="0">
                          <a:effectLst/>
                          <a:highlight>
                            <a:srgbClr val="008000"/>
                          </a:highlight>
                        </a:rPr>
                        <a:t>HQDIL</a:t>
                      </a:r>
                      <a:endParaRPr lang="fr-FR" sz="2000" kern="100" dirty="0">
                        <a:effectLst/>
                        <a:highlight>
                          <a:srgbClr val="008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5">
                        <a:lumMod val="40000"/>
                        <a:lumOff val="60000"/>
                      </a:schemeClr>
                    </a:solidFill>
                  </a:tcPr>
                </a:tc>
                <a:tc>
                  <a:txBody>
                    <a:bodyPr/>
                    <a:lstStyle/>
                    <a:p>
                      <a:r>
                        <a:rPr lang="fr-FR" sz="2000" b="1" kern="100" dirty="0">
                          <a:effectLst/>
                        </a:rPr>
                        <a:t>Diagnostic partagé de développement durable d’un quartier </a:t>
                      </a:r>
                      <a:endParaRPr lang="fr-FR"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3663939660"/>
                  </a:ext>
                </a:extLst>
              </a:tr>
              <a:tr h="1022542">
                <a:tc>
                  <a:txBody>
                    <a:bodyPr/>
                    <a:lstStyle/>
                    <a:p>
                      <a:endParaRPr lang="fr-FR" sz="2000" kern="100" dirty="0">
                        <a:effectLst/>
                        <a:highlight>
                          <a:srgbClr val="008000"/>
                        </a:highlight>
                      </a:endParaRPr>
                    </a:p>
                    <a:p>
                      <a:r>
                        <a:rPr lang="fr-FR" sz="2000" kern="100" dirty="0">
                          <a:effectLst/>
                          <a:highlight>
                            <a:srgbClr val="008000"/>
                          </a:highlight>
                        </a:rPr>
                        <a:t>INDI (INDicators Impact) </a:t>
                      </a:r>
                      <a:endParaRPr lang="fr-FR" sz="2000" kern="100" dirty="0">
                        <a:effectLst/>
                        <a:highlight>
                          <a:srgbClr val="008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5">
                        <a:lumMod val="40000"/>
                        <a:lumOff val="60000"/>
                      </a:schemeClr>
                    </a:solidFill>
                  </a:tcPr>
                </a:tc>
                <a:tc>
                  <a:txBody>
                    <a:bodyPr/>
                    <a:lstStyle/>
                    <a:p>
                      <a:endParaRPr lang="fr-FR" sz="2000" b="1" kern="100" dirty="0">
                        <a:effectLst/>
                      </a:endParaRPr>
                    </a:p>
                    <a:p>
                      <a:r>
                        <a:rPr lang="fr-FR" sz="2000" b="1" kern="100" dirty="0">
                          <a:effectLst/>
                        </a:rPr>
                        <a:t>Evaluation d’un quartier (complétant ainsi le diagnostic de DD en réalisant le profil du quartier au regard du DD)   </a:t>
                      </a:r>
                      <a:endParaRPr lang="fr-FR"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713932675"/>
                  </a:ext>
                </a:extLst>
              </a:tr>
              <a:tr h="1217869">
                <a:tc>
                  <a:txBody>
                    <a:bodyPr/>
                    <a:lstStyle/>
                    <a:p>
                      <a:endParaRPr lang="fr-FR" sz="2000" u="sng" kern="100" dirty="0">
                        <a:solidFill>
                          <a:schemeClr val="bg1"/>
                        </a:solidFill>
                        <a:effectLst/>
                        <a:highlight>
                          <a:srgbClr val="008000"/>
                        </a:highlight>
                        <a:hlinkClick r:id="rId2" action="ppaction://hlinkfile">
                          <a:extLst>
                            <a:ext uri="{A12FA001-AC4F-418D-AE19-62706E023703}">
                              <ahyp:hlinkClr xmlns:ahyp="http://schemas.microsoft.com/office/drawing/2018/hyperlinkcolor" val="tx"/>
                            </a:ext>
                          </a:extLst>
                        </a:hlinkClick>
                      </a:endParaRPr>
                    </a:p>
                    <a:p>
                      <a:r>
                        <a:rPr lang="fr-FR" sz="2000" u="sng" kern="100" dirty="0">
                          <a:solidFill>
                            <a:schemeClr val="bg1"/>
                          </a:solidFill>
                          <a:effectLst/>
                          <a:highlight>
                            <a:srgbClr val="008000"/>
                          </a:highlight>
                          <a:hlinkClick r:id="rId2" action="ppaction://hlinkfile">
                            <a:extLst>
                              <a:ext uri="{A12FA001-AC4F-418D-AE19-62706E023703}">
                                <ahyp:hlinkClr xmlns:ahyp="http://schemas.microsoft.com/office/drawing/2018/hyperlinkcolor" val="tx"/>
                              </a:ext>
                            </a:extLst>
                          </a:hlinkClick>
                        </a:rPr>
                        <a:t>ENVI</a:t>
                      </a:r>
                      <a:r>
                        <a:rPr lang="fr-FR" sz="2000" kern="100" dirty="0">
                          <a:effectLst/>
                          <a:highlight>
                            <a:srgbClr val="008000"/>
                          </a:highlight>
                        </a:rPr>
                        <a:t> (ENVironment Impact)</a:t>
                      </a:r>
                      <a:endParaRPr lang="fr-FR" sz="2000" kern="100" dirty="0">
                        <a:effectLst/>
                        <a:highlight>
                          <a:srgbClr val="008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5">
                        <a:lumMod val="40000"/>
                        <a:lumOff val="60000"/>
                      </a:schemeClr>
                    </a:solidFill>
                  </a:tcPr>
                </a:tc>
                <a:tc>
                  <a:txBody>
                    <a:bodyPr/>
                    <a:lstStyle/>
                    <a:p>
                      <a:endParaRPr lang="fr-FR" sz="2000" b="1" kern="100" dirty="0">
                        <a:effectLst/>
                      </a:endParaRPr>
                    </a:p>
                    <a:p>
                      <a:r>
                        <a:rPr lang="fr-FR" sz="2000" b="1" kern="100" dirty="0">
                          <a:effectLst/>
                        </a:rPr>
                        <a:t>Evaluation de l’impact environnemental d’un projet ou bien pour l’évaluation d’un quartier / petite ville</a:t>
                      </a:r>
                    </a:p>
                    <a:p>
                      <a:r>
                        <a:rPr lang="fr-FR" sz="2000" b="1" kern="100" dirty="0">
                          <a:effectLst/>
                        </a:rPr>
                        <a:t> </a:t>
                      </a:r>
                      <a:endParaRPr lang="fr-FR"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3170193988"/>
                  </a:ext>
                </a:extLst>
              </a:tr>
              <a:tr h="1014891">
                <a:tc>
                  <a:txBody>
                    <a:bodyPr/>
                    <a:lstStyle/>
                    <a:p>
                      <a:endParaRPr lang="en-US" sz="2000" kern="100" dirty="0">
                        <a:effectLst/>
                        <a:highlight>
                          <a:srgbClr val="008000"/>
                        </a:highlight>
                      </a:endParaRPr>
                    </a:p>
                    <a:p>
                      <a:r>
                        <a:rPr lang="en-US" sz="2000" kern="100" dirty="0">
                          <a:effectLst/>
                          <a:highlight>
                            <a:srgbClr val="008000"/>
                          </a:highlight>
                        </a:rPr>
                        <a:t>ASCOT (Assessment of Sustainable </a:t>
                      </a:r>
                      <a:r>
                        <a:rPr lang="en-US" sz="2000" kern="100" dirty="0" err="1">
                          <a:effectLst/>
                          <a:highlight>
                            <a:srgbClr val="008000"/>
                          </a:highlight>
                        </a:rPr>
                        <a:t>COnstruction</a:t>
                      </a:r>
                      <a:r>
                        <a:rPr lang="en-US" sz="2000" kern="100" dirty="0">
                          <a:effectLst/>
                          <a:highlight>
                            <a:srgbClr val="008000"/>
                          </a:highlight>
                        </a:rPr>
                        <a:t> and Technology cost)</a:t>
                      </a:r>
                      <a:endParaRPr lang="fr-FR" sz="2000" kern="100" dirty="0">
                        <a:effectLst/>
                        <a:highlight>
                          <a:srgbClr val="008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5">
                        <a:lumMod val="40000"/>
                        <a:lumOff val="60000"/>
                      </a:schemeClr>
                    </a:solidFill>
                  </a:tcPr>
                </a:tc>
                <a:tc>
                  <a:txBody>
                    <a:bodyPr/>
                    <a:lstStyle/>
                    <a:p>
                      <a:endParaRPr lang="fr-FR" sz="2000" b="1" kern="100" dirty="0">
                        <a:effectLst/>
                      </a:endParaRPr>
                    </a:p>
                    <a:p>
                      <a:r>
                        <a:rPr lang="fr-FR" sz="2000" b="1" kern="100" dirty="0">
                          <a:effectLst/>
                        </a:rPr>
                        <a:t>Evaluation et stimulation du cout globale des batiments.	</a:t>
                      </a:r>
                      <a:endParaRPr lang="fr-FR"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3606245894"/>
                  </a:ext>
                </a:extLst>
              </a:tr>
            </a:tbl>
          </a:graphicData>
        </a:graphic>
      </p:graphicFrame>
      <p:sp>
        <p:nvSpPr>
          <p:cNvPr id="2" name="Titre 16">
            <a:extLst>
              <a:ext uri="{FF2B5EF4-FFF2-40B4-BE49-F238E27FC236}">
                <a16:creationId xmlns:a16="http://schemas.microsoft.com/office/drawing/2014/main" id="{2D2A1A54-4A77-CBA2-EC22-75FC80211112}"/>
              </a:ext>
            </a:extLst>
          </p:cNvPr>
          <p:cNvSpPr txBox="1">
            <a:spLocks/>
          </p:cNvSpPr>
          <p:nvPr/>
        </p:nvSpPr>
        <p:spPr>
          <a:xfrm>
            <a:off x="0" y="0"/>
            <a:ext cx="9464040" cy="480131"/>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40520"/>
            <a:r>
              <a:rPr lang="fr-FR" sz="2800" b="1" dirty="0">
                <a:solidFill>
                  <a:srgbClr val="FF0000"/>
                </a:solidFill>
                <a:effectLst>
                  <a:outerShdw blurRad="38100" dist="38100" dir="2700000" algn="tl">
                    <a:srgbClr val="000000">
                      <a:alpha val="43137"/>
                    </a:srgbClr>
                  </a:outerShdw>
                </a:effectLst>
                <a:latin typeface="+mn-lt"/>
                <a:ea typeface="+mn-ea"/>
                <a:cs typeface="+mn-cs"/>
              </a:rPr>
              <a:t>7/ Les outils </a:t>
            </a:r>
            <a:r>
              <a:rPr lang="fr-FR" sz="2800" b="1" dirty="0">
                <a:solidFill>
                  <a:srgbClr val="FF0000"/>
                </a:solidFill>
                <a:effectLst>
                  <a:outerShdw blurRad="38100" dist="38100" dir="2700000" algn="tl">
                    <a:srgbClr val="000000">
                      <a:alpha val="43137"/>
                    </a:srgbClr>
                  </a:outerShdw>
                </a:effectLst>
                <a:latin typeface="+mn-lt"/>
              </a:rPr>
              <a:t>HQE</a:t>
            </a:r>
            <a:r>
              <a:rPr lang="fr-FR" sz="2800" b="1" baseline="30000" dirty="0">
                <a:solidFill>
                  <a:srgbClr val="FF0000"/>
                </a:solidFill>
                <a:effectLst>
                  <a:outerShdw blurRad="38100" dist="38100" dir="2700000" algn="tl">
                    <a:srgbClr val="000000">
                      <a:alpha val="43137"/>
                    </a:srgbClr>
                  </a:outerShdw>
                </a:effectLst>
                <a:latin typeface="+mn-lt"/>
              </a:rPr>
              <a:t>2</a:t>
            </a:r>
            <a:r>
              <a:rPr lang="fr-FR" sz="2800" b="1" dirty="0">
                <a:solidFill>
                  <a:srgbClr val="FF0000"/>
                </a:solidFill>
                <a:effectLst>
                  <a:outerShdw blurRad="38100" dist="38100" dir="2700000" algn="tl">
                    <a:srgbClr val="000000">
                      <a:alpha val="43137"/>
                    </a:srgbClr>
                  </a:outerShdw>
                </a:effectLst>
                <a:latin typeface="+mn-lt"/>
              </a:rPr>
              <a:t>R</a:t>
            </a:r>
            <a:endParaRPr lang="fr-FR" sz="2800" b="1" dirty="0">
              <a:solidFill>
                <a:srgbClr val="FF0000"/>
              </a:solidFill>
              <a:effectLst>
                <a:outerShdw blurRad="38100" dist="38100" dir="2700000" algn="tl">
                  <a:srgbClr val="000000">
                    <a:alpha val="43137"/>
                  </a:srgbClr>
                </a:outerShdw>
              </a:effectLst>
              <a:latin typeface="+mn-lt"/>
              <a:ea typeface="+mn-ea"/>
              <a:cs typeface="+mn-cs"/>
            </a:endParaRPr>
          </a:p>
        </p:txBody>
      </p:sp>
    </p:spTree>
    <p:extLst>
      <p:ext uri="{BB962C8B-B14F-4D97-AF65-F5344CB8AC3E}">
        <p14:creationId xmlns:p14="http://schemas.microsoft.com/office/powerpoint/2010/main" val="919085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D219-8A44-7B5D-34F7-6CBFF6895279}"/>
              </a:ext>
            </a:extLst>
          </p:cNvPr>
          <p:cNvSpPr>
            <a:spLocks noGrp="1"/>
          </p:cNvSpPr>
          <p:nvPr>
            <p:ph type="ctrTitle"/>
          </p:nvPr>
        </p:nvSpPr>
        <p:spPr>
          <a:xfrm>
            <a:off x="0" y="91004"/>
            <a:ext cx="12067952" cy="515051"/>
          </a:xfrm>
        </p:spPr>
        <p:txBody>
          <a:bodyPr>
            <a:noAutofit/>
          </a:bodyPr>
          <a:lstStyle/>
          <a:p>
            <a:pPr algn="l"/>
            <a:r>
              <a:rPr lang="fr-FR" sz="2800" b="1" u="sng" dirty="0">
                <a:solidFill>
                  <a:srgbClr val="FF0000"/>
                </a:solidFill>
              </a:rPr>
              <a:t>7-1/ La méthode HQDIL, un outil de diagnostic:</a:t>
            </a:r>
          </a:p>
        </p:txBody>
      </p:sp>
      <p:sp>
        <p:nvSpPr>
          <p:cNvPr id="3" name="Subtitle 2">
            <a:extLst>
              <a:ext uri="{FF2B5EF4-FFF2-40B4-BE49-F238E27FC236}">
                <a16:creationId xmlns:a16="http://schemas.microsoft.com/office/drawing/2014/main" id="{96C96C22-5861-AE67-5BFF-C23CEF95658F}"/>
              </a:ext>
            </a:extLst>
          </p:cNvPr>
          <p:cNvSpPr>
            <a:spLocks noGrp="1"/>
          </p:cNvSpPr>
          <p:nvPr>
            <p:ph type="subTitle" idx="1"/>
          </p:nvPr>
        </p:nvSpPr>
        <p:spPr>
          <a:xfrm>
            <a:off x="0" y="1025611"/>
            <a:ext cx="12067952" cy="1173892"/>
          </a:xfrm>
          <a:solidFill>
            <a:schemeClr val="accent2">
              <a:lumMod val="60000"/>
              <a:lumOff val="40000"/>
            </a:schemeClr>
          </a:solidFill>
        </p:spPr>
        <p:txBody>
          <a:bodyPr>
            <a:normAutofit/>
          </a:bodyPr>
          <a:lstStyle/>
          <a:p>
            <a:pPr algn="just">
              <a:lnSpc>
                <a:spcPct val="150000"/>
              </a:lnSpc>
            </a:pPr>
            <a:r>
              <a:rPr lang="fr-FR" b="1" dirty="0"/>
              <a:t>        HQDIL</a:t>
            </a:r>
            <a:r>
              <a:rPr lang="fr-FR" dirty="0"/>
              <a:t> constitue l’outil d’analyse de la </a:t>
            </a:r>
            <a:r>
              <a:rPr lang="fr-FR" b="1" dirty="0"/>
              <a:t>deuxième phase </a:t>
            </a:r>
            <a:r>
              <a:rPr lang="fr-FR" dirty="0"/>
              <a:t>de la démarche </a:t>
            </a:r>
            <a:r>
              <a:rPr lang="fr-FR" b="1" dirty="0"/>
              <a:t>HQE²R</a:t>
            </a:r>
            <a:r>
              <a:rPr lang="fr-FR" dirty="0"/>
              <a:t>. C’est une méthode de diagnostic partagé</a:t>
            </a:r>
          </a:p>
        </p:txBody>
      </p:sp>
      <p:sp>
        <p:nvSpPr>
          <p:cNvPr id="4" name="TextBox 3">
            <a:extLst>
              <a:ext uri="{FF2B5EF4-FFF2-40B4-BE49-F238E27FC236}">
                <a16:creationId xmlns:a16="http://schemas.microsoft.com/office/drawing/2014/main" id="{C9D97EF5-B599-AAEE-D946-7589EE0F91C0}"/>
              </a:ext>
            </a:extLst>
          </p:cNvPr>
          <p:cNvSpPr txBox="1"/>
          <p:nvPr/>
        </p:nvSpPr>
        <p:spPr>
          <a:xfrm>
            <a:off x="0" y="2611933"/>
            <a:ext cx="12067952" cy="3046988"/>
          </a:xfrm>
          <a:prstGeom prst="rect">
            <a:avLst/>
          </a:prstGeom>
          <a:solidFill>
            <a:schemeClr val="accent2">
              <a:lumMod val="60000"/>
              <a:lumOff val="40000"/>
            </a:schemeClr>
          </a:solidFill>
        </p:spPr>
        <p:txBody>
          <a:bodyPr wrap="square" rtlCol="0">
            <a:spAutoFit/>
          </a:bodyPr>
          <a:lstStyle/>
          <a:p>
            <a:pPr algn="just"/>
            <a:r>
              <a:rPr lang="fr-FR" sz="2400" dirty="0"/>
              <a:t>       Le diagnostic partagé de DD d’un territoire via cette méthode est scindé en trois principales étapes:</a:t>
            </a:r>
          </a:p>
          <a:p>
            <a:pPr algn="just"/>
            <a:endParaRPr lang="fr-FR" sz="2400" dirty="0"/>
          </a:p>
          <a:p>
            <a:pPr algn="just"/>
            <a:r>
              <a:rPr lang="fr-FR" sz="2400" dirty="0"/>
              <a:t>      * </a:t>
            </a:r>
            <a:r>
              <a:rPr lang="fr-FR" sz="2400" b="1" dirty="0"/>
              <a:t>La réalisation d’un état des lieux préalable.</a:t>
            </a:r>
          </a:p>
          <a:p>
            <a:pPr algn="just"/>
            <a:endParaRPr lang="fr-FR" sz="2400" dirty="0"/>
          </a:p>
          <a:p>
            <a:pPr algn="just"/>
            <a:r>
              <a:rPr lang="fr-FR" sz="2400" dirty="0"/>
              <a:t>      * </a:t>
            </a:r>
            <a:r>
              <a:rPr lang="fr-FR" sz="2400" b="1" dirty="0"/>
              <a:t>L’élaboration d’analyse systémique (diagnostic).</a:t>
            </a:r>
          </a:p>
          <a:p>
            <a:pPr algn="just"/>
            <a:endParaRPr lang="fr-FR" sz="2400" dirty="0"/>
          </a:p>
          <a:p>
            <a:pPr algn="just"/>
            <a:r>
              <a:rPr lang="fr-FR" sz="2400" dirty="0"/>
              <a:t>      * </a:t>
            </a:r>
            <a:r>
              <a:rPr lang="fr-FR" sz="2400" b="1" dirty="0"/>
              <a:t>La définition des enjeux et choix des priorités et objectifs de DD.</a:t>
            </a:r>
          </a:p>
        </p:txBody>
      </p:sp>
      <p:cxnSp>
        <p:nvCxnSpPr>
          <p:cNvPr id="8" name="Connecteur droit avec flèche 7">
            <a:extLst>
              <a:ext uri="{FF2B5EF4-FFF2-40B4-BE49-F238E27FC236}">
                <a16:creationId xmlns:a16="http://schemas.microsoft.com/office/drawing/2014/main" id="{D93E36A4-D0D0-5FE0-D33B-0CF63AF1A90D}"/>
              </a:ext>
            </a:extLst>
          </p:cNvPr>
          <p:cNvCxnSpPr/>
          <p:nvPr/>
        </p:nvCxnSpPr>
        <p:spPr>
          <a:xfrm>
            <a:off x="0" y="1383957"/>
            <a:ext cx="53134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E2792CBC-DE59-6E6A-4549-32F9DB7D7B05}"/>
              </a:ext>
            </a:extLst>
          </p:cNvPr>
          <p:cNvCxnSpPr>
            <a:cxnSpLocks/>
          </p:cNvCxnSpPr>
          <p:nvPr/>
        </p:nvCxnSpPr>
        <p:spPr>
          <a:xfrm>
            <a:off x="0" y="2792527"/>
            <a:ext cx="53134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109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EEDADE-0388-7862-E3CB-585CFB2EB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335" y="1044963"/>
            <a:ext cx="8729330" cy="4768074"/>
          </a:xfrm>
          <a:prstGeom prst="rect">
            <a:avLst/>
          </a:prstGeom>
        </p:spPr>
      </p:pic>
      <p:cxnSp>
        <p:nvCxnSpPr>
          <p:cNvPr id="10" name="Straight Arrow Connector 9">
            <a:extLst>
              <a:ext uri="{FF2B5EF4-FFF2-40B4-BE49-F238E27FC236}">
                <a16:creationId xmlns:a16="http://schemas.microsoft.com/office/drawing/2014/main" id="{2D258A28-C743-8322-B176-78A599D7E3CB}"/>
              </a:ext>
            </a:extLst>
          </p:cNvPr>
          <p:cNvCxnSpPr>
            <a:cxnSpLocks/>
          </p:cNvCxnSpPr>
          <p:nvPr/>
        </p:nvCxnSpPr>
        <p:spPr>
          <a:xfrm>
            <a:off x="4545496" y="1404730"/>
            <a:ext cx="583095" cy="6626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468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605D6-F35E-DAAB-E26E-1AAA98B251D0}"/>
              </a:ext>
            </a:extLst>
          </p:cNvPr>
          <p:cNvSpPr>
            <a:spLocks noGrp="1"/>
          </p:cNvSpPr>
          <p:nvPr>
            <p:ph type="ctrTitle"/>
          </p:nvPr>
        </p:nvSpPr>
        <p:spPr>
          <a:xfrm>
            <a:off x="0" y="2880315"/>
            <a:ext cx="12425917" cy="928540"/>
          </a:xfrm>
        </p:spPr>
        <p:txBody>
          <a:bodyPr>
            <a:noAutofit/>
          </a:bodyPr>
          <a:lstStyle/>
          <a:p>
            <a:r>
              <a:rPr lang="fr-FR" sz="3600" b="1" dirty="0">
                <a:solidFill>
                  <a:srgbClr val="FF0000"/>
                </a:solidFill>
              </a:rPr>
              <a:t>La démarche </a:t>
            </a:r>
            <a:r>
              <a:rPr lang="fr-FR" sz="32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HQE</a:t>
            </a:r>
            <a:r>
              <a:rPr lang="fr-FR" sz="3200" b="1" kern="100" baseline="300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2</a:t>
            </a:r>
            <a:r>
              <a:rPr lang="fr-FR" sz="32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R</a:t>
            </a:r>
            <a:br>
              <a:rPr lang="fr-FR" sz="1800" kern="100" dirty="0">
                <a:effectLst/>
                <a:latin typeface="Calibri" panose="020F0502020204030204" pitchFamily="34" charset="0"/>
                <a:ea typeface="Calibri" panose="020F0502020204030204" pitchFamily="34" charset="0"/>
                <a:cs typeface="Arial" panose="020B0604020202020204" pitchFamily="34" charset="0"/>
              </a:rPr>
            </a:br>
            <a:r>
              <a:rPr lang="fr-FR" sz="3600" b="1" dirty="0">
                <a:solidFill>
                  <a:srgbClr val="FF0000"/>
                </a:solidFill>
              </a:rPr>
              <a:t>de conduite de projet de renouvellement urbain intégrant le développement durable</a:t>
            </a:r>
          </a:p>
        </p:txBody>
      </p:sp>
    </p:spTree>
    <p:extLst>
      <p:ext uri="{BB962C8B-B14F-4D97-AF65-F5344CB8AC3E}">
        <p14:creationId xmlns:p14="http://schemas.microsoft.com/office/powerpoint/2010/main" val="757306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B7425C1-5529-AAD7-D290-5F180E191945}"/>
              </a:ext>
            </a:extLst>
          </p:cNvPr>
          <p:cNvSpPr>
            <a:spLocks noGrp="1"/>
          </p:cNvSpPr>
          <p:nvPr>
            <p:ph type="subTitle" idx="1"/>
          </p:nvPr>
        </p:nvSpPr>
        <p:spPr>
          <a:xfrm>
            <a:off x="0" y="433534"/>
            <a:ext cx="12192000" cy="4255424"/>
          </a:xfrm>
        </p:spPr>
        <p:txBody>
          <a:bodyPr>
            <a:normAutofit fontScale="92500" lnSpcReduction="20000"/>
          </a:bodyPr>
          <a:lstStyle/>
          <a:p>
            <a:pPr algn="just">
              <a:lnSpc>
                <a:spcPct val="160000"/>
              </a:lnSpc>
            </a:pPr>
            <a:r>
              <a:rPr lang="fr-FR" dirty="0"/>
              <a:t>Au fait, ce pré-diagnostic recouvre quatre champs d’analyse croisés avec les objectifs de développement durable </a:t>
            </a:r>
          </a:p>
          <a:p>
            <a:pPr algn="just"/>
            <a:endParaRPr lang="fr-FR" dirty="0"/>
          </a:p>
          <a:p>
            <a:pPr algn="just"/>
            <a:r>
              <a:rPr lang="fr-FR" dirty="0"/>
              <a:t>* Espace résidentiel. </a:t>
            </a:r>
          </a:p>
          <a:p>
            <a:pPr algn="just"/>
            <a:endParaRPr lang="fr-FR" dirty="0"/>
          </a:p>
          <a:p>
            <a:pPr algn="just"/>
            <a:r>
              <a:rPr lang="fr-FR" dirty="0"/>
              <a:t>* Espace non résidentiel. </a:t>
            </a:r>
          </a:p>
          <a:p>
            <a:pPr algn="just"/>
            <a:endParaRPr lang="fr-FR" dirty="0"/>
          </a:p>
          <a:p>
            <a:pPr algn="just"/>
            <a:r>
              <a:rPr lang="fr-FR" dirty="0"/>
              <a:t>* Espace non bâti.</a:t>
            </a:r>
          </a:p>
          <a:p>
            <a:pPr algn="just"/>
            <a:r>
              <a:rPr lang="fr-FR" dirty="0"/>
              <a:t> </a:t>
            </a:r>
          </a:p>
          <a:p>
            <a:pPr algn="just"/>
            <a:r>
              <a:rPr lang="fr-FR" dirty="0"/>
              <a:t>* Infrastructures et réseaux.</a:t>
            </a:r>
          </a:p>
        </p:txBody>
      </p:sp>
      <p:pic>
        <p:nvPicPr>
          <p:cNvPr id="5" name="Picture 4">
            <a:extLst>
              <a:ext uri="{FF2B5EF4-FFF2-40B4-BE49-F238E27FC236}">
                <a16:creationId xmlns:a16="http://schemas.microsoft.com/office/drawing/2014/main" id="{6FAAB334-6C1F-D07D-1AB0-FC9AE4391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586" y="1169581"/>
            <a:ext cx="6741042" cy="4635796"/>
          </a:xfrm>
          <a:prstGeom prst="rect">
            <a:avLst/>
          </a:prstGeom>
        </p:spPr>
      </p:pic>
    </p:spTree>
    <p:extLst>
      <p:ext uri="{BB962C8B-B14F-4D97-AF65-F5344CB8AC3E}">
        <p14:creationId xmlns:p14="http://schemas.microsoft.com/office/powerpoint/2010/main" val="3431286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F0E7-55CC-31A9-2843-C0DEDE5E6BE0}"/>
              </a:ext>
            </a:extLst>
          </p:cNvPr>
          <p:cNvSpPr>
            <a:spLocks noGrp="1"/>
          </p:cNvSpPr>
          <p:nvPr>
            <p:ph type="ctrTitle"/>
          </p:nvPr>
        </p:nvSpPr>
        <p:spPr/>
        <p:txBody>
          <a:bodyPr/>
          <a:lstStyle/>
          <a:p>
            <a:endParaRPr lang="fr-FR"/>
          </a:p>
        </p:txBody>
      </p:sp>
      <p:sp>
        <p:nvSpPr>
          <p:cNvPr id="3" name="Subtitle 2">
            <a:extLst>
              <a:ext uri="{FF2B5EF4-FFF2-40B4-BE49-F238E27FC236}">
                <a16:creationId xmlns:a16="http://schemas.microsoft.com/office/drawing/2014/main" id="{44F66066-B21B-F58B-6B50-27DA12FDB8F3}"/>
              </a:ext>
            </a:extLst>
          </p:cNvPr>
          <p:cNvSpPr>
            <a:spLocks noGrp="1"/>
          </p:cNvSpPr>
          <p:nvPr>
            <p:ph type="subTitle" idx="1"/>
          </p:nvPr>
        </p:nvSpPr>
        <p:spPr/>
        <p:txBody>
          <a:bodyPr/>
          <a:lstStyle/>
          <a:p>
            <a:endParaRPr lang="fr-FR"/>
          </a:p>
        </p:txBody>
      </p:sp>
      <p:pic>
        <p:nvPicPr>
          <p:cNvPr id="5" name="Picture 4">
            <a:extLst>
              <a:ext uri="{FF2B5EF4-FFF2-40B4-BE49-F238E27FC236}">
                <a16:creationId xmlns:a16="http://schemas.microsoft.com/office/drawing/2014/main" id="{A00E7375-F64F-1561-2A87-ECA85007F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1" y="627320"/>
            <a:ext cx="10204066" cy="5739189"/>
          </a:xfrm>
          <a:prstGeom prst="rect">
            <a:avLst/>
          </a:prstGeom>
        </p:spPr>
      </p:pic>
    </p:spTree>
    <p:extLst>
      <p:ext uri="{BB962C8B-B14F-4D97-AF65-F5344CB8AC3E}">
        <p14:creationId xmlns:p14="http://schemas.microsoft.com/office/powerpoint/2010/main" val="782574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171FFB2-E41F-58DF-59E4-AEE6B74D9728}"/>
              </a:ext>
            </a:extLst>
          </p:cNvPr>
          <p:cNvSpPr>
            <a:spLocks noGrp="1"/>
          </p:cNvSpPr>
          <p:nvPr>
            <p:ph type="subTitle" idx="1"/>
          </p:nvPr>
        </p:nvSpPr>
        <p:spPr>
          <a:xfrm>
            <a:off x="91440" y="202019"/>
            <a:ext cx="11923349" cy="6581553"/>
          </a:xfrm>
        </p:spPr>
        <p:txBody>
          <a:bodyPr>
            <a:normAutofit fontScale="92500" lnSpcReduction="10000"/>
          </a:bodyPr>
          <a:lstStyle/>
          <a:p>
            <a:pPr algn="just"/>
            <a:r>
              <a:rPr lang="fr-FR" sz="3000" b="1" u="sng" dirty="0"/>
              <a:t>B- Phase d’analyse systémique:  </a:t>
            </a:r>
          </a:p>
          <a:p>
            <a:pPr algn="just"/>
            <a:endParaRPr lang="fr-FR" b="1" u="sng" dirty="0"/>
          </a:p>
          <a:p>
            <a:pPr algn="just">
              <a:lnSpc>
                <a:spcPct val="160000"/>
              </a:lnSpc>
            </a:pPr>
            <a:r>
              <a:rPr lang="fr-FR" dirty="0"/>
              <a:t>l’état des lieux d’un quartier est effectué à travers une grille d’analyse composée de vingt thèmes dans laquelle se croisent les quatre champs d’analyse avec les cinq objectifs de DD du système ISDIS. </a:t>
            </a:r>
          </a:p>
          <a:p>
            <a:pPr algn="just">
              <a:lnSpc>
                <a:spcPct val="160000"/>
              </a:lnSpc>
            </a:pPr>
            <a:r>
              <a:rPr lang="fr-FR" dirty="0"/>
              <a:t>Cette étape consiste en une analyse partagée avec les acteurs concernés comportant les points suivants : </a:t>
            </a:r>
          </a:p>
          <a:p>
            <a:pPr algn="just">
              <a:lnSpc>
                <a:spcPct val="160000"/>
              </a:lnSpc>
            </a:pPr>
            <a:r>
              <a:rPr lang="fr-FR" dirty="0"/>
              <a:t>−  Rappel des conclusions de l’état des lieux du quartier. </a:t>
            </a:r>
          </a:p>
          <a:p>
            <a:pPr algn="just">
              <a:lnSpc>
                <a:spcPct val="160000"/>
              </a:lnSpc>
            </a:pPr>
            <a:r>
              <a:rPr lang="fr-FR" dirty="0"/>
              <a:t>− Présentation des potentialités et points forts ainsi que des dysfonctionnements et points faible du quartier au regard des objectifs définis.</a:t>
            </a:r>
          </a:p>
          <a:p>
            <a:pPr algn="just">
              <a:lnSpc>
                <a:spcPct val="160000"/>
              </a:lnSpc>
            </a:pPr>
            <a:r>
              <a:rPr lang="fr-FR" dirty="0"/>
              <a:t>−  Mise en évidence de la cohérence et des liens inter-quartiers.</a:t>
            </a:r>
          </a:p>
          <a:p>
            <a:pPr algn="just">
              <a:lnSpc>
                <a:spcPct val="160000"/>
              </a:lnSpc>
            </a:pPr>
            <a:r>
              <a:rPr lang="fr-FR" dirty="0"/>
              <a:t>− Identification des enjeux stratégiques de développement du quartier qui constituent les leviers majeurs d’agissement</a:t>
            </a:r>
          </a:p>
        </p:txBody>
      </p:sp>
    </p:spTree>
    <p:extLst>
      <p:ext uri="{BB962C8B-B14F-4D97-AF65-F5344CB8AC3E}">
        <p14:creationId xmlns:p14="http://schemas.microsoft.com/office/powerpoint/2010/main" val="436796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385C884-D226-D936-20E9-BBC1A87C9C02}"/>
              </a:ext>
            </a:extLst>
          </p:cNvPr>
          <p:cNvSpPr>
            <a:spLocks noGrp="1"/>
          </p:cNvSpPr>
          <p:nvPr>
            <p:ph type="subTitle" idx="1"/>
          </p:nvPr>
        </p:nvSpPr>
        <p:spPr>
          <a:xfrm>
            <a:off x="77972" y="159489"/>
            <a:ext cx="12114027" cy="4428460"/>
          </a:xfrm>
        </p:spPr>
        <p:txBody>
          <a:bodyPr>
            <a:normAutofit/>
          </a:bodyPr>
          <a:lstStyle/>
          <a:p>
            <a:pPr algn="l"/>
            <a:r>
              <a:rPr lang="fr-FR" b="1" u="sng" dirty="0"/>
              <a:t>C- Phase de la définition des enjeux majeurs de DD:</a:t>
            </a:r>
          </a:p>
          <a:p>
            <a:pPr algn="just">
              <a:lnSpc>
                <a:spcPct val="150000"/>
              </a:lnSpc>
            </a:pPr>
            <a:r>
              <a:rPr lang="fr-FR" dirty="0"/>
              <a:t>Elle permet aux différents partenaires du projet (élus, habitants, maitres d’ouvrages,…etc.) à:</a:t>
            </a:r>
          </a:p>
          <a:p>
            <a:pPr algn="just">
              <a:lnSpc>
                <a:spcPct val="150000"/>
              </a:lnSpc>
            </a:pPr>
            <a:endParaRPr lang="fr-FR" dirty="0"/>
          </a:p>
          <a:p>
            <a:pPr algn="just">
              <a:lnSpc>
                <a:spcPct val="150000"/>
              </a:lnSpc>
            </a:pPr>
            <a:r>
              <a:rPr lang="fr-FR" dirty="0"/>
              <a:t>       Etablir les priorités stratégiques à court, moyen et à long terme.</a:t>
            </a:r>
          </a:p>
          <a:p>
            <a:pPr algn="just">
              <a:lnSpc>
                <a:spcPct val="150000"/>
              </a:lnSpc>
            </a:pPr>
            <a:r>
              <a:rPr lang="fr-FR" dirty="0"/>
              <a:t>       Déterminer les sources des problèmes et des dysfonctionnements constatés au niveau du quartier.</a:t>
            </a:r>
          </a:p>
        </p:txBody>
      </p:sp>
      <p:sp>
        <p:nvSpPr>
          <p:cNvPr id="2" name="Flèche : droite 1">
            <a:extLst>
              <a:ext uri="{FF2B5EF4-FFF2-40B4-BE49-F238E27FC236}">
                <a16:creationId xmlns:a16="http://schemas.microsoft.com/office/drawing/2014/main" id="{6EEE744E-D716-90D0-2A62-465DA5164E36}"/>
              </a:ext>
            </a:extLst>
          </p:cNvPr>
          <p:cNvSpPr/>
          <p:nvPr/>
        </p:nvSpPr>
        <p:spPr>
          <a:xfrm>
            <a:off x="77972" y="2187145"/>
            <a:ext cx="391585" cy="3089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 droite 3">
            <a:extLst>
              <a:ext uri="{FF2B5EF4-FFF2-40B4-BE49-F238E27FC236}">
                <a16:creationId xmlns:a16="http://schemas.microsoft.com/office/drawing/2014/main" id="{A91CF18F-B7A9-B4FA-2483-AC2C9FDC7367}"/>
              </a:ext>
            </a:extLst>
          </p:cNvPr>
          <p:cNvSpPr/>
          <p:nvPr/>
        </p:nvSpPr>
        <p:spPr>
          <a:xfrm>
            <a:off x="77972" y="2916195"/>
            <a:ext cx="391585" cy="3089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517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EE6F1-B78A-DDF8-73E8-60394EAD08EC}"/>
              </a:ext>
            </a:extLst>
          </p:cNvPr>
          <p:cNvSpPr>
            <a:spLocks noGrp="1"/>
          </p:cNvSpPr>
          <p:nvPr>
            <p:ph type="ctrTitle"/>
          </p:nvPr>
        </p:nvSpPr>
        <p:spPr>
          <a:xfrm>
            <a:off x="0" y="0"/>
            <a:ext cx="12192000" cy="536316"/>
          </a:xfrm>
          <a:ln>
            <a:noFill/>
          </a:ln>
        </p:spPr>
        <p:txBody>
          <a:bodyPr>
            <a:normAutofit fontScale="90000"/>
          </a:bodyPr>
          <a:lstStyle/>
          <a:p>
            <a:pPr algn="l"/>
            <a:r>
              <a:rPr lang="fr-FR" sz="3600" b="1" u="sng" dirty="0">
                <a:solidFill>
                  <a:srgbClr val="FF0000"/>
                </a:solidFill>
              </a:rPr>
              <a:t>7-1/ Le modéle INDI (indicateur impact</a:t>
            </a:r>
            <a:r>
              <a:rPr lang="fr-FR" sz="3200" b="1" u="sng" dirty="0">
                <a:solidFill>
                  <a:srgbClr val="FF0000"/>
                </a:solidFill>
              </a:rPr>
              <a:t>):</a:t>
            </a:r>
            <a:endParaRPr lang="fr-FR" sz="4800" b="1" u="sng" dirty="0">
              <a:solidFill>
                <a:srgbClr val="FF0000"/>
              </a:solidFill>
            </a:endParaRPr>
          </a:p>
        </p:txBody>
      </p:sp>
      <p:sp>
        <p:nvSpPr>
          <p:cNvPr id="3" name="Subtitle 2">
            <a:extLst>
              <a:ext uri="{FF2B5EF4-FFF2-40B4-BE49-F238E27FC236}">
                <a16:creationId xmlns:a16="http://schemas.microsoft.com/office/drawing/2014/main" id="{41009863-A3E3-C743-D30B-744E2423D970}"/>
              </a:ext>
            </a:extLst>
          </p:cNvPr>
          <p:cNvSpPr>
            <a:spLocks noGrp="1"/>
          </p:cNvSpPr>
          <p:nvPr>
            <p:ph type="subTitle" idx="1"/>
          </p:nvPr>
        </p:nvSpPr>
        <p:spPr>
          <a:xfrm>
            <a:off x="0" y="2817341"/>
            <a:ext cx="12192000" cy="5085842"/>
          </a:xfrm>
        </p:spPr>
        <p:txBody>
          <a:bodyPr>
            <a:normAutofit/>
          </a:bodyPr>
          <a:lstStyle/>
          <a:p>
            <a:pPr algn="just">
              <a:lnSpc>
                <a:spcPct val="150000"/>
              </a:lnSpc>
            </a:pPr>
            <a:r>
              <a:rPr lang="fr-FR" dirty="0"/>
              <a:t>L’application de ce modèle s’effectue en quatre étapes : </a:t>
            </a:r>
          </a:p>
          <a:p>
            <a:pPr algn="just">
              <a:lnSpc>
                <a:spcPct val="150000"/>
              </a:lnSpc>
            </a:pPr>
            <a:r>
              <a:rPr lang="fr-FR" dirty="0"/>
              <a:t>*  La description des indicateurs à travers un </a:t>
            </a:r>
            <a:r>
              <a:rPr lang="fr-FR" b="1" u="sng" dirty="0"/>
              <a:t>système de référence </a:t>
            </a:r>
            <a:r>
              <a:rPr lang="fr-FR" dirty="0"/>
              <a:t>et les fonctions de durabilité.</a:t>
            </a:r>
          </a:p>
          <a:p>
            <a:pPr algn="just">
              <a:lnSpc>
                <a:spcPct val="150000"/>
              </a:lnSpc>
            </a:pPr>
            <a:r>
              <a:rPr lang="fr-FR" dirty="0"/>
              <a:t>* L’utilisateur du modèle mesure ou estime la valeur de l'indicateur du milieu étudié dont </a:t>
            </a:r>
            <a:r>
              <a:rPr lang="fr-FR" b="1" u="sng" dirty="0"/>
              <a:t>chaqu’un est évalué séparément au regard de la situation initiale </a:t>
            </a:r>
            <a:r>
              <a:rPr lang="fr-FR" dirty="0"/>
              <a:t>et de l’évolution envisagée dans le cadre d’un projet ou un scénario</a:t>
            </a:r>
          </a:p>
        </p:txBody>
      </p:sp>
      <p:sp>
        <p:nvSpPr>
          <p:cNvPr id="4" name="ZoneTexte 3">
            <a:extLst>
              <a:ext uri="{FF2B5EF4-FFF2-40B4-BE49-F238E27FC236}">
                <a16:creationId xmlns:a16="http://schemas.microsoft.com/office/drawing/2014/main" id="{3084CE30-EE85-44C4-85C6-B69C93B5C1A0}"/>
              </a:ext>
            </a:extLst>
          </p:cNvPr>
          <p:cNvSpPr txBox="1"/>
          <p:nvPr/>
        </p:nvSpPr>
        <p:spPr>
          <a:xfrm>
            <a:off x="0" y="702095"/>
            <a:ext cx="12047838" cy="1697068"/>
          </a:xfrm>
          <a:prstGeom prst="rect">
            <a:avLst/>
          </a:prstGeom>
          <a:noFill/>
        </p:spPr>
        <p:txBody>
          <a:bodyPr wrap="square" rtlCol="0">
            <a:spAutoFit/>
          </a:bodyPr>
          <a:lstStyle/>
          <a:p>
            <a:pPr algn="just">
              <a:lnSpc>
                <a:spcPct val="150000"/>
              </a:lnSpc>
            </a:pPr>
            <a:r>
              <a:rPr lang="fr-FR" sz="2400" dirty="0"/>
              <a:t>Il est utilisé pour </a:t>
            </a:r>
            <a:r>
              <a:rPr lang="fr-FR" sz="2400" b="1" u="sng" dirty="0"/>
              <a:t>compléter le diagnostic HQDIL</a:t>
            </a:r>
            <a:r>
              <a:rPr lang="fr-FR" sz="2400" dirty="0"/>
              <a:t>, et sert également à l'établissement d'un profil de quartier au regard de DD et à une comparaison des différents projets ou scénarios de renouvellement urbain pour un quartier existant </a:t>
            </a:r>
          </a:p>
        </p:txBody>
      </p:sp>
    </p:spTree>
    <p:extLst>
      <p:ext uri="{BB962C8B-B14F-4D97-AF65-F5344CB8AC3E}">
        <p14:creationId xmlns:p14="http://schemas.microsoft.com/office/powerpoint/2010/main" val="1910117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D33E0C3-0B7B-EBD6-70E7-E7AB86516B4A}"/>
              </a:ext>
            </a:extLst>
          </p:cNvPr>
          <p:cNvSpPr>
            <a:spLocks noGrp="1"/>
          </p:cNvSpPr>
          <p:nvPr>
            <p:ph type="subTitle" idx="1"/>
          </p:nvPr>
        </p:nvSpPr>
        <p:spPr>
          <a:xfrm>
            <a:off x="95693" y="255181"/>
            <a:ext cx="12014791" cy="6330970"/>
          </a:xfrm>
        </p:spPr>
        <p:txBody>
          <a:bodyPr>
            <a:normAutofit lnSpcReduction="10000"/>
          </a:bodyPr>
          <a:lstStyle/>
          <a:p>
            <a:pPr algn="just"/>
            <a:r>
              <a:rPr lang="fr-FR" dirty="0"/>
              <a:t>Le modèle propose ensuite une méthode d’agrégation d’indicateurs par cible et par objectif de DD.</a:t>
            </a:r>
          </a:p>
          <a:p>
            <a:pPr algn="just"/>
            <a:endParaRPr lang="fr-FR" dirty="0"/>
          </a:p>
          <a:p>
            <a:pPr algn="just">
              <a:lnSpc>
                <a:spcPct val="150000"/>
              </a:lnSpc>
            </a:pPr>
            <a:r>
              <a:rPr lang="fr-FR" dirty="0"/>
              <a:t>       Pour permettre cette agrégation, le model INDI défini pour chaque indicateur, une fonction durabilité. La valeur de l’indicateur sera exprimée sur une échelle de durabilité allant de -3 (non durable) à +3 (durable). </a:t>
            </a:r>
          </a:p>
          <a:p>
            <a:pPr algn="just"/>
            <a:endParaRPr lang="fr-FR" dirty="0"/>
          </a:p>
          <a:p>
            <a:pPr algn="just">
              <a:lnSpc>
                <a:spcPct val="150000"/>
              </a:lnSpc>
            </a:pPr>
            <a:r>
              <a:rPr lang="fr-FR" dirty="0"/>
              <a:t>        Cette expression est faite où les valeurs de seuil (repère) ainsi que la fonction de durabilité est attribuée à chaque indicateur spécifiées </a:t>
            </a:r>
          </a:p>
          <a:p>
            <a:pPr algn="just"/>
            <a:endParaRPr lang="fr-FR" dirty="0"/>
          </a:p>
          <a:p>
            <a:pPr algn="just">
              <a:lnSpc>
                <a:spcPct val="150000"/>
              </a:lnSpc>
            </a:pPr>
            <a:r>
              <a:rPr lang="fr-FR" dirty="0"/>
              <a:t>        L’élaboration de la fonction de durabilité dépend de la définition des valeurs objectifs de référence qui permettent de considérer qu’un indicateur évolue ou pas vers la durabilité</a:t>
            </a:r>
          </a:p>
          <a:p>
            <a:pPr algn="just"/>
            <a:endParaRPr lang="fr-FR" dirty="0"/>
          </a:p>
        </p:txBody>
      </p:sp>
      <p:cxnSp>
        <p:nvCxnSpPr>
          <p:cNvPr id="4" name="Connecteur droit avec flèche 3">
            <a:extLst>
              <a:ext uri="{FF2B5EF4-FFF2-40B4-BE49-F238E27FC236}">
                <a16:creationId xmlns:a16="http://schemas.microsoft.com/office/drawing/2014/main" id="{8B79AD0F-9B94-1ADB-A68A-AB1411D577DD}"/>
              </a:ext>
            </a:extLst>
          </p:cNvPr>
          <p:cNvCxnSpPr/>
          <p:nvPr/>
        </p:nvCxnSpPr>
        <p:spPr>
          <a:xfrm>
            <a:off x="141514" y="1698171"/>
            <a:ext cx="47897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92EA84BD-ACC1-5F91-D96F-E821F7C2CB16}"/>
              </a:ext>
            </a:extLst>
          </p:cNvPr>
          <p:cNvCxnSpPr>
            <a:cxnSpLocks/>
          </p:cNvCxnSpPr>
          <p:nvPr/>
        </p:nvCxnSpPr>
        <p:spPr>
          <a:xfrm>
            <a:off x="182778" y="3810000"/>
            <a:ext cx="52479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ED68FAA4-ED6D-6094-38D2-023FC23D9608}"/>
              </a:ext>
            </a:extLst>
          </p:cNvPr>
          <p:cNvCxnSpPr/>
          <p:nvPr/>
        </p:nvCxnSpPr>
        <p:spPr>
          <a:xfrm>
            <a:off x="182778" y="5355772"/>
            <a:ext cx="52479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548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DB3E1A-1DC7-4B27-0A50-4CD3BCFFCA5F}"/>
              </a:ext>
            </a:extLst>
          </p:cNvPr>
          <p:cNvSpPr>
            <a:spLocks noGrp="1"/>
          </p:cNvSpPr>
          <p:nvPr>
            <p:ph type="subTitle" idx="1"/>
          </p:nvPr>
        </p:nvSpPr>
        <p:spPr>
          <a:xfrm>
            <a:off x="1" y="97820"/>
            <a:ext cx="12191999" cy="3331180"/>
          </a:xfrm>
        </p:spPr>
        <p:txBody>
          <a:bodyPr>
            <a:normAutofit lnSpcReduction="10000"/>
          </a:bodyPr>
          <a:lstStyle/>
          <a:p>
            <a:pPr algn="just">
              <a:lnSpc>
                <a:spcPct val="150000"/>
              </a:lnSpc>
            </a:pPr>
            <a:r>
              <a:rPr lang="fr-FR" dirty="0"/>
              <a:t>Pour développer le système de référence, chaque indicateur doit être quantifié et exprimé dans un système de valeurs comparables allant de [-3] à [+3], avec un indicateur de tendance vers la durabilité à l'approche de +3 . </a:t>
            </a:r>
          </a:p>
          <a:p>
            <a:pPr algn="just">
              <a:lnSpc>
                <a:spcPct val="150000"/>
              </a:lnSpc>
            </a:pPr>
            <a:r>
              <a:rPr lang="fr-FR" dirty="0"/>
              <a:t>Dans cette figure, pour un indicateur qui mesure la surface des espaces verts par habitant la fonction augmente jusqu'à un repère défini à 25%. Avec une mesure de 20% pour le quartier, la valeur durable est de +2,2 sur le graphique</a:t>
            </a:r>
          </a:p>
        </p:txBody>
      </p:sp>
      <p:pic>
        <p:nvPicPr>
          <p:cNvPr id="5" name="Picture 4">
            <a:extLst>
              <a:ext uri="{FF2B5EF4-FFF2-40B4-BE49-F238E27FC236}">
                <a16:creationId xmlns:a16="http://schemas.microsoft.com/office/drawing/2014/main" id="{83E99872-7A9D-24F2-10EF-238AF7AF7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8973" y="3577857"/>
            <a:ext cx="6352106" cy="3056860"/>
          </a:xfrm>
          <a:prstGeom prst="rect">
            <a:avLst/>
          </a:prstGeom>
        </p:spPr>
      </p:pic>
    </p:spTree>
    <p:extLst>
      <p:ext uri="{BB962C8B-B14F-4D97-AF65-F5344CB8AC3E}">
        <p14:creationId xmlns:p14="http://schemas.microsoft.com/office/powerpoint/2010/main" val="117981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D3BD76C-A524-88EF-F1BF-E2CDE83234A7}"/>
              </a:ext>
            </a:extLst>
          </p:cNvPr>
          <p:cNvSpPr>
            <a:spLocks noGrp="1"/>
          </p:cNvSpPr>
          <p:nvPr>
            <p:ph type="subTitle" idx="1"/>
          </p:nvPr>
        </p:nvSpPr>
        <p:spPr>
          <a:xfrm>
            <a:off x="0" y="170120"/>
            <a:ext cx="11940362" cy="6687879"/>
          </a:xfrm>
        </p:spPr>
        <p:txBody>
          <a:bodyPr>
            <a:normAutofit/>
          </a:bodyPr>
          <a:lstStyle/>
          <a:p>
            <a:pPr algn="just">
              <a:lnSpc>
                <a:spcPct val="150000"/>
              </a:lnSpc>
            </a:pPr>
            <a:r>
              <a:rPr lang="fr-FR" dirty="0"/>
              <a:t>les 61 indicateurs sont agrégés </a:t>
            </a:r>
            <a:r>
              <a:rPr lang="fr-FR" b="1" u="sng" dirty="0"/>
              <a:t>par cible </a:t>
            </a:r>
            <a:r>
              <a:rPr lang="fr-FR" dirty="0"/>
              <a:t>et </a:t>
            </a:r>
            <a:r>
              <a:rPr lang="fr-FR" b="1" u="sng" dirty="0"/>
              <a:t>par objectif </a:t>
            </a:r>
            <a:r>
              <a:rPr lang="fr-FR" dirty="0"/>
              <a:t>et pondérés pour arriver à une valeur unique </a:t>
            </a:r>
          </a:p>
          <a:p>
            <a:pPr algn="just">
              <a:lnSpc>
                <a:spcPct val="150000"/>
              </a:lnSpc>
            </a:pPr>
            <a:endParaRPr lang="fr-FR" dirty="0"/>
          </a:p>
          <a:p>
            <a:pPr algn="just">
              <a:lnSpc>
                <a:spcPct val="150000"/>
              </a:lnSpc>
            </a:pPr>
            <a:r>
              <a:rPr lang="fr-FR" b="1" dirty="0">
                <a:solidFill>
                  <a:srgbClr val="FF0000"/>
                </a:solidFill>
              </a:rPr>
              <a:t>Indice de durabilité d’une cible </a:t>
            </a:r>
            <a:r>
              <a:rPr lang="fr-FR" dirty="0">
                <a:solidFill>
                  <a:srgbClr val="FF0000"/>
                </a:solidFill>
              </a:rPr>
              <a:t>=Moyenne des indices de durabilité des indicateurs</a:t>
            </a:r>
          </a:p>
          <a:p>
            <a:pPr algn="just">
              <a:lnSpc>
                <a:spcPct val="150000"/>
              </a:lnSpc>
            </a:pPr>
            <a:endParaRPr lang="fr-FR" dirty="0">
              <a:solidFill>
                <a:srgbClr val="FF0000"/>
              </a:solidFill>
            </a:endParaRPr>
          </a:p>
          <a:p>
            <a:pPr algn="just">
              <a:lnSpc>
                <a:spcPct val="150000"/>
              </a:lnSpc>
            </a:pPr>
            <a:r>
              <a:rPr lang="fr-FR" b="1" dirty="0">
                <a:solidFill>
                  <a:srgbClr val="FF0000"/>
                </a:solidFill>
              </a:rPr>
              <a:t>Indice de durabilité de l’objectif </a:t>
            </a:r>
            <a:r>
              <a:rPr lang="fr-FR" dirty="0">
                <a:solidFill>
                  <a:srgbClr val="FF0000"/>
                </a:solidFill>
              </a:rPr>
              <a:t>= Moyenne des indices de durabilité des cibles </a:t>
            </a:r>
          </a:p>
          <a:p>
            <a:pPr algn="just">
              <a:lnSpc>
                <a:spcPct val="150000"/>
              </a:lnSpc>
            </a:pPr>
            <a:endParaRPr lang="fr-FR" dirty="0"/>
          </a:p>
        </p:txBody>
      </p:sp>
    </p:spTree>
    <p:extLst>
      <p:ext uri="{BB962C8B-B14F-4D97-AF65-F5344CB8AC3E}">
        <p14:creationId xmlns:p14="http://schemas.microsoft.com/office/powerpoint/2010/main" val="3242701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5501575B-5BA5-43E8-8A8C-52CA3C96056A}"/>
              </a:ext>
            </a:extLst>
          </p:cNvPr>
          <p:cNvGraphicFramePr>
            <a:graphicFrameLocks noGrp="1"/>
          </p:cNvGraphicFramePr>
          <p:nvPr>
            <p:extLst>
              <p:ext uri="{D42A27DB-BD31-4B8C-83A1-F6EECF244321}">
                <p14:modId xmlns:p14="http://schemas.microsoft.com/office/powerpoint/2010/main" val="1090215422"/>
              </p:ext>
            </p:extLst>
          </p:nvPr>
        </p:nvGraphicFramePr>
        <p:xfrm>
          <a:off x="745524" y="455552"/>
          <a:ext cx="10700951" cy="2392680"/>
        </p:xfrm>
        <a:graphic>
          <a:graphicData uri="http://schemas.openxmlformats.org/drawingml/2006/table">
            <a:tbl>
              <a:tblPr firstRow="1" bandRow="1">
                <a:tableStyleId>{5C22544A-7EE6-4342-B048-85BDC9FD1C3A}</a:tableStyleId>
              </a:tblPr>
              <a:tblGrid>
                <a:gridCol w="3207750">
                  <a:extLst>
                    <a:ext uri="{9D8B030D-6E8A-4147-A177-3AD203B41FA5}">
                      <a16:colId xmlns:a16="http://schemas.microsoft.com/office/drawing/2014/main" val="3505313727"/>
                    </a:ext>
                  </a:extLst>
                </a:gridCol>
                <a:gridCol w="3588115">
                  <a:extLst>
                    <a:ext uri="{9D8B030D-6E8A-4147-A177-3AD203B41FA5}">
                      <a16:colId xmlns:a16="http://schemas.microsoft.com/office/drawing/2014/main" val="3301743400"/>
                    </a:ext>
                  </a:extLst>
                </a:gridCol>
                <a:gridCol w="2523092">
                  <a:extLst>
                    <a:ext uri="{9D8B030D-6E8A-4147-A177-3AD203B41FA5}">
                      <a16:colId xmlns:a16="http://schemas.microsoft.com/office/drawing/2014/main" val="918774403"/>
                    </a:ext>
                  </a:extLst>
                </a:gridCol>
                <a:gridCol w="1381994">
                  <a:extLst>
                    <a:ext uri="{9D8B030D-6E8A-4147-A177-3AD203B41FA5}">
                      <a16:colId xmlns:a16="http://schemas.microsoft.com/office/drawing/2014/main" val="3286303863"/>
                    </a:ext>
                  </a:extLst>
                </a:gridCol>
              </a:tblGrid>
              <a:tr h="370840">
                <a:tc>
                  <a:txBody>
                    <a:bodyPr/>
                    <a:lstStyle/>
                    <a:p>
                      <a:pPr algn="ctr"/>
                      <a:r>
                        <a:rPr lang="fr-FR" sz="2400" dirty="0"/>
                        <a:t>Objectif</a:t>
                      </a:r>
                    </a:p>
                  </a:txBody>
                  <a:tcPr/>
                </a:tc>
                <a:tc>
                  <a:txBody>
                    <a:bodyPr/>
                    <a:lstStyle/>
                    <a:p>
                      <a:pPr algn="ctr"/>
                      <a:r>
                        <a:rPr lang="fr-FR" sz="2400" dirty="0"/>
                        <a:t>Cibles indicateur </a:t>
                      </a:r>
                    </a:p>
                  </a:txBody>
                  <a:tcPr/>
                </a:tc>
                <a:tc>
                  <a:txBody>
                    <a:bodyPr/>
                    <a:lstStyle/>
                    <a:p>
                      <a:r>
                        <a:rPr lang="fr-FR" sz="2400" dirty="0"/>
                        <a:t>Indicateurs</a:t>
                      </a:r>
                    </a:p>
                  </a:txBody>
                  <a:tcPr/>
                </a:tc>
                <a:tc>
                  <a:txBody>
                    <a:bodyPr/>
                    <a:lstStyle/>
                    <a:p>
                      <a:r>
                        <a:rPr lang="fr-FR" dirty="0"/>
                        <a:t>Poids de durabilité</a:t>
                      </a:r>
                    </a:p>
                  </a:txBody>
                  <a:tcPr/>
                </a:tc>
                <a:extLst>
                  <a:ext uri="{0D108BD9-81ED-4DB2-BD59-A6C34878D82A}">
                    <a16:rowId xmlns:a16="http://schemas.microsoft.com/office/drawing/2014/main" val="1765920016"/>
                  </a:ext>
                </a:extLst>
              </a:tr>
              <a:tr h="370840">
                <a:tc rowSpan="4">
                  <a:txBody>
                    <a:bodyPr/>
                    <a:lstStyle/>
                    <a:p>
                      <a:pPr algn="ctr"/>
                      <a:r>
                        <a:rPr lang="fr-FR" sz="2400" b="1" dirty="0"/>
                        <a:t>Améliorer la diversité</a:t>
                      </a:r>
                    </a:p>
                  </a:txBody>
                  <a:tcPr/>
                </a:tc>
                <a:tc rowSpan="4">
                  <a:txBody>
                    <a:bodyPr/>
                    <a:lstStyle/>
                    <a:p>
                      <a:r>
                        <a:rPr lang="fr-FR" sz="2400" b="1" dirty="0"/>
                        <a:t>Diversité de la population</a:t>
                      </a:r>
                    </a:p>
                  </a:txBody>
                  <a:tcPr/>
                </a:tc>
                <a:tc>
                  <a:txBody>
                    <a:bodyPr/>
                    <a:lstStyle/>
                    <a:p>
                      <a:r>
                        <a:rPr lang="fr-FR" b="1" dirty="0"/>
                        <a:t>13 A</a:t>
                      </a:r>
                    </a:p>
                  </a:txBody>
                  <a:tcPr/>
                </a:tc>
                <a:tc>
                  <a:txBody>
                    <a:bodyPr/>
                    <a:lstStyle/>
                    <a:p>
                      <a:pPr algn="ctr"/>
                      <a:r>
                        <a:rPr lang="fr-FR" dirty="0"/>
                        <a:t>1,1</a:t>
                      </a:r>
                    </a:p>
                  </a:txBody>
                  <a:tcPr/>
                </a:tc>
                <a:extLst>
                  <a:ext uri="{0D108BD9-81ED-4DB2-BD59-A6C34878D82A}">
                    <a16:rowId xmlns:a16="http://schemas.microsoft.com/office/drawing/2014/main" val="703827418"/>
                  </a:ext>
                </a:extLst>
              </a:tr>
              <a:tr h="370840">
                <a:tc vMerge="1">
                  <a:txBody>
                    <a:bodyPr/>
                    <a:lstStyle/>
                    <a:p>
                      <a:endParaRPr lang="fr-FR" dirty="0"/>
                    </a:p>
                  </a:txBody>
                  <a:tcPr/>
                </a:tc>
                <a:tc vMerge="1">
                  <a:txBody>
                    <a:bodyPr/>
                    <a:lstStyle/>
                    <a:p>
                      <a:endParaRPr lang="fr-FR" dirty="0"/>
                    </a:p>
                  </a:txBody>
                  <a:tcPr/>
                </a:tc>
                <a:tc>
                  <a:txBody>
                    <a:bodyPr/>
                    <a:lstStyle/>
                    <a:p>
                      <a:r>
                        <a:rPr lang="fr-FR" b="1" dirty="0"/>
                        <a:t>13 B</a:t>
                      </a:r>
                    </a:p>
                  </a:txBody>
                  <a:tcPr/>
                </a:tc>
                <a:tc>
                  <a:txBody>
                    <a:bodyPr/>
                    <a:lstStyle/>
                    <a:p>
                      <a:pPr algn="ctr"/>
                      <a:r>
                        <a:rPr lang="fr-FR" dirty="0"/>
                        <a:t>1,61</a:t>
                      </a:r>
                    </a:p>
                  </a:txBody>
                  <a:tcPr/>
                </a:tc>
                <a:extLst>
                  <a:ext uri="{0D108BD9-81ED-4DB2-BD59-A6C34878D82A}">
                    <a16:rowId xmlns:a16="http://schemas.microsoft.com/office/drawing/2014/main" val="2934465481"/>
                  </a:ext>
                </a:extLst>
              </a:tr>
              <a:tr h="370840">
                <a:tc vMerge="1">
                  <a:txBody>
                    <a:bodyPr/>
                    <a:lstStyle/>
                    <a:p>
                      <a:endParaRPr lang="fr-FR" dirty="0"/>
                    </a:p>
                  </a:txBody>
                  <a:tcPr/>
                </a:tc>
                <a:tc vMerge="1">
                  <a:txBody>
                    <a:bodyPr/>
                    <a:lstStyle/>
                    <a:p>
                      <a:endParaRPr lang="fr-FR"/>
                    </a:p>
                  </a:txBody>
                  <a:tcPr/>
                </a:tc>
                <a:tc>
                  <a:txBody>
                    <a:bodyPr/>
                    <a:lstStyle/>
                    <a:p>
                      <a:r>
                        <a:rPr lang="fr-FR" b="1" dirty="0"/>
                        <a:t>13 C</a:t>
                      </a:r>
                    </a:p>
                  </a:txBody>
                  <a:tcPr/>
                </a:tc>
                <a:tc>
                  <a:txBody>
                    <a:bodyPr/>
                    <a:lstStyle/>
                    <a:p>
                      <a:pPr algn="ctr"/>
                      <a:r>
                        <a:rPr lang="fr-FR" dirty="0"/>
                        <a:t>2,2</a:t>
                      </a:r>
                    </a:p>
                  </a:txBody>
                  <a:tcPr/>
                </a:tc>
                <a:extLst>
                  <a:ext uri="{0D108BD9-81ED-4DB2-BD59-A6C34878D82A}">
                    <a16:rowId xmlns:a16="http://schemas.microsoft.com/office/drawing/2014/main" val="438111566"/>
                  </a:ext>
                </a:extLst>
              </a:tr>
              <a:tr h="0">
                <a:tc vMerge="1">
                  <a:txBody>
                    <a:bodyPr/>
                    <a:lstStyle/>
                    <a:p>
                      <a:endParaRPr lang="fr-FR" dirty="0"/>
                    </a:p>
                  </a:txBody>
                  <a:tcPr/>
                </a:tc>
                <a:tc vMerge="1">
                  <a:txBody>
                    <a:bodyPr/>
                    <a:lstStyle/>
                    <a:p>
                      <a:endParaRPr lang="fr-FR" dirty="0"/>
                    </a:p>
                  </a:txBody>
                  <a:tcPr/>
                </a:tc>
                <a:tc>
                  <a:txBody>
                    <a:bodyPr/>
                    <a:lstStyle/>
                    <a:p>
                      <a:r>
                        <a:rPr lang="fr-FR" b="1" dirty="0">
                          <a:solidFill>
                            <a:srgbClr val="00B050"/>
                          </a:solidFill>
                        </a:rPr>
                        <a:t>Indice de durabilité de la cible 13</a:t>
                      </a:r>
                    </a:p>
                  </a:txBody>
                  <a:tcPr/>
                </a:tc>
                <a:tc>
                  <a:txBody>
                    <a:bodyPr/>
                    <a:lstStyle/>
                    <a:p>
                      <a:pPr algn="ctr"/>
                      <a:r>
                        <a:rPr lang="fr-FR" b="1" dirty="0"/>
                        <a:t>1,64</a:t>
                      </a:r>
                    </a:p>
                  </a:txBody>
                  <a:tcPr/>
                </a:tc>
                <a:extLst>
                  <a:ext uri="{0D108BD9-81ED-4DB2-BD59-A6C34878D82A}">
                    <a16:rowId xmlns:a16="http://schemas.microsoft.com/office/drawing/2014/main" val="1708813434"/>
                  </a:ext>
                </a:extLst>
              </a:tr>
            </a:tbl>
          </a:graphicData>
        </a:graphic>
      </p:graphicFrame>
      <p:graphicFrame>
        <p:nvGraphicFramePr>
          <p:cNvPr id="6" name="Tableau 5">
            <a:extLst>
              <a:ext uri="{FF2B5EF4-FFF2-40B4-BE49-F238E27FC236}">
                <a16:creationId xmlns:a16="http://schemas.microsoft.com/office/drawing/2014/main" id="{DABB1FC8-F349-E28E-6E93-3B89F9BF5A98}"/>
              </a:ext>
            </a:extLst>
          </p:cNvPr>
          <p:cNvGraphicFramePr>
            <a:graphicFrameLocks noGrp="1"/>
          </p:cNvGraphicFramePr>
          <p:nvPr>
            <p:extLst>
              <p:ext uri="{D42A27DB-BD31-4B8C-83A1-F6EECF244321}">
                <p14:modId xmlns:p14="http://schemas.microsoft.com/office/powerpoint/2010/main" val="3462812125"/>
              </p:ext>
            </p:extLst>
          </p:nvPr>
        </p:nvGraphicFramePr>
        <p:xfrm>
          <a:off x="3917089" y="2890865"/>
          <a:ext cx="7529383" cy="1381760"/>
        </p:xfrm>
        <a:graphic>
          <a:graphicData uri="http://schemas.openxmlformats.org/drawingml/2006/table">
            <a:tbl>
              <a:tblPr firstRow="1" bandRow="1">
                <a:tableStyleId>{5C22544A-7EE6-4342-B048-85BDC9FD1C3A}</a:tableStyleId>
              </a:tblPr>
              <a:tblGrid>
                <a:gridCol w="3608174">
                  <a:extLst>
                    <a:ext uri="{9D8B030D-6E8A-4147-A177-3AD203B41FA5}">
                      <a16:colId xmlns:a16="http://schemas.microsoft.com/office/drawing/2014/main" val="4192925457"/>
                    </a:ext>
                  </a:extLst>
                </a:gridCol>
                <a:gridCol w="2517003">
                  <a:extLst>
                    <a:ext uri="{9D8B030D-6E8A-4147-A177-3AD203B41FA5}">
                      <a16:colId xmlns:a16="http://schemas.microsoft.com/office/drawing/2014/main" val="167908876"/>
                    </a:ext>
                  </a:extLst>
                </a:gridCol>
                <a:gridCol w="1404206">
                  <a:extLst>
                    <a:ext uri="{9D8B030D-6E8A-4147-A177-3AD203B41FA5}">
                      <a16:colId xmlns:a16="http://schemas.microsoft.com/office/drawing/2014/main" val="3682975977"/>
                    </a:ext>
                  </a:extLst>
                </a:gridCol>
              </a:tblGrid>
              <a:tr h="370840">
                <a:tc rowSpan="3">
                  <a:txBody>
                    <a:bodyPr/>
                    <a:lstStyle/>
                    <a:p>
                      <a:pPr algn="ctr"/>
                      <a:r>
                        <a:rPr lang="fr-FR" sz="2400" dirty="0">
                          <a:solidFill>
                            <a:schemeClr val="tx1"/>
                          </a:solidFill>
                        </a:rPr>
                        <a:t>Diversité de fonctions </a:t>
                      </a:r>
                    </a:p>
                  </a:txBody>
                  <a:tcPr>
                    <a:solidFill>
                      <a:schemeClr val="accent1">
                        <a:lumMod val="20000"/>
                        <a:lumOff val="80000"/>
                      </a:schemeClr>
                    </a:solidFill>
                  </a:tcPr>
                </a:tc>
                <a:tc>
                  <a:txBody>
                    <a:bodyPr/>
                    <a:lstStyle/>
                    <a:p>
                      <a:r>
                        <a:rPr lang="fr-FR" dirty="0">
                          <a:solidFill>
                            <a:schemeClr val="tx1"/>
                          </a:solidFill>
                        </a:rPr>
                        <a:t>14 A</a:t>
                      </a:r>
                    </a:p>
                  </a:txBody>
                  <a:tcPr>
                    <a:solidFill>
                      <a:schemeClr val="accent1">
                        <a:lumMod val="20000"/>
                        <a:lumOff val="80000"/>
                      </a:schemeClr>
                    </a:solidFill>
                  </a:tcPr>
                </a:tc>
                <a:tc>
                  <a:txBody>
                    <a:bodyPr/>
                    <a:lstStyle/>
                    <a:p>
                      <a:pPr algn="ctr"/>
                      <a:r>
                        <a:rPr lang="fr-FR" dirty="0"/>
                        <a:t> 2,1</a:t>
                      </a:r>
                    </a:p>
                  </a:txBody>
                  <a:tcPr>
                    <a:solidFill>
                      <a:schemeClr val="accent1">
                        <a:lumMod val="20000"/>
                        <a:lumOff val="80000"/>
                      </a:schemeClr>
                    </a:solidFill>
                  </a:tcPr>
                </a:tc>
                <a:extLst>
                  <a:ext uri="{0D108BD9-81ED-4DB2-BD59-A6C34878D82A}">
                    <a16:rowId xmlns:a16="http://schemas.microsoft.com/office/drawing/2014/main" val="1559846852"/>
                  </a:ext>
                </a:extLst>
              </a:tr>
              <a:tr h="370840">
                <a:tc vMerge="1">
                  <a:txBody>
                    <a:bodyPr/>
                    <a:lstStyle/>
                    <a:p>
                      <a:endParaRPr lang="fr-FR"/>
                    </a:p>
                  </a:txBody>
                  <a:tcPr/>
                </a:tc>
                <a:tc>
                  <a:txBody>
                    <a:bodyPr/>
                    <a:lstStyle/>
                    <a:p>
                      <a:r>
                        <a:rPr lang="fr-FR" b="1" dirty="0"/>
                        <a:t>14 B</a:t>
                      </a:r>
                    </a:p>
                  </a:txBody>
                  <a:tcPr>
                    <a:solidFill>
                      <a:schemeClr val="accent1">
                        <a:lumMod val="20000"/>
                        <a:lumOff val="80000"/>
                      </a:schemeClr>
                    </a:solidFill>
                  </a:tcPr>
                </a:tc>
                <a:tc>
                  <a:txBody>
                    <a:bodyPr/>
                    <a:lstStyle/>
                    <a:p>
                      <a:pPr algn="ctr"/>
                      <a:r>
                        <a:rPr lang="fr-FR" dirty="0"/>
                        <a:t>3</a:t>
                      </a:r>
                    </a:p>
                  </a:txBody>
                  <a:tcPr>
                    <a:solidFill>
                      <a:schemeClr val="accent1">
                        <a:lumMod val="20000"/>
                        <a:lumOff val="80000"/>
                      </a:schemeClr>
                    </a:solidFill>
                  </a:tcPr>
                </a:tc>
                <a:extLst>
                  <a:ext uri="{0D108BD9-81ED-4DB2-BD59-A6C34878D82A}">
                    <a16:rowId xmlns:a16="http://schemas.microsoft.com/office/drawing/2014/main" val="2210438762"/>
                  </a:ext>
                </a:extLst>
              </a:tr>
              <a:tr h="370840">
                <a:tc vMerge="1">
                  <a:txBody>
                    <a:bodyPr/>
                    <a:lstStyle/>
                    <a:p>
                      <a:endParaRPr lang="fr-FR" dirty="0"/>
                    </a:p>
                  </a:txBody>
                  <a:tcPr/>
                </a:tc>
                <a:tc>
                  <a:txBody>
                    <a:bodyPr/>
                    <a:lstStyle/>
                    <a:p>
                      <a:r>
                        <a:rPr lang="fr-FR" b="1" dirty="0">
                          <a:solidFill>
                            <a:srgbClr val="00B050"/>
                          </a:solidFill>
                        </a:rPr>
                        <a:t>Indice de durabilité de la cible 14</a:t>
                      </a:r>
                    </a:p>
                  </a:txBody>
                  <a:tcPr>
                    <a:solidFill>
                      <a:schemeClr val="accent1">
                        <a:lumMod val="20000"/>
                        <a:lumOff val="80000"/>
                      </a:schemeClr>
                    </a:solidFill>
                  </a:tcPr>
                </a:tc>
                <a:tc>
                  <a:txBody>
                    <a:bodyPr/>
                    <a:lstStyle/>
                    <a:p>
                      <a:pPr algn="ctr"/>
                      <a:r>
                        <a:rPr lang="fr-FR" b="1" dirty="0"/>
                        <a:t>  2,55</a:t>
                      </a:r>
                    </a:p>
                  </a:txBody>
                  <a:tcPr>
                    <a:solidFill>
                      <a:schemeClr val="accent1">
                        <a:lumMod val="20000"/>
                        <a:lumOff val="80000"/>
                      </a:schemeClr>
                    </a:solidFill>
                  </a:tcPr>
                </a:tc>
                <a:extLst>
                  <a:ext uri="{0D108BD9-81ED-4DB2-BD59-A6C34878D82A}">
                    <a16:rowId xmlns:a16="http://schemas.microsoft.com/office/drawing/2014/main" val="3410950782"/>
                  </a:ext>
                </a:extLst>
              </a:tr>
            </a:tbl>
          </a:graphicData>
        </a:graphic>
      </p:graphicFrame>
      <p:graphicFrame>
        <p:nvGraphicFramePr>
          <p:cNvPr id="2" name="Tableau 1">
            <a:extLst>
              <a:ext uri="{FF2B5EF4-FFF2-40B4-BE49-F238E27FC236}">
                <a16:creationId xmlns:a16="http://schemas.microsoft.com/office/drawing/2014/main" id="{A2B63BF9-29E0-00AB-1107-70423A9B0B5E}"/>
              </a:ext>
            </a:extLst>
          </p:cNvPr>
          <p:cNvGraphicFramePr>
            <a:graphicFrameLocks noGrp="1"/>
          </p:cNvGraphicFramePr>
          <p:nvPr>
            <p:extLst>
              <p:ext uri="{D42A27DB-BD31-4B8C-83A1-F6EECF244321}">
                <p14:modId xmlns:p14="http://schemas.microsoft.com/office/powerpoint/2010/main" val="3976045645"/>
              </p:ext>
            </p:extLst>
          </p:nvPr>
        </p:nvGraphicFramePr>
        <p:xfrm>
          <a:off x="3917090" y="4279009"/>
          <a:ext cx="7529383" cy="1752600"/>
        </p:xfrm>
        <a:graphic>
          <a:graphicData uri="http://schemas.openxmlformats.org/drawingml/2006/table">
            <a:tbl>
              <a:tblPr firstRow="1" bandRow="1">
                <a:tableStyleId>{5C22544A-7EE6-4342-B048-85BDC9FD1C3A}</a:tableStyleId>
              </a:tblPr>
              <a:tblGrid>
                <a:gridCol w="3595817">
                  <a:extLst>
                    <a:ext uri="{9D8B030D-6E8A-4147-A177-3AD203B41FA5}">
                      <a16:colId xmlns:a16="http://schemas.microsoft.com/office/drawing/2014/main" val="3435122003"/>
                    </a:ext>
                  </a:extLst>
                </a:gridCol>
                <a:gridCol w="2533136">
                  <a:extLst>
                    <a:ext uri="{9D8B030D-6E8A-4147-A177-3AD203B41FA5}">
                      <a16:colId xmlns:a16="http://schemas.microsoft.com/office/drawing/2014/main" val="2493677482"/>
                    </a:ext>
                  </a:extLst>
                </a:gridCol>
                <a:gridCol w="1400430">
                  <a:extLst>
                    <a:ext uri="{9D8B030D-6E8A-4147-A177-3AD203B41FA5}">
                      <a16:colId xmlns:a16="http://schemas.microsoft.com/office/drawing/2014/main" val="2421005421"/>
                    </a:ext>
                  </a:extLst>
                </a:gridCol>
              </a:tblGrid>
              <a:tr h="370840">
                <a:tc rowSpan="4">
                  <a:txBody>
                    <a:bodyPr/>
                    <a:lstStyle/>
                    <a:p>
                      <a:pPr algn="ctr"/>
                      <a:r>
                        <a:rPr lang="fr-FR" sz="2400" dirty="0">
                          <a:solidFill>
                            <a:schemeClr val="tx1"/>
                          </a:solidFill>
                        </a:rPr>
                        <a:t>Diversité de l’offre de logements</a:t>
                      </a:r>
                    </a:p>
                  </a:txBody>
                  <a:tcPr>
                    <a:solidFill>
                      <a:schemeClr val="accent1">
                        <a:lumMod val="20000"/>
                        <a:lumOff val="80000"/>
                      </a:schemeClr>
                    </a:solidFill>
                  </a:tcPr>
                </a:tc>
                <a:tc>
                  <a:txBody>
                    <a:bodyPr/>
                    <a:lstStyle/>
                    <a:p>
                      <a:r>
                        <a:rPr lang="fr-FR" dirty="0">
                          <a:solidFill>
                            <a:schemeClr val="tx1"/>
                          </a:solidFill>
                        </a:rPr>
                        <a:t>15 A</a:t>
                      </a:r>
                    </a:p>
                  </a:txBody>
                  <a:tcPr>
                    <a:solidFill>
                      <a:schemeClr val="accent1">
                        <a:lumMod val="20000"/>
                        <a:lumOff val="80000"/>
                      </a:schemeClr>
                    </a:solidFill>
                  </a:tcPr>
                </a:tc>
                <a:tc>
                  <a:txBody>
                    <a:bodyPr/>
                    <a:lstStyle/>
                    <a:p>
                      <a:pPr algn="ctr"/>
                      <a:r>
                        <a:rPr lang="fr-FR"/>
                        <a:t> 3</a:t>
                      </a:r>
                      <a:endParaRPr lang="fr-FR" dirty="0"/>
                    </a:p>
                  </a:txBody>
                  <a:tcPr>
                    <a:solidFill>
                      <a:schemeClr val="accent1">
                        <a:lumMod val="20000"/>
                        <a:lumOff val="80000"/>
                      </a:schemeClr>
                    </a:solidFill>
                  </a:tcPr>
                </a:tc>
                <a:extLst>
                  <a:ext uri="{0D108BD9-81ED-4DB2-BD59-A6C34878D82A}">
                    <a16:rowId xmlns:a16="http://schemas.microsoft.com/office/drawing/2014/main" val="1144796540"/>
                  </a:ext>
                </a:extLst>
              </a:tr>
              <a:tr h="370840">
                <a:tc vMerge="1">
                  <a:txBody>
                    <a:bodyPr/>
                    <a:lstStyle/>
                    <a:p>
                      <a:endParaRPr lang="fr-FR" dirty="0"/>
                    </a:p>
                  </a:txBody>
                  <a:tcPr/>
                </a:tc>
                <a:tc>
                  <a:txBody>
                    <a:bodyPr/>
                    <a:lstStyle/>
                    <a:p>
                      <a:r>
                        <a:rPr lang="fr-FR" b="1" dirty="0"/>
                        <a:t>15 B</a:t>
                      </a:r>
                    </a:p>
                  </a:txBody>
                  <a:tcPr>
                    <a:solidFill>
                      <a:schemeClr val="accent1">
                        <a:lumMod val="20000"/>
                        <a:lumOff val="80000"/>
                      </a:schemeClr>
                    </a:solidFill>
                  </a:tcPr>
                </a:tc>
                <a:tc>
                  <a:txBody>
                    <a:bodyPr/>
                    <a:lstStyle/>
                    <a:p>
                      <a:pPr algn="ctr"/>
                      <a:r>
                        <a:rPr lang="fr-FR" dirty="0"/>
                        <a:t>   2,1</a:t>
                      </a:r>
                    </a:p>
                  </a:txBody>
                  <a:tcPr>
                    <a:solidFill>
                      <a:schemeClr val="accent1">
                        <a:lumMod val="20000"/>
                        <a:lumOff val="80000"/>
                      </a:schemeClr>
                    </a:solidFill>
                  </a:tcPr>
                </a:tc>
                <a:extLst>
                  <a:ext uri="{0D108BD9-81ED-4DB2-BD59-A6C34878D82A}">
                    <a16:rowId xmlns:a16="http://schemas.microsoft.com/office/drawing/2014/main" val="3406055659"/>
                  </a:ext>
                </a:extLst>
              </a:tr>
              <a:tr h="370840">
                <a:tc vMerge="1">
                  <a:txBody>
                    <a:bodyPr/>
                    <a:lstStyle/>
                    <a:p>
                      <a:endParaRPr lang="fr-FR" dirty="0"/>
                    </a:p>
                  </a:txBody>
                  <a:tcPr/>
                </a:tc>
                <a:tc>
                  <a:txBody>
                    <a:bodyPr/>
                    <a:lstStyle/>
                    <a:p>
                      <a:r>
                        <a:rPr lang="fr-FR" b="1" dirty="0"/>
                        <a:t>15 C</a:t>
                      </a:r>
                    </a:p>
                  </a:txBody>
                  <a:tcPr>
                    <a:solidFill>
                      <a:schemeClr val="accent1">
                        <a:lumMod val="20000"/>
                        <a:lumOff val="80000"/>
                      </a:schemeClr>
                    </a:solidFill>
                  </a:tcPr>
                </a:tc>
                <a:tc>
                  <a:txBody>
                    <a:bodyPr/>
                    <a:lstStyle/>
                    <a:p>
                      <a:pPr algn="ctr"/>
                      <a:r>
                        <a:rPr lang="fr-FR" dirty="0"/>
                        <a:t>   1,8</a:t>
                      </a:r>
                    </a:p>
                  </a:txBody>
                  <a:tcPr>
                    <a:solidFill>
                      <a:schemeClr val="accent1">
                        <a:lumMod val="20000"/>
                        <a:lumOff val="80000"/>
                      </a:schemeClr>
                    </a:solidFill>
                  </a:tcPr>
                </a:tc>
                <a:extLst>
                  <a:ext uri="{0D108BD9-81ED-4DB2-BD59-A6C34878D82A}">
                    <a16:rowId xmlns:a16="http://schemas.microsoft.com/office/drawing/2014/main" val="1965133083"/>
                  </a:ext>
                </a:extLst>
              </a:tr>
              <a:tr h="370840">
                <a:tc vMerge="1">
                  <a:txBody>
                    <a:bodyPr/>
                    <a:lstStyle/>
                    <a:p>
                      <a:endParaRPr lang="fr-FR" dirty="0"/>
                    </a:p>
                  </a:txBody>
                  <a:tcPr/>
                </a:tc>
                <a:tc>
                  <a:txBody>
                    <a:bodyPr/>
                    <a:lstStyle/>
                    <a:p>
                      <a:r>
                        <a:rPr lang="fr-FR" b="1" dirty="0">
                          <a:solidFill>
                            <a:srgbClr val="00B050"/>
                          </a:solidFill>
                        </a:rPr>
                        <a:t>Indice de durabilité de la cible 15</a:t>
                      </a:r>
                    </a:p>
                  </a:txBody>
                  <a:tcPr>
                    <a:solidFill>
                      <a:schemeClr val="accent1">
                        <a:lumMod val="20000"/>
                        <a:lumOff val="80000"/>
                      </a:schemeClr>
                    </a:solidFill>
                  </a:tcPr>
                </a:tc>
                <a:tc>
                  <a:txBody>
                    <a:bodyPr/>
                    <a:lstStyle/>
                    <a:p>
                      <a:pPr algn="ctr"/>
                      <a:r>
                        <a:rPr lang="fr-FR" dirty="0"/>
                        <a:t>   </a:t>
                      </a:r>
                      <a:r>
                        <a:rPr lang="fr-FR" b="1" dirty="0"/>
                        <a:t>2,3</a:t>
                      </a:r>
                    </a:p>
                  </a:txBody>
                  <a:tcPr>
                    <a:solidFill>
                      <a:schemeClr val="accent1">
                        <a:lumMod val="20000"/>
                        <a:lumOff val="80000"/>
                      </a:schemeClr>
                    </a:solidFill>
                  </a:tcPr>
                </a:tc>
                <a:extLst>
                  <a:ext uri="{0D108BD9-81ED-4DB2-BD59-A6C34878D82A}">
                    <a16:rowId xmlns:a16="http://schemas.microsoft.com/office/drawing/2014/main" val="3289628432"/>
                  </a:ext>
                </a:extLst>
              </a:tr>
            </a:tbl>
          </a:graphicData>
        </a:graphic>
      </p:graphicFrame>
      <p:graphicFrame>
        <p:nvGraphicFramePr>
          <p:cNvPr id="3" name="Tableau 2">
            <a:extLst>
              <a:ext uri="{FF2B5EF4-FFF2-40B4-BE49-F238E27FC236}">
                <a16:creationId xmlns:a16="http://schemas.microsoft.com/office/drawing/2014/main" id="{F7170483-85D9-184E-817F-829806B69E35}"/>
              </a:ext>
            </a:extLst>
          </p:cNvPr>
          <p:cNvGraphicFramePr>
            <a:graphicFrameLocks noGrp="1"/>
          </p:cNvGraphicFramePr>
          <p:nvPr>
            <p:extLst>
              <p:ext uri="{D42A27DB-BD31-4B8C-83A1-F6EECF244321}">
                <p14:modId xmlns:p14="http://schemas.microsoft.com/office/powerpoint/2010/main" val="2626265435"/>
              </p:ext>
            </p:extLst>
          </p:nvPr>
        </p:nvGraphicFramePr>
        <p:xfrm>
          <a:off x="882821" y="6217027"/>
          <a:ext cx="10460681" cy="430907"/>
        </p:xfrm>
        <a:graphic>
          <a:graphicData uri="http://schemas.openxmlformats.org/drawingml/2006/table">
            <a:tbl>
              <a:tblPr firstRow="1" bandRow="1">
                <a:tableStyleId>{5C22544A-7EE6-4342-B048-85BDC9FD1C3A}</a:tableStyleId>
              </a:tblPr>
              <a:tblGrid>
                <a:gridCol w="10460681">
                  <a:extLst>
                    <a:ext uri="{9D8B030D-6E8A-4147-A177-3AD203B41FA5}">
                      <a16:colId xmlns:a16="http://schemas.microsoft.com/office/drawing/2014/main" val="3175125709"/>
                    </a:ext>
                  </a:extLst>
                </a:gridCol>
              </a:tblGrid>
              <a:tr h="430907">
                <a:tc>
                  <a:txBody>
                    <a:bodyPr/>
                    <a:lstStyle/>
                    <a:p>
                      <a:r>
                        <a:rPr lang="fr-FR" sz="2000" dirty="0"/>
                        <a:t>Indice de durabilité de l’objectif :       </a:t>
                      </a:r>
                      <a:r>
                        <a:rPr lang="fr-FR" sz="2000" dirty="0">
                          <a:solidFill>
                            <a:srgbClr val="FF0000"/>
                          </a:solidFill>
                        </a:rPr>
                        <a:t>2,16</a:t>
                      </a:r>
                    </a:p>
                  </a:txBody>
                  <a:tcPr/>
                </a:tc>
                <a:extLst>
                  <a:ext uri="{0D108BD9-81ED-4DB2-BD59-A6C34878D82A}">
                    <a16:rowId xmlns:a16="http://schemas.microsoft.com/office/drawing/2014/main" val="285049195"/>
                  </a:ext>
                </a:extLst>
              </a:tr>
            </a:tbl>
          </a:graphicData>
        </a:graphic>
      </p:graphicFrame>
    </p:spTree>
    <p:extLst>
      <p:ext uri="{BB962C8B-B14F-4D97-AF65-F5344CB8AC3E}">
        <p14:creationId xmlns:p14="http://schemas.microsoft.com/office/powerpoint/2010/main" val="2394512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4542E2-94EF-97AE-9075-E2CEF40625A6}"/>
              </a:ext>
            </a:extLst>
          </p:cNvPr>
          <p:cNvPicPr>
            <a:picLocks noChangeAspect="1"/>
          </p:cNvPicPr>
          <p:nvPr/>
        </p:nvPicPr>
        <p:blipFill>
          <a:blip r:embed="rId2"/>
          <a:stretch>
            <a:fillRect/>
          </a:stretch>
        </p:blipFill>
        <p:spPr>
          <a:xfrm>
            <a:off x="1281555" y="276446"/>
            <a:ext cx="5959217" cy="5592725"/>
          </a:xfrm>
          <a:prstGeom prst="rect">
            <a:avLst/>
          </a:prstGeom>
        </p:spPr>
      </p:pic>
      <p:sp>
        <p:nvSpPr>
          <p:cNvPr id="6" name="TextBox 5">
            <a:extLst>
              <a:ext uri="{FF2B5EF4-FFF2-40B4-BE49-F238E27FC236}">
                <a16:creationId xmlns:a16="http://schemas.microsoft.com/office/drawing/2014/main" id="{30FDC6BE-BAE0-B18B-A71B-E199DC1AC113}"/>
              </a:ext>
            </a:extLst>
          </p:cNvPr>
          <p:cNvSpPr txBox="1"/>
          <p:nvPr/>
        </p:nvSpPr>
        <p:spPr>
          <a:xfrm>
            <a:off x="7240771" y="382012"/>
            <a:ext cx="4827181" cy="2677656"/>
          </a:xfrm>
          <a:prstGeom prst="rect">
            <a:avLst/>
          </a:prstGeom>
          <a:noFill/>
        </p:spPr>
        <p:txBody>
          <a:bodyPr wrap="square" rtlCol="0">
            <a:spAutoFit/>
          </a:bodyPr>
          <a:lstStyle/>
          <a:p>
            <a:pPr algn="just"/>
            <a:r>
              <a:rPr lang="fr-FR" sz="2400" dirty="0"/>
              <a:t>Le premier graphe représente le profil du centre face aux 61 indicateurs. agrégés en indices et appliqués aux différents champs du centre (cadre résidentiel bâti, cadre bâti non résidentiel, champ non bâti, les réseaux et les infrastructures</a:t>
            </a:r>
          </a:p>
        </p:txBody>
      </p:sp>
      <p:sp>
        <p:nvSpPr>
          <p:cNvPr id="7" name="TextBox 6">
            <a:extLst>
              <a:ext uri="{FF2B5EF4-FFF2-40B4-BE49-F238E27FC236}">
                <a16:creationId xmlns:a16="http://schemas.microsoft.com/office/drawing/2014/main" id="{D1D2EC13-3348-F794-BF5C-4CA395F2CF84}"/>
              </a:ext>
            </a:extLst>
          </p:cNvPr>
          <p:cNvSpPr txBox="1"/>
          <p:nvPr/>
        </p:nvSpPr>
        <p:spPr>
          <a:xfrm>
            <a:off x="1031358" y="5996763"/>
            <a:ext cx="6209413" cy="646331"/>
          </a:xfrm>
          <a:prstGeom prst="rect">
            <a:avLst/>
          </a:prstGeom>
          <a:noFill/>
        </p:spPr>
        <p:txBody>
          <a:bodyPr wrap="square" rtlCol="0">
            <a:spAutoFit/>
          </a:bodyPr>
          <a:lstStyle/>
          <a:p>
            <a:pPr algn="ctr"/>
            <a:r>
              <a:rPr lang="fr-FR" b="1" dirty="0"/>
              <a:t>Profil d’un quartier évalué au regard de 61 indicateurs de développement durable</a:t>
            </a:r>
          </a:p>
        </p:txBody>
      </p:sp>
      <p:sp>
        <p:nvSpPr>
          <p:cNvPr id="2" name="ZoneTexte 1">
            <a:extLst>
              <a:ext uri="{FF2B5EF4-FFF2-40B4-BE49-F238E27FC236}">
                <a16:creationId xmlns:a16="http://schemas.microsoft.com/office/drawing/2014/main" id="{2E0FA901-4030-412C-1B7E-99E605221714}"/>
              </a:ext>
            </a:extLst>
          </p:cNvPr>
          <p:cNvSpPr txBox="1"/>
          <p:nvPr/>
        </p:nvSpPr>
        <p:spPr>
          <a:xfrm>
            <a:off x="7240771" y="3855308"/>
            <a:ext cx="4671143" cy="1200329"/>
          </a:xfrm>
          <a:prstGeom prst="rect">
            <a:avLst/>
          </a:prstGeom>
          <a:solidFill>
            <a:schemeClr val="accent2">
              <a:lumMod val="40000"/>
              <a:lumOff val="60000"/>
            </a:schemeClr>
          </a:solidFill>
        </p:spPr>
        <p:txBody>
          <a:bodyPr wrap="square" rtlCol="0">
            <a:spAutoFit/>
          </a:bodyPr>
          <a:lstStyle/>
          <a:p>
            <a:r>
              <a:rPr lang="fr-FR" sz="2400" b="1" dirty="0"/>
              <a:t>Une grille de </a:t>
            </a:r>
            <a:r>
              <a:rPr lang="fr-FR" sz="2400" b="1" dirty="0">
                <a:solidFill>
                  <a:srgbClr val="00B050"/>
                </a:solidFill>
              </a:rPr>
              <a:t>0 a 10 </a:t>
            </a:r>
            <a:r>
              <a:rPr lang="fr-FR" sz="2400" b="1" dirty="0"/>
              <a:t>peut s’appliquer pour effectuer un profil d’indicateurs </a:t>
            </a:r>
          </a:p>
        </p:txBody>
      </p:sp>
    </p:spTree>
    <p:extLst>
      <p:ext uri="{BB962C8B-B14F-4D97-AF65-F5344CB8AC3E}">
        <p14:creationId xmlns:p14="http://schemas.microsoft.com/office/powerpoint/2010/main" val="1467284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4580F-6A38-6681-8B2D-3C3D2CE35D40}"/>
              </a:ext>
            </a:extLst>
          </p:cNvPr>
          <p:cNvSpPr>
            <a:spLocks noGrp="1"/>
          </p:cNvSpPr>
          <p:nvPr>
            <p:ph type="ctrTitle"/>
          </p:nvPr>
        </p:nvSpPr>
        <p:spPr>
          <a:xfrm>
            <a:off x="-1" y="591049"/>
            <a:ext cx="13120577" cy="477837"/>
          </a:xfrm>
        </p:spPr>
        <p:txBody>
          <a:bodyPr>
            <a:normAutofit fontScale="90000"/>
          </a:bodyPr>
          <a:lstStyle/>
          <a:p>
            <a:pPr algn="l"/>
            <a:r>
              <a:rPr lang="fr-FR" sz="4000" b="1" u="sng" dirty="0">
                <a:solidFill>
                  <a:srgbClr val="FF0000"/>
                </a:solidFill>
              </a:rPr>
              <a:t>1/ Le contexte et l’origine de la démarche </a:t>
            </a:r>
            <a:r>
              <a:rPr lang="fr-FR" sz="3600" b="1" u="sng"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HQE</a:t>
            </a:r>
            <a:r>
              <a:rPr lang="fr-FR" sz="3600" b="1" u="sng" kern="100" baseline="300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2</a:t>
            </a:r>
            <a:r>
              <a:rPr lang="fr-FR" sz="3600" b="1" u="sng"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R</a:t>
            </a:r>
            <a:r>
              <a:rPr lang="fr-FR" sz="3600" u="sng"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a:t>
            </a:r>
            <a:br>
              <a:rPr lang="fr-FR" sz="1800" kern="100" dirty="0">
                <a:effectLst/>
                <a:latin typeface="Calibri" panose="020F0502020204030204" pitchFamily="34" charset="0"/>
                <a:ea typeface="Calibri" panose="020F0502020204030204" pitchFamily="34" charset="0"/>
                <a:cs typeface="Arial" panose="020B0604020202020204" pitchFamily="34" charset="0"/>
              </a:rPr>
            </a:br>
            <a:endParaRPr lang="fr-FR" sz="4000" b="1" u="sng" dirty="0">
              <a:solidFill>
                <a:srgbClr val="FF0000"/>
              </a:solidFill>
            </a:endParaRPr>
          </a:p>
        </p:txBody>
      </p:sp>
      <p:pic>
        <p:nvPicPr>
          <p:cNvPr id="5" name="Picture 4">
            <a:extLst>
              <a:ext uri="{FF2B5EF4-FFF2-40B4-BE49-F238E27FC236}">
                <a16:creationId xmlns:a16="http://schemas.microsoft.com/office/drawing/2014/main" id="{A41CE936-2373-5043-6D5F-0043B3893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1405" y="733647"/>
            <a:ext cx="4940594" cy="4667693"/>
          </a:xfrm>
          <a:prstGeom prst="rect">
            <a:avLst/>
          </a:prstGeom>
        </p:spPr>
      </p:pic>
      <p:sp>
        <p:nvSpPr>
          <p:cNvPr id="6" name="TextBox 5">
            <a:extLst>
              <a:ext uri="{FF2B5EF4-FFF2-40B4-BE49-F238E27FC236}">
                <a16:creationId xmlns:a16="http://schemas.microsoft.com/office/drawing/2014/main" id="{B27C81E6-FB78-3035-87C5-1AEFAB0FDF1F}"/>
              </a:ext>
            </a:extLst>
          </p:cNvPr>
          <p:cNvSpPr txBox="1"/>
          <p:nvPr/>
        </p:nvSpPr>
        <p:spPr>
          <a:xfrm>
            <a:off x="7910623" y="5618993"/>
            <a:ext cx="5209954" cy="646331"/>
          </a:xfrm>
          <a:prstGeom prst="rect">
            <a:avLst/>
          </a:prstGeom>
          <a:noFill/>
        </p:spPr>
        <p:txBody>
          <a:bodyPr wrap="square" rtlCol="0">
            <a:spAutoFit/>
          </a:bodyPr>
          <a:lstStyle/>
          <a:p>
            <a:r>
              <a:rPr lang="fr-FR" b="1" u="sng" dirty="0"/>
              <a:t>Le projet de démonstration </a:t>
            </a:r>
            <a:r>
              <a:rPr lang="fr-FR" sz="1800" b="1" u="sng" kern="100" dirty="0">
                <a:effectLst/>
                <a:latin typeface="Calibri" panose="020F0502020204030204" pitchFamily="34" charset="0"/>
                <a:ea typeface="Calibri" panose="020F0502020204030204" pitchFamily="34" charset="0"/>
                <a:cs typeface="Arial" panose="020B0604020202020204" pitchFamily="34" charset="0"/>
              </a:rPr>
              <a:t>HQE</a:t>
            </a:r>
            <a:r>
              <a:rPr lang="fr-FR" sz="1800" b="1" u="sng" kern="100" baseline="30000" dirty="0">
                <a:effectLst/>
                <a:latin typeface="Calibri" panose="020F0502020204030204" pitchFamily="34" charset="0"/>
                <a:ea typeface="Calibri" panose="020F0502020204030204" pitchFamily="34" charset="0"/>
                <a:cs typeface="Arial" panose="020B0604020202020204" pitchFamily="34" charset="0"/>
              </a:rPr>
              <a:t>2</a:t>
            </a:r>
            <a:r>
              <a:rPr lang="fr-FR" sz="1800" b="1" u="sng" kern="100" dirty="0">
                <a:effectLst/>
                <a:latin typeface="Calibri" panose="020F0502020204030204" pitchFamily="34" charset="0"/>
                <a:ea typeface="Calibri" panose="020F0502020204030204" pitchFamily="34" charset="0"/>
                <a:cs typeface="Arial" panose="020B0604020202020204" pitchFamily="34" charset="0"/>
              </a:rPr>
              <a:t>R</a:t>
            </a:r>
            <a:r>
              <a:rPr lang="fr-FR" b="1" u="sng" dirty="0"/>
              <a:t>: </a:t>
            </a:r>
          </a:p>
          <a:p>
            <a:r>
              <a:rPr lang="fr-FR" b="1" u="sng" dirty="0"/>
              <a:t>14 quartiers dans 13 villes d’europe </a:t>
            </a:r>
          </a:p>
        </p:txBody>
      </p:sp>
      <p:sp>
        <p:nvSpPr>
          <p:cNvPr id="4" name="TextBox 3">
            <a:extLst>
              <a:ext uri="{FF2B5EF4-FFF2-40B4-BE49-F238E27FC236}">
                <a16:creationId xmlns:a16="http://schemas.microsoft.com/office/drawing/2014/main" id="{30A93EEA-10EB-1B23-D3E8-3DE531546ABD}"/>
              </a:ext>
            </a:extLst>
          </p:cNvPr>
          <p:cNvSpPr txBox="1"/>
          <p:nvPr/>
        </p:nvSpPr>
        <p:spPr>
          <a:xfrm>
            <a:off x="152399" y="3446697"/>
            <a:ext cx="7099006" cy="1938992"/>
          </a:xfrm>
          <a:prstGeom prst="rect">
            <a:avLst/>
          </a:prstGeom>
          <a:solidFill>
            <a:schemeClr val="accent2">
              <a:lumMod val="20000"/>
              <a:lumOff val="80000"/>
            </a:schemeClr>
          </a:solidFill>
        </p:spPr>
        <p:txBody>
          <a:bodyPr wrap="square" rtlCol="0">
            <a:spAutoFit/>
          </a:bodyPr>
          <a:lstStyle/>
          <a:p>
            <a:pPr algn="just"/>
            <a:r>
              <a:rPr lang="fr-FR" sz="2400" b="1" dirty="0"/>
              <a:t>Assurer la prise en compte du développement durable a </a:t>
            </a:r>
            <a:r>
              <a:rPr lang="fr-FR" sz="2400" b="1" u="sng" dirty="0"/>
              <a:t>l’échelle des villes </a:t>
            </a:r>
            <a:r>
              <a:rPr lang="fr-FR" sz="2400" b="1" dirty="0"/>
              <a:t>et plus particuliérement a </a:t>
            </a:r>
            <a:r>
              <a:rPr lang="fr-FR" sz="2400" b="1" u="sng" dirty="0"/>
              <a:t>l’échelle du quartier</a:t>
            </a:r>
            <a:r>
              <a:rPr lang="fr-FR" sz="2400" b="1" dirty="0"/>
              <a:t>, dans les opération de renouvellement urbain afin d’assurer le meilleur cadre de vie possible pour tous</a:t>
            </a:r>
          </a:p>
        </p:txBody>
      </p:sp>
      <p:sp>
        <p:nvSpPr>
          <p:cNvPr id="7" name="ZoneTexte 6">
            <a:extLst>
              <a:ext uri="{FF2B5EF4-FFF2-40B4-BE49-F238E27FC236}">
                <a16:creationId xmlns:a16="http://schemas.microsoft.com/office/drawing/2014/main" id="{23ACE742-A6C7-42CF-DBBD-295FCD54E24E}"/>
              </a:ext>
            </a:extLst>
          </p:cNvPr>
          <p:cNvSpPr txBox="1"/>
          <p:nvPr/>
        </p:nvSpPr>
        <p:spPr>
          <a:xfrm>
            <a:off x="147172" y="808728"/>
            <a:ext cx="7305188" cy="830997"/>
          </a:xfrm>
          <a:prstGeom prst="rect">
            <a:avLst/>
          </a:prstGeom>
          <a:noFill/>
        </p:spPr>
        <p:txBody>
          <a:bodyPr wrap="square" rtlCol="0">
            <a:spAutoFit/>
          </a:bodyPr>
          <a:lstStyle/>
          <a:p>
            <a:r>
              <a:rPr lang="fr-FR" sz="2400" b="1" dirty="0"/>
              <a:t>         Elaborée en 1999 par un groupe de 10 centres de recherche et de 13 villes dans 7 pays européens</a:t>
            </a:r>
          </a:p>
        </p:txBody>
      </p:sp>
      <p:sp>
        <p:nvSpPr>
          <p:cNvPr id="10" name="Flèche : droite 9">
            <a:extLst>
              <a:ext uri="{FF2B5EF4-FFF2-40B4-BE49-F238E27FC236}">
                <a16:creationId xmlns:a16="http://schemas.microsoft.com/office/drawing/2014/main" id="{E7F15AF6-F2BE-8376-69BA-CCDE1EFC5576}"/>
              </a:ext>
            </a:extLst>
          </p:cNvPr>
          <p:cNvSpPr/>
          <p:nvPr/>
        </p:nvSpPr>
        <p:spPr>
          <a:xfrm>
            <a:off x="223372" y="937260"/>
            <a:ext cx="485288" cy="2857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CBBD6E25-E7F6-0AE8-7C47-ECC621B5E042}"/>
              </a:ext>
            </a:extLst>
          </p:cNvPr>
          <p:cNvSpPr txBox="1"/>
          <p:nvPr/>
        </p:nvSpPr>
        <p:spPr>
          <a:xfrm>
            <a:off x="3131111" y="2410618"/>
            <a:ext cx="1200150" cy="461665"/>
          </a:xfrm>
          <a:prstGeom prst="rect">
            <a:avLst/>
          </a:prstGeom>
          <a:solidFill>
            <a:schemeClr val="accent6">
              <a:lumMod val="40000"/>
              <a:lumOff val="60000"/>
            </a:schemeClr>
          </a:solidFill>
        </p:spPr>
        <p:txBody>
          <a:bodyPr wrap="square" rtlCol="0">
            <a:spAutoFit/>
          </a:bodyPr>
          <a:lstStyle/>
          <a:p>
            <a:r>
              <a:rPr lang="fr-FR" sz="2400" b="1" dirty="0"/>
              <a:t>Objectif</a:t>
            </a:r>
          </a:p>
        </p:txBody>
      </p:sp>
      <p:sp>
        <p:nvSpPr>
          <p:cNvPr id="12" name="Flèche : bas 11">
            <a:extLst>
              <a:ext uri="{FF2B5EF4-FFF2-40B4-BE49-F238E27FC236}">
                <a16:creationId xmlns:a16="http://schemas.microsoft.com/office/drawing/2014/main" id="{FCCB1597-A0F1-1125-CE10-218937DEC8A5}"/>
              </a:ext>
            </a:extLst>
          </p:cNvPr>
          <p:cNvSpPr/>
          <p:nvPr/>
        </p:nvSpPr>
        <p:spPr>
          <a:xfrm>
            <a:off x="3566160" y="3004280"/>
            <a:ext cx="331470" cy="31042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55627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9369E-1F54-BC7C-E739-B1C0E9549F4F}"/>
              </a:ext>
            </a:extLst>
          </p:cNvPr>
          <p:cNvSpPr>
            <a:spLocks noGrp="1"/>
          </p:cNvSpPr>
          <p:nvPr>
            <p:ph type="ctrTitle"/>
          </p:nvPr>
        </p:nvSpPr>
        <p:spPr/>
        <p:txBody>
          <a:bodyPr/>
          <a:lstStyle/>
          <a:p>
            <a:endParaRPr lang="fr-FR"/>
          </a:p>
        </p:txBody>
      </p:sp>
      <p:sp>
        <p:nvSpPr>
          <p:cNvPr id="3" name="Subtitle 2">
            <a:extLst>
              <a:ext uri="{FF2B5EF4-FFF2-40B4-BE49-F238E27FC236}">
                <a16:creationId xmlns:a16="http://schemas.microsoft.com/office/drawing/2014/main" id="{AEEA5147-07A0-AAE8-0C4C-0E8CC119C5A1}"/>
              </a:ext>
            </a:extLst>
          </p:cNvPr>
          <p:cNvSpPr>
            <a:spLocks noGrp="1"/>
          </p:cNvSpPr>
          <p:nvPr>
            <p:ph type="subTitle" idx="1"/>
          </p:nvPr>
        </p:nvSpPr>
        <p:spPr/>
        <p:txBody>
          <a:bodyPr/>
          <a:lstStyle/>
          <a:p>
            <a:endParaRPr lang="fr-FR"/>
          </a:p>
        </p:txBody>
      </p:sp>
      <p:pic>
        <p:nvPicPr>
          <p:cNvPr id="4" name="Picture 3">
            <a:extLst>
              <a:ext uri="{FF2B5EF4-FFF2-40B4-BE49-F238E27FC236}">
                <a16:creationId xmlns:a16="http://schemas.microsoft.com/office/drawing/2014/main" id="{ACCB2E32-10CF-0697-EBC6-477F7EC24B21}"/>
              </a:ext>
            </a:extLst>
          </p:cNvPr>
          <p:cNvPicPr>
            <a:picLocks noChangeAspect="1" noChangeArrowheads="1"/>
          </p:cNvPicPr>
          <p:nvPr/>
        </p:nvPicPr>
        <p:blipFill>
          <a:blip r:embed="rId2" cstate="print"/>
          <a:srcRect/>
          <a:stretch>
            <a:fillRect/>
          </a:stretch>
        </p:blipFill>
        <p:spPr bwMode="auto">
          <a:xfrm>
            <a:off x="1524000" y="175437"/>
            <a:ext cx="10047768" cy="6507125"/>
          </a:xfrm>
          <a:prstGeom prst="rect">
            <a:avLst/>
          </a:prstGeom>
          <a:noFill/>
          <a:ln w="9525">
            <a:noFill/>
            <a:miter lim="800000"/>
            <a:headEnd/>
            <a:tailEnd/>
          </a:ln>
        </p:spPr>
      </p:pic>
    </p:spTree>
    <p:extLst>
      <p:ext uri="{BB962C8B-B14F-4D97-AF65-F5344CB8AC3E}">
        <p14:creationId xmlns:p14="http://schemas.microsoft.com/office/powerpoint/2010/main" val="3116201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7CEAC-FEDC-AE77-DC5F-CF3B3501C1F0}"/>
              </a:ext>
            </a:extLst>
          </p:cNvPr>
          <p:cNvSpPr>
            <a:spLocks noGrp="1"/>
          </p:cNvSpPr>
          <p:nvPr>
            <p:ph type="ctrTitle"/>
          </p:nvPr>
        </p:nvSpPr>
        <p:spPr/>
        <p:txBody>
          <a:bodyPr/>
          <a:lstStyle/>
          <a:p>
            <a:endParaRPr lang="fr-FR" dirty="0"/>
          </a:p>
        </p:txBody>
      </p:sp>
      <p:sp>
        <p:nvSpPr>
          <p:cNvPr id="3" name="Subtitle 2">
            <a:extLst>
              <a:ext uri="{FF2B5EF4-FFF2-40B4-BE49-F238E27FC236}">
                <a16:creationId xmlns:a16="http://schemas.microsoft.com/office/drawing/2014/main" id="{5EF128FF-E0E8-B1B8-F5D7-26CFF49B2CEE}"/>
              </a:ext>
            </a:extLst>
          </p:cNvPr>
          <p:cNvSpPr>
            <a:spLocks noGrp="1"/>
          </p:cNvSpPr>
          <p:nvPr>
            <p:ph type="subTitle" idx="1"/>
          </p:nvPr>
        </p:nvSpPr>
        <p:spPr/>
        <p:txBody>
          <a:bodyPr/>
          <a:lstStyle/>
          <a:p>
            <a:endParaRPr lang="fr-FR"/>
          </a:p>
        </p:txBody>
      </p:sp>
      <p:pic>
        <p:nvPicPr>
          <p:cNvPr id="7" name="Picture 6">
            <a:extLst>
              <a:ext uri="{FF2B5EF4-FFF2-40B4-BE49-F238E27FC236}">
                <a16:creationId xmlns:a16="http://schemas.microsoft.com/office/drawing/2014/main" id="{0808C1C5-BFD7-8FBE-230B-8A403140F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903822"/>
            <a:ext cx="8229600" cy="4704279"/>
          </a:xfrm>
          <a:prstGeom prst="rect">
            <a:avLst/>
          </a:prstGeom>
        </p:spPr>
      </p:pic>
    </p:spTree>
    <p:extLst>
      <p:ext uri="{BB962C8B-B14F-4D97-AF65-F5344CB8AC3E}">
        <p14:creationId xmlns:p14="http://schemas.microsoft.com/office/powerpoint/2010/main" val="2825707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DD4EE-0D57-776C-28DC-0121113489CE}"/>
              </a:ext>
            </a:extLst>
          </p:cNvPr>
          <p:cNvSpPr>
            <a:spLocks noGrp="1"/>
          </p:cNvSpPr>
          <p:nvPr>
            <p:ph type="ctrTitle"/>
          </p:nvPr>
        </p:nvSpPr>
        <p:spPr/>
        <p:txBody>
          <a:bodyPr/>
          <a:lstStyle/>
          <a:p>
            <a:endParaRPr lang="fr-FR" dirty="0"/>
          </a:p>
        </p:txBody>
      </p:sp>
      <p:sp>
        <p:nvSpPr>
          <p:cNvPr id="3" name="Subtitle 2">
            <a:extLst>
              <a:ext uri="{FF2B5EF4-FFF2-40B4-BE49-F238E27FC236}">
                <a16:creationId xmlns:a16="http://schemas.microsoft.com/office/drawing/2014/main" id="{22BEF138-A905-5C51-477B-26ECD0FA8CF2}"/>
              </a:ext>
            </a:extLst>
          </p:cNvPr>
          <p:cNvSpPr>
            <a:spLocks noGrp="1"/>
          </p:cNvSpPr>
          <p:nvPr>
            <p:ph type="subTitle" idx="1"/>
          </p:nvPr>
        </p:nvSpPr>
        <p:spPr/>
        <p:txBody>
          <a:bodyPr/>
          <a:lstStyle/>
          <a:p>
            <a:endParaRPr lang="fr-FR" dirty="0"/>
          </a:p>
        </p:txBody>
      </p:sp>
      <p:graphicFrame>
        <p:nvGraphicFramePr>
          <p:cNvPr id="4" name="Table 3">
            <a:extLst>
              <a:ext uri="{FF2B5EF4-FFF2-40B4-BE49-F238E27FC236}">
                <a16:creationId xmlns:a16="http://schemas.microsoft.com/office/drawing/2014/main" id="{35B7D733-4793-1758-B830-18C1E6DA2FD6}"/>
              </a:ext>
            </a:extLst>
          </p:cNvPr>
          <p:cNvGraphicFramePr>
            <a:graphicFrameLocks noGrp="1"/>
          </p:cNvGraphicFramePr>
          <p:nvPr/>
        </p:nvGraphicFramePr>
        <p:xfrm>
          <a:off x="1802674" y="2325189"/>
          <a:ext cx="8647612" cy="2044404"/>
        </p:xfrm>
        <a:graphic>
          <a:graphicData uri="http://schemas.openxmlformats.org/drawingml/2006/table">
            <a:tbl>
              <a:tblPr>
                <a:tableStyleId>{5C22544A-7EE6-4342-B048-85BDC9FD1C3A}</a:tableStyleId>
              </a:tblPr>
              <a:tblGrid>
                <a:gridCol w="4419044">
                  <a:extLst>
                    <a:ext uri="{9D8B030D-6E8A-4147-A177-3AD203B41FA5}">
                      <a16:colId xmlns:a16="http://schemas.microsoft.com/office/drawing/2014/main" val="966034644"/>
                    </a:ext>
                  </a:extLst>
                </a:gridCol>
                <a:gridCol w="4228568">
                  <a:extLst>
                    <a:ext uri="{9D8B030D-6E8A-4147-A177-3AD203B41FA5}">
                      <a16:colId xmlns:a16="http://schemas.microsoft.com/office/drawing/2014/main" val="3053655928"/>
                    </a:ext>
                  </a:extLst>
                </a:gridCol>
              </a:tblGrid>
              <a:tr h="511101">
                <a:tc>
                  <a:txBody>
                    <a:bodyPr/>
                    <a:lstStyle/>
                    <a:p>
                      <a:pPr algn="ctr" fontAlgn="b"/>
                      <a:r>
                        <a:rPr lang="fr-FR" sz="3200" b="1" u="none" strike="noStrike">
                          <a:effectLst/>
                        </a:rPr>
                        <a:t>Fourchette de durabilité</a:t>
                      </a:r>
                      <a:endParaRPr lang="fr-FR" sz="32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fr-FR" sz="3200" b="1" u="none" strike="noStrike" dirty="0">
                          <a:effectLst/>
                        </a:rPr>
                        <a:t>Durabilité</a:t>
                      </a:r>
                      <a:endParaRPr lang="fr-FR" sz="32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71765912"/>
                  </a:ext>
                </a:extLst>
              </a:tr>
              <a:tr h="511101">
                <a:tc>
                  <a:txBody>
                    <a:bodyPr/>
                    <a:lstStyle/>
                    <a:p>
                      <a:pPr algn="ctr" fontAlgn="b"/>
                      <a:r>
                        <a:rPr lang="fr-FR" sz="3200" u="none" strike="noStrike">
                          <a:effectLst/>
                        </a:rPr>
                        <a:t>0 a 4</a:t>
                      </a:r>
                      <a:endParaRPr lang="fr-FR" sz="32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fr-FR" sz="3200" u="none" strike="noStrike" dirty="0">
                          <a:effectLst/>
                        </a:rPr>
                        <a:t>Non durable</a:t>
                      </a:r>
                      <a:endParaRPr lang="fr-FR" sz="3200" b="0" i="0" u="none" strike="noStrike" dirty="0">
                        <a:solidFill>
                          <a:srgbClr val="000000"/>
                        </a:solidFill>
                        <a:effectLst/>
                        <a:latin typeface="Calibri" panose="020F0502020204030204" pitchFamily="34" charset="0"/>
                      </a:endParaRPr>
                    </a:p>
                  </a:txBody>
                  <a:tcPr marL="6350" marR="6350" marT="6350" marB="0" anchor="b">
                    <a:solidFill>
                      <a:srgbClr val="FF0000"/>
                    </a:solidFill>
                  </a:tcPr>
                </a:tc>
                <a:extLst>
                  <a:ext uri="{0D108BD9-81ED-4DB2-BD59-A6C34878D82A}">
                    <a16:rowId xmlns:a16="http://schemas.microsoft.com/office/drawing/2014/main" val="3593656356"/>
                  </a:ext>
                </a:extLst>
              </a:tr>
              <a:tr h="511101">
                <a:tc>
                  <a:txBody>
                    <a:bodyPr/>
                    <a:lstStyle/>
                    <a:p>
                      <a:pPr algn="ctr" fontAlgn="b"/>
                      <a:r>
                        <a:rPr lang="fr-FR" sz="3200" u="none" strike="noStrike">
                          <a:effectLst/>
                        </a:rPr>
                        <a:t>4 a 6</a:t>
                      </a:r>
                      <a:endParaRPr lang="fr-FR" sz="32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fr-FR" sz="3200" u="none" strike="noStrike" dirty="0">
                          <a:effectLst/>
                        </a:rPr>
                        <a:t>Moyennement durable</a:t>
                      </a:r>
                      <a:endParaRPr lang="fr-FR" sz="3200" b="0" i="0" u="none" strike="noStrike" dirty="0">
                        <a:solidFill>
                          <a:srgbClr val="000000"/>
                        </a:solidFill>
                        <a:effectLst/>
                        <a:latin typeface="Calibri" panose="020F0502020204030204" pitchFamily="34" charset="0"/>
                      </a:endParaRPr>
                    </a:p>
                  </a:txBody>
                  <a:tcPr marL="6350" marR="6350" marT="6350" marB="0" anchor="b">
                    <a:solidFill>
                      <a:srgbClr val="FFFF00"/>
                    </a:solidFill>
                  </a:tcPr>
                </a:tc>
                <a:extLst>
                  <a:ext uri="{0D108BD9-81ED-4DB2-BD59-A6C34878D82A}">
                    <a16:rowId xmlns:a16="http://schemas.microsoft.com/office/drawing/2014/main" val="901894520"/>
                  </a:ext>
                </a:extLst>
              </a:tr>
              <a:tr h="511101">
                <a:tc>
                  <a:txBody>
                    <a:bodyPr/>
                    <a:lstStyle/>
                    <a:p>
                      <a:pPr algn="ctr" fontAlgn="b"/>
                      <a:r>
                        <a:rPr lang="fr-FR" sz="3200" u="none" strike="noStrike">
                          <a:effectLst/>
                        </a:rPr>
                        <a:t>6 a 10</a:t>
                      </a:r>
                      <a:endParaRPr lang="fr-FR" sz="32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fr-FR" sz="3200" b="0" i="0" u="none" strike="noStrike" dirty="0">
                          <a:solidFill>
                            <a:srgbClr val="000000"/>
                          </a:solidFill>
                          <a:effectLst/>
                          <a:latin typeface="Calibri" panose="020F0502020204030204" pitchFamily="34" charset="0"/>
                        </a:rPr>
                        <a:t>Durable</a:t>
                      </a:r>
                    </a:p>
                  </a:txBody>
                  <a:tcPr marL="6350" marR="6350" marT="6350" marB="0" anchor="b">
                    <a:solidFill>
                      <a:srgbClr val="00B050"/>
                    </a:solidFill>
                  </a:tcPr>
                </a:tc>
                <a:extLst>
                  <a:ext uri="{0D108BD9-81ED-4DB2-BD59-A6C34878D82A}">
                    <a16:rowId xmlns:a16="http://schemas.microsoft.com/office/drawing/2014/main" val="2778935001"/>
                  </a:ext>
                </a:extLst>
              </a:tr>
            </a:tbl>
          </a:graphicData>
        </a:graphic>
      </p:graphicFrame>
    </p:spTree>
    <p:extLst>
      <p:ext uri="{BB962C8B-B14F-4D97-AF65-F5344CB8AC3E}">
        <p14:creationId xmlns:p14="http://schemas.microsoft.com/office/powerpoint/2010/main" val="3528989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3D9ED-BFAD-D49B-64C5-9270C16ED75F}"/>
              </a:ext>
            </a:extLst>
          </p:cNvPr>
          <p:cNvSpPr>
            <a:spLocks noGrp="1"/>
          </p:cNvSpPr>
          <p:nvPr>
            <p:ph type="ctrTitle"/>
          </p:nvPr>
        </p:nvSpPr>
        <p:spPr/>
        <p:txBody>
          <a:bodyPr/>
          <a:lstStyle/>
          <a:p>
            <a:endParaRPr lang="fr-FR" dirty="0"/>
          </a:p>
        </p:txBody>
      </p:sp>
      <p:sp>
        <p:nvSpPr>
          <p:cNvPr id="3" name="Subtitle 2">
            <a:extLst>
              <a:ext uri="{FF2B5EF4-FFF2-40B4-BE49-F238E27FC236}">
                <a16:creationId xmlns:a16="http://schemas.microsoft.com/office/drawing/2014/main" id="{A4D73D2D-3395-50EB-1565-5CDE0FA297FD}"/>
              </a:ext>
            </a:extLst>
          </p:cNvPr>
          <p:cNvSpPr>
            <a:spLocks noGrp="1"/>
          </p:cNvSpPr>
          <p:nvPr>
            <p:ph type="subTitle" idx="1"/>
          </p:nvPr>
        </p:nvSpPr>
        <p:spPr/>
        <p:txBody>
          <a:bodyPr/>
          <a:lstStyle/>
          <a:p>
            <a:endParaRPr lang="fr-FR"/>
          </a:p>
        </p:txBody>
      </p:sp>
      <p:pic>
        <p:nvPicPr>
          <p:cNvPr id="5" name="Picture 4">
            <a:extLst>
              <a:ext uri="{FF2B5EF4-FFF2-40B4-BE49-F238E27FC236}">
                <a16:creationId xmlns:a16="http://schemas.microsoft.com/office/drawing/2014/main" id="{FA8698AC-D5FB-C946-7138-F3B6DCAD3A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6327"/>
            <a:ext cx="11734799" cy="6581552"/>
          </a:xfrm>
          <a:prstGeom prst="rect">
            <a:avLst/>
          </a:prstGeom>
        </p:spPr>
      </p:pic>
    </p:spTree>
    <p:extLst>
      <p:ext uri="{BB962C8B-B14F-4D97-AF65-F5344CB8AC3E}">
        <p14:creationId xmlns:p14="http://schemas.microsoft.com/office/powerpoint/2010/main" val="4013775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198D-98C1-ADE5-E043-67B6106DABCD}"/>
              </a:ext>
            </a:extLst>
          </p:cNvPr>
          <p:cNvSpPr>
            <a:spLocks noGrp="1"/>
          </p:cNvSpPr>
          <p:nvPr>
            <p:ph type="ctrTitle"/>
          </p:nvPr>
        </p:nvSpPr>
        <p:spPr/>
        <p:txBody>
          <a:bodyPr/>
          <a:lstStyle/>
          <a:p>
            <a:endParaRPr lang="fr-FR"/>
          </a:p>
        </p:txBody>
      </p:sp>
      <p:sp>
        <p:nvSpPr>
          <p:cNvPr id="3" name="Subtitle 2">
            <a:extLst>
              <a:ext uri="{FF2B5EF4-FFF2-40B4-BE49-F238E27FC236}">
                <a16:creationId xmlns:a16="http://schemas.microsoft.com/office/drawing/2014/main" id="{4DC192DB-EF7B-85C3-E08C-AB69EC8625C0}"/>
              </a:ext>
            </a:extLst>
          </p:cNvPr>
          <p:cNvSpPr>
            <a:spLocks noGrp="1"/>
          </p:cNvSpPr>
          <p:nvPr>
            <p:ph type="subTitle" idx="1"/>
          </p:nvPr>
        </p:nvSpPr>
        <p:spPr/>
        <p:txBody>
          <a:bodyPr/>
          <a:lstStyle/>
          <a:p>
            <a:endParaRPr lang="fr-FR" dirty="0"/>
          </a:p>
        </p:txBody>
      </p:sp>
      <p:pic>
        <p:nvPicPr>
          <p:cNvPr id="5" name="Picture 4">
            <a:extLst>
              <a:ext uri="{FF2B5EF4-FFF2-40B4-BE49-F238E27FC236}">
                <a16:creationId xmlns:a16="http://schemas.microsoft.com/office/drawing/2014/main" id="{3C6CD226-2010-2751-3114-C8858BD006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060"/>
            <a:ext cx="11993526" cy="6772940"/>
          </a:xfrm>
          <a:prstGeom prst="rect">
            <a:avLst/>
          </a:prstGeom>
        </p:spPr>
      </p:pic>
    </p:spTree>
    <p:extLst>
      <p:ext uri="{BB962C8B-B14F-4D97-AF65-F5344CB8AC3E}">
        <p14:creationId xmlns:p14="http://schemas.microsoft.com/office/powerpoint/2010/main" val="2203219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A0602-75F0-5186-290B-DCB1A0495239}"/>
              </a:ext>
            </a:extLst>
          </p:cNvPr>
          <p:cNvSpPr>
            <a:spLocks noGrp="1"/>
          </p:cNvSpPr>
          <p:nvPr>
            <p:ph type="ctrTitle"/>
          </p:nvPr>
        </p:nvSpPr>
        <p:spPr>
          <a:xfrm>
            <a:off x="0" y="138223"/>
            <a:ext cx="11759608" cy="887819"/>
          </a:xfrm>
        </p:spPr>
        <p:txBody>
          <a:bodyPr>
            <a:normAutofit fontScale="90000"/>
          </a:bodyPr>
          <a:lstStyle/>
          <a:p>
            <a:pPr algn="l"/>
            <a:r>
              <a:rPr lang="fr-FR" sz="3200" dirty="0">
                <a:solidFill>
                  <a:srgbClr val="FF0000"/>
                </a:solidFill>
              </a:rPr>
              <a:t>Le systéme ISDIS pour la conception et pour l’évaluation des projets urbains</a:t>
            </a:r>
            <a:br>
              <a:rPr lang="fr-FR" sz="3200" dirty="0">
                <a:solidFill>
                  <a:srgbClr val="FF0000"/>
                </a:solidFill>
              </a:rPr>
            </a:br>
            <a:r>
              <a:rPr lang="fr-FR" sz="3200" dirty="0">
                <a:solidFill>
                  <a:srgbClr val="FF0000"/>
                </a:solidFill>
              </a:rPr>
              <a:t> (</a:t>
            </a:r>
            <a:r>
              <a:rPr lang="fr-FR" sz="3600" b="1" dirty="0">
                <a:solidFill>
                  <a:srgbClr val="FF0000"/>
                </a:solidFill>
                <a:effectLst>
                  <a:outerShdw blurRad="38100" dist="38100" dir="2700000" algn="tl">
                    <a:srgbClr val="000000">
                      <a:alpha val="43137"/>
                    </a:srgbClr>
                  </a:outerShdw>
                </a:effectLst>
              </a:rPr>
              <a:t>I</a:t>
            </a:r>
            <a:r>
              <a:rPr lang="fr-FR" sz="3200" dirty="0">
                <a:solidFill>
                  <a:srgbClr val="FF0000"/>
                </a:solidFill>
              </a:rPr>
              <a:t>ntegrated </a:t>
            </a:r>
            <a:r>
              <a:rPr lang="fr-FR" sz="3600" b="1" dirty="0">
                <a:solidFill>
                  <a:srgbClr val="FF0000"/>
                </a:solidFill>
                <a:effectLst>
                  <a:outerShdw blurRad="38100" dist="38100" dir="2700000" algn="tl">
                    <a:srgbClr val="000000">
                      <a:alpha val="43137"/>
                    </a:srgbClr>
                  </a:outerShdw>
                </a:effectLst>
              </a:rPr>
              <a:t>S</a:t>
            </a:r>
            <a:r>
              <a:rPr lang="fr-FR" sz="3200" dirty="0">
                <a:solidFill>
                  <a:srgbClr val="FF0000"/>
                </a:solidFill>
              </a:rPr>
              <a:t>ustainable </a:t>
            </a:r>
            <a:r>
              <a:rPr lang="fr-FR" sz="3200" b="1" dirty="0">
                <a:solidFill>
                  <a:srgbClr val="FF0000"/>
                </a:solidFill>
                <a:effectLst>
                  <a:outerShdw blurRad="38100" dist="38100" dir="2700000" algn="tl">
                    <a:srgbClr val="000000">
                      <a:alpha val="43137"/>
                    </a:srgbClr>
                  </a:outerShdw>
                </a:effectLst>
              </a:rPr>
              <a:t>D</a:t>
            </a:r>
            <a:r>
              <a:rPr lang="fr-FR" sz="3200" dirty="0">
                <a:solidFill>
                  <a:srgbClr val="FF0000"/>
                </a:solidFill>
              </a:rPr>
              <a:t>evelopment </a:t>
            </a:r>
            <a:r>
              <a:rPr lang="fr-FR" sz="3200" b="1" dirty="0">
                <a:solidFill>
                  <a:srgbClr val="FF0000"/>
                </a:solidFill>
                <a:effectLst>
                  <a:outerShdw blurRad="38100" dist="38100" dir="2700000" algn="tl">
                    <a:srgbClr val="000000">
                      <a:alpha val="43137"/>
                    </a:srgbClr>
                  </a:outerShdw>
                </a:effectLst>
              </a:rPr>
              <a:t>I</a:t>
            </a:r>
            <a:r>
              <a:rPr lang="fr-FR" sz="3200" dirty="0">
                <a:solidFill>
                  <a:srgbClr val="FF0000"/>
                </a:solidFill>
              </a:rPr>
              <a:t>dicators </a:t>
            </a:r>
            <a:r>
              <a:rPr lang="fr-FR" sz="3200" b="1" dirty="0">
                <a:solidFill>
                  <a:srgbClr val="FF0000"/>
                </a:solidFill>
                <a:effectLst>
                  <a:outerShdw blurRad="38100" dist="38100" dir="2700000" algn="tl">
                    <a:srgbClr val="000000">
                      <a:alpha val="43137"/>
                    </a:srgbClr>
                  </a:outerShdw>
                </a:effectLst>
              </a:rPr>
              <a:t>S</a:t>
            </a:r>
            <a:r>
              <a:rPr lang="fr-FR" sz="3200" dirty="0">
                <a:solidFill>
                  <a:srgbClr val="FF0000"/>
                </a:solidFill>
              </a:rPr>
              <a:t>ystem)  </a:t>
            </a:r>
            <a:r>
              <a:rPr lang="fr-FR" sz="3200" b="1" dirty="0">
                <a:solidFill>
                  <a:srgbClr val="FF0000"/>
                </a:solidFill>
              </a:rPr>
              <a:t>:</a:t>
            </a:r>
          </a:p>
        </p:txBody>
      </p:sp>
      <p:sp>
        <p:nvSpPr>
          <p:cNvPr id="3" name="Subtitle 2">
            <a:extLst>
              <a:ext uri="{FF2B5EF4-FFF2-40B4-BE49-F238E27FC236}">
                <a16:creationId xmlns:a16="http://schemas.microsoft.com/office/drawing/2014/main" id="{5C841C05-46D7-C68D-C5DA-22ADE2D4E933}"/>
              </a:ext>
            </a:extLst>
          </p:cNvPr>
          <p:cNvSpPr>
            <a:spLocks noGrp="1"/>
          </p:cNvSpPr>
          <p:nvPr>
            <p:ph type="subTitle" idx="1"/>
          </p:nvPr>
        </p:nvSpPr>
        <p:spPr>
          <a:xfrm>
            <a:off x="0" y="1294772"/>
            <a:ext cx="12191999" cy="1655762"/>
          </a:xfrm>
        </p:spPr>
        <p:txBody>
          <a:bodyPr>
            <a:normAutofit/>
          </a:bodyPr>
          <a:lstStyle/>
          <a:p>
            <a:pPr algn="just"/>
            <a:r>
              <a:rPr lang="fr-FR" dirty="0"/>
              <a:t>Un systéme qui est au coeur de l’approche systémique intégrée de la démarche</a:t>
            </a:r>
            <a:r>
              <a:rPr lang="fr-FR"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fr-FR"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HQE</a:t>
            </a:r>
            <a:r>
              <a:rPr lang="fr-FR"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fr-FR"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a:t>
            </a:r>
            <a:endParaRPr lang="fr-FR" kern="100" dirty="0">
              <a:effectLst/>
              <a:latin typeface="Calibri" panose="020F0502020204030204" pitchFamily="34" charset="0"/>
              <a:ea typeface="Calibri" panose="020F0502020204030204" pitchFamily="34" charset="0"/>
              <a:cs typeface="Arial" panose="020B0604020202020204" pitchFamily="34" charset="0"/>
            </a:endParaRPr>
          </a:p>
          <a:p>
            <a:pPr algn="just"/>
            <a:r>
              <a:rPr lang="fr-FR" dirty="0"/>
              <a:t> et appliquée a l’échelle du quartier dans une optique de développement durable, composé d’objectifs, de cibles et d’indicateurs édictés par </a:t>
            </a:r>
            <a:r>
              <a:rPr lang="fr-FR"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HQE</a:t>
            </a:r>
            <a:r>
              <a:rPr lang="fr-FR"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fr-FR"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 </a:t>
            </a:r>
            <a:r>
              <a:rPr lang="fr-FR" dirty="0"/>
              <a:t>pour l’analyse et le diagnostic puis l’évaluation de la durabilité d’un quartier.</a:t>
            </a:r>
          </a:p>
        </p:txBody>
      </p:sp>
    </p:spTree>
    <p:extLst>
      <p:ext uri="{BB962C8B-B14F-4D97-AF65-F5344CB8AC3E}">
        <p14:creationId xmlns:p14="http://schemas.microsoft.com/office/powerpoint/2010/main" val="1336731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1CE04-87BA-59D9-3168-B070D24DB583}"/>
              </a:ext>
            </a:extLst>
          </p:cNvPr>
          <p:cNvSpPr>
            <a:spLocks noGrp="1"/>
          </p:cNvSpPr>
          <p:nvPr>
            <p:ph type="ctrTitle"/>
          </p:nvPr>
        </p:nvSpPr>
        <p:spPr/>
        <p:txBody>
          <a:bodyPr/>
          <a:lstStyle/>
          <a:p>
            <a:endParaRPr lang="fr-FR"/>
          </a:p>
        </p:txBody>
      </p:sp>
      <p:sp>
        <p:nvSpPr>
          <p:cNvPr id="3" name="Subtitle 2">
            <a:extLst>
              <a:ext uri="{FF2B5EF4-FFF2-40B4-BE49-F238E27FC236}">
                <a16:creationId xmlns:a16="http://schemas.microsoft.com/office/drawing/2014/main" id="{A6FC2C42-8B3A-EFBC-530A-CB48AE0D5625}"/>
              </a:ext>
            </a:extLst>
          </p:cNvPr>
          <p:cNvSpPr>
            <a:spLocks noGrp="1"/>
          </p:cNvSpPr>
          <p:nvPr>
            <p:ph type="subTitle" idx="1"/>
          </p:nvPr>
        </p:nvSpPr>
        <p:spPr/>
        <p:txBody>
          <a:bodyPr/>
          <a:lstStyle/>
          <a:p>
            <a:endParaRPr lang="fr-FR"/>
          </a:p>
        </p:txBody>
      </p:sp>
      <p:pic>
        <p:nvPicPr>
          <p:cNvPr id="5" name="Picture 4">
            <a:extLst>
              <a:ext uri="{FF2B5EF4-FFF2-40B4-BE49-F238E27FC236}">
                <a16:creationId xmlns:a16="http://schemas.microsoft.com/office/drawing/2014/main" id="{A36DC987-F0CD-228D-8349-352C13C90D56}"/>
              </a:ext>
            </a:extLst>
          </p:cNvPr>
          <p:cNvPicPr>
            <a:picLocks noChangeAspect="1"/>
          </p:cNvPicPr>
          <p:nvPr/>
        </p:nvPicPr>
        <p:blipFill>
          <a:blip r:embed="rId2"/>
          <a:stretch>
            <a:fillRect/>
          </a:stretch>
        </p:blipFill>
        <p:spPr>
          <a:xfrm>
            <a:off x="85060" y="0"/>
            <a:ext cx="11908466" cy="6858000"/>
          </a:xfrm>
          <a:prstGeom prst="rect">
            <a:avLst/>
          </a:prstGeom>
        </p:spPr>
      </p:pic>
    </p:spTree>
    <p:extLst>
      <p:ext uri="{BB962C8B-B14F-4D97-AF65-F5344CB8AC3E}">
        <p14:creationId xmlns:p14="http://schemas.microsoft.com/office/powerpoint/2010/main" val="4192000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BC745-C135-D554-95F8-FC4ECF8ADEDB}"/>
              </a:ext>
            </a:extLst>
          </p:cNvPr>
          <p:cNvSpPr>
            <a:spLocks noGrp="1"/>
          </p:cNvSpPr>
          <p:nvPr>
            <p:ph type="ctrTitle"/>
          </p:nvPr>
        </p:nvSpPr>
        <p:spPr/>
        <p:txBody>
          <a:bodyPr/>
          <a:lstStyle/>
          <a:p>
            <a:endParaRPr lang="fr-FR"/>
          </a:p>
        </p:txBody>
      </p:sp>
      <p:sp>
        <p:nvSpPr>
          <p:cNvPr id="3" name="Subtitle 2">
            <a:extLst>
              <a:ext uri="{FF2B5EF4-FFF2-40B4-BE49-F238E27FC236}">
                <a16:creationId xmlns:a16="http://schemas.microsoft.com/office/drawing/2014/main" id="{849B6C5F-96A3-96AA-E1E0-9820E4E949B8}"/>
              </a:ext>
            </a:extLst>
          </p:cNvPr>
          <p:cNvSpPr>
            <a:spLocks noGrp="1"/>
          </p:cNvSpPr>
          <p:nvPr>
            <p:ph type="subTitle" idx="1"/>
          </p:nvPr>
        </p:nvSpPr>
        <p:spPr/>
        <p:txBody>
          <a:bodyPr/>
          <a:lstStyle/>
          <a:p>
            <a:endParaRPr lang="fr-FR"/>
          </a:p>
        </p:txBody>
      </p:sp>
      <p:pic>
        <p:nvPicPr>
          <p:cNvPr id="5" name="Picture 4">
            <a:extLst>
              <a:ext uri="{FF2B5EF4-FFF2-40B4-BE49-F238E27FC236}">
                <a16:creationId xmlns:a16="http://schemas.microsoft.com/office/drawing/2014/main" id="{61479929-63B6-667D-EB4D-855B66152D94}"/>
              </a:ext>
            </a:extLst>
          </p:cNvPr>
          <p:cNvPicPr>
            <a:picLocks noChangeAspect="1"/>
          </p:cNvPicPr>
          <p:nvPr/>
        </p:nvPicPr>
        <p:blipFill>
          <a:blip r:embed="rId2"/>
          <a:stretch>
            <a:fillRect/>
          </a:stretch>
        </p:blipFill>
        <p:spPr>
          <a:xfrm>
            <a:off x="170122" y="276447"/>
            <a:ext cx="11855302" cy="6581553"/>
          </a:xfrm>
          <a:prstGeom prst="rect">
            <a:avLst/>
          </a:prstGeom>
        </p:spPr>
      </p:pic>
    </p:spTree>
    <p:extLst>
      <p:ext uri="{BB962C8B-B14F-4D97-AF65-F5344CB8AC3E}">
        <p14:creationId xmlns:p14="http://schemas.microsoft.com/office/powerpoint/2010/main" val="1916589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7FCC8-691A-4297-D3E5-5F7EB2E08DE7}"/>
              </a:ext>
            </a:extLst>
          </p:cNvPr>
          <p:cNvSpPr>
            <a:spLocks noGrp="1"/>
          </p:cNvSpPr>
          <p:nvPr>
            <p:ph type="ctrTitle"/>
          </p:nvPr>
        </p:nvSpPr>
        <p:spPr/>
        <p:txBody>
          <a:bodyPr/>
          <a:lstStyle/>
          <a:p>
            <a:endParaRPr lang="fr-FR"/>
          </a:p>
        </p:txBody>
      </p:sp>
      <p:sp>
        <p:nvSpPr>
          <p:cNvPr id="3" name="Subtitle 2">
            <a:extLst>
              <a:ext uri="{FF2B5EF4-FFF2-40B4-BE49-F238E27FC236}">
                <a16:creationId xmlns:a16="http://schemas.microsoft.com/office/drawing/2014/main" id="{E94A1B0C-96A1-34B3-0A4A-188A48FD5859}"/>
              </a:ext>
            </a:extLst>
          </p:cNvPr>
          <p:cNvSpPr>
            <a:spLocks noGrp="1"/>
          </p:cNvSpPr>
          <p:nvPr>
            <p:ph type="subTitle" idx="1"/>
          </p:nvPr>
        </p:nvSpPr>
        <p:spPr/>
        <p:txBody>
          <a:bodyPr/>
          <a:lstStyle/>
          <a:p>
            <a:endParaRPr lang="fr-FR"/>
          </a:p>
        </p:txBody>
      </p:sp>
      <p:pic>
        <p:nvPicPr>
          <p:cNvPr id="7" name="Picture 6">
            <a:extLst>
              <a:ext uri="{FF2B5EF4-FFF2-40B4-BE49-F238E27FC236}">
                <a16:creationId xmlns:a16="http://schemas.microsoft.com/office/drawing/2014/main" id="{5C5D6557-729D-3D39-AF33-E35744C01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52" y="0"/>
            <a:ext cx="11865934" cy="6772941"/>
          </a:xfrm>
          <a:prstGeom prst="rect">
            <a:avLst/>
          </a:prstGeom>
        </p:spPr>
      </p:pic>
    </p:spTree>
    <p:extLst>
      <p:ext uri="{BB962C8B-B14F-4D97-AF65-F5344CB8AC3E}">
        <p14:creationId xmlns:p14="http://schemas.microsoft.com/office/powerpoint/2010/main" val="4117242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52FB1-DA70-FDED-A8B0-F116A75DE884}"/>
              </a:ext>
            </a:extLst>
          </p:cNvPr>
          <p:cNvSpPr>
            <a:spLocks noGrp="1"/>
          </p:cNvSpPr>
          <p:nvPr>
            <p:ph type="ctrTitle"/>
          </p:nvPr>
        </p:nvSpPr>
        <p:spPr/>
        <p:txBody>
          <a:bodyPr/>
          <a:lstStyle/>
          <a:p>
            <a:endParaRPr lang="fr-FR"/>
          </a:p>
        </p:txBody>
      </p:sp>
      <p:sp>
        <p:nvSpPr>
          <p:cNvPr id="3" name="Subtitle 2">
            <a:extLst>
              <a:ext uri="{FF2B5EF4-FFF2-40B4-BE49-F238E27FC236}">
                <a16:creationId xmlns:a16="http://schemas.microsoft.com/office/drawing/2014/main" id="{54B5615B-9AFF-8C98-C504-1F3D4B4EEB66}"/>
              </a:ext>
            </a:extLst>
          </p:cNvPr>
          <p:cNvSpPr>
            <a:spLocks noGrp="1"/>
          </p:cNvSpPr>
          <p:nvPr>
            <p:ph type="subTitle" idx="1"/>
          </p:nvPr>
        </p:nvSpPr>
        <p:spPr/>
        <p:txBody>
          <a:bodyPr/>
          <a:lstStyle/>
          <a:p>
            <a:endParaRPr lang="fr-FR"/>
          </a:p>
        </p:txBody>
      </p:sp>
      <p:pic>
        <p:nvPicPr>
          <p:cNvPr id="5" name="Picture 4">
            <a:extLst>
              <a:ext uri="{FF2B5EF4-FFF2-40B4-BE49-F238E27FC236}">
                <a16:creationId xmlns:a16="http://schemas.microsoft.com/office/drawing/2014/main" id="{211A2A4A-5591-4027-BA05-C2D4C62A4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936" y="116958"/>
            <a:ext cx="11440632" cy="6496493"/>
          </a:xfrm>
          <a:prstGeom prst="rect">
            <a:avLst/>
          </a:prstGeom>
        </p:spPr>
      </p:pic>
    </p:spTree>
    <p:extLst>
      <p:ext uri="{BB962C8B-B14F-4D97-AF65-F5344CB8AC3E}">
        <p14:creationId xmlns:p14="http://schemas.microsoft.com/office/powerpoint/2010/main" val="1465813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6CB5-A4C7-248C-77E1-8158096DC935}"/>
              </a:ext>
            </a:extLst>
          </p:cNvPr>
          <p:cNvSpPr>
            <a:spLocks noGrp="1"/>
          </p:cNvSpPr>
          <p:nvPr>
            <p:ph type="ctrTitle"/>
          </p:nvPr>
        </p:nvSpPr>
        <p:spPr>
          <a:xfrm>
            <a:off x="0" y="533320"/>
            <a:ext cx="11153553" cy="691587"/>
          </a:xfrm>
        </p:spPr>
        <p:txBody>
          <a:bodyPr>
            <a:noAutofit/>
          </a:bodyPr>
          <a:lstStyle/>
          <a:p>
            <a:pPr algn="l"/>
            <a:r>
              <a:rPr lang="fr-FR" sz="4400" b="1" u="sng" dirty="0">
                <a:solidFill>
                  <a:srgbClr val="FF0000"/>
                </a:solidFill>
              </a:rPr>
              <a:t>2/ L’acronyme </a:t>
            </a:r>
            <a:r>
              <a:rPr lang="fr-FR" sz="4000" b="1" u="sng"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HQE</a:t>
            </a:r>
            <a:r>
              <a:rPr lang="fr-FR" sz="4000" b="1" u="sng" kern="100" baseline="300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2</a:t>
            </a:r>
            <a:r>
              <a:rPr lang="fr-FR" sz="4000" b="1" u="sng"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R</a:t>
            </a:r>
            <a:r>
              <a:rPr lang="fr-FR" sz="3200" b="1" u="sng"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a:t>
            </a:r>
            <a:br>
              <a:rPr lang="fr-FR" sz="1800" kern="100" dirty="0">
                <a:effectLst/>
                <a:latin typeface="Calibri" panose="020F0502020204030204" pitchFamily="34" charset="0"/>
                <a:ea typeface="Calibri" panose="020F0502020204030204" pitchFamily="34" charset="0"/>
                <a:cs typeface="Arial" panose="020B0604020202020204" pitchFamily="34" charset="0"/>
              </a:rPr>
            </a:br>
            <a:endParaRPr lang="fr-FR" sz="4400" b="1" u="sng" dirty="0">
              <a:solidFill>
                <a:srgbClr val="FF0000"/>
              </a:solidFill>
            </a:endParaRPr>
          </a:p>
        </p:txBody>
      </p:sp>
      <p:sp>
        <p:nvSpPr>
          <p:cNvPr id="3" name="Subtitle 2">
            <a:extLst>
              <a:ext uri="{FF2B5EF4-FFF2-40B4-BE49-F238E27FC236}">
                <a16:creationId xmlns:a16="http://schemas.microsoft.com/office/drawing/2014/main" id="{F7EFDD6D-D8B7-955A-BE4A-872CE1B2A26B}"/>
              </a:ext>
            </a:extLst>
          </p:cNvPr>
          <p:cNvSpPr>
            <a:spLocks noGrp="1"/>
          </p:cNvSpPr>
          <p:nvPr>
            <p:ph type="subTitle" idx="1"/>
          </p:nvPr>
        </p:nvSpPr>
        <p:spPr>
          <a:xfrm>
            <a:off x="0" y="879114"/>
            <a:ext cx="12192000" cy="3510006"/>
          </a:xfrm>
        </p:spPr>
        <p:txBody>
          <a:bodyPr>
            <a:noAutofit/>
          </a:bodyPr>
          <a:lstStyle/>
          <a:p>
            <a:pPr algn="just">
              <a:lnSpc>
                <a:spcPct val="150000"/>
              </a:lnSpc>
            </a:pPr>
            <a:r>
              <a:rPr lang="fr-FR" dirty="0"/>
              <a:t>     La démarche </a:t>
            </a:r>
            <a:r>
              <a:rPr lang="fr-FR" kern="100" dirty="0">
                <a:effectLst/>
                <a:latin typeface="Calibri" panose="020F0502020204030204" pitchFamily="34" charset="0"/>
                <a:ea typeface="Calibri" panose="020F0502020204030204" pitchFamily="34" charset="0"/>
                <a:cs typeface="Arial" panose="020B0604020202020204" pitchFamily="34" charset="0"/>
              </a:rPr>
              <a:t>HQE</a:t>
            </a:r>
            <a:r>
              <a:rPr lang="fr-FR" kern="100" baseline="30000" dirty="0">
                <a:effectLst/>
                <a:latin typeface="Calibri" panose="020F0502020204030204" pitchFamily="34" charset="0"/>
                <a:ea typeface="Calibri" panose="020F0502020204030204" pitchFamily="34" charset="0"/>
                <a:cs typeface="Arial" panose="020B0604020202020204" pitchFamily="34" charset="0"/>
              </a:rPr>
              <a:t>2</a:t>
            </a:r>
            <a:r>
              <a:rPr lang="fr-FR" kern="100" dirty="0">
                <a:effectLst/>
                <a:latin typeface="Calibri" panose="020F0502020204030204" pitchFamily="34" charset="0"/>
                <a:ea typeface="Calibri" panose="020F0502020204030204" pitchFamily="34" charset="0"/>
                <a:cs typeface="Arial" panose="020B0604020202020204" pitchFamily="34" charset="0"/>
              </a:rPr>
              <a:t>R </a:t>
            </a:r>
            <a:r>
              <a:rPr lang="fr-FR" dirty="0"/>
              <a:t>est issue a la base de la démarche </a:t>
            </a:r>
            <a:r>
              <a:rPr lang="fr-FR" b="1" dirty="0"/>
              <a:t>HQE</a:t>
            </a:r>
            <a:r>
              <a:rPr lang="fr-FR" dirty="0"/>
              <a:t> (Haute qualité environnementale) </a:t>
            </a:r>
          </a:p>
          <a:p>
            <a:pPr algn="just">
              <a:lnSpc>
                <a:spcPct val="150000"/>
              </a:lnSpc>
            </a:pPr>
            <a:r>
              <a:rPr lang="fr-FR" dirty="0"/>
              <a:t>     La démarche abordait :</a:t>
            </a:r>
          </a:p>
          <a:p>
            <a:pPr algn="just">
              <a:lnSpc>
                <a:spcPct val="150000"/>
              </a:lnSpc>
            </a:pPr>
            <a:r>
              <a:rPr lang="fr-FR" b="1" u="sng" dirty="0">
                <a:solidFill>
                  <a:srgbClr val="FF0000"/>
                </a:solidFill>
              </a:rPr>
              <a:t>Le </a:t>
            </a:r>
            <a:r>
              <a:rPr lang="fr-FR" b="1" u="sng"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1</a:t>
            </a:r>
            <a:r>
              <a:rPr lang="fr-FR" b="1" u="sng" kern="100" baseline="300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er </a:t>
            </a:r>
            <a:r>
              <a:rPr lang="fr-FR" b="1" u="sng" dirty="0">
                <a:solidFill>
                  <a:srgbClr val="FF0000"/>
                </a:solidFill>
              </a:rPr>
              <a:t>R</a:t>
            </a:r>
            <a:r>
              <a:rPr lang="fr-FR" u="sng" dirty="0">
                <a:solidFill>
                  <a:srgbClr val="FF0000"/>
                </a:solidFill>
              </a:rPr>
              <a:t>: </a:t>
            </a:r>
            <a:r>
              <a:rPr lang="fr-FR" dirty="0"/>
              <a:t>la </a:t>
            </a:r>
            <a:r>
              <a:rPr lang="fr-FR" b="1" dirty="0"/>
              <a:t>R</a:t>
            </a:r>
            <a:r>
              <a:rPr lang="fr-FR" dirty="0"/>
              <a:t>éhabilitation des batiments </a:t>
            </a:r>
          </a:p>
          <a:p>
            <a:pPr algn="just">
              <a:lnSpc>
                <a:spcPct val="150000"/>
              </a:lnSpc>
            </a:pPr>
            <a:r>
              <a:rPr lang="fr-FR" b="1" u="sng" dirty="0">
                <a:solidFill>
                  <a:srgbClr val="FF0000"/>
                </a:solidFill>
              </a:rPr>
              <a:t>Le  </a:t>
            </a:r>
            <a:r>
              <a:rPr lang="fr-FR" b="1" u="sng"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2</a:t>
            </a:r>
            <a:r>
              <a:rPr lang="fr-FR" b="1" u="sng" kern="100" baseline="300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eme </a:t>
            </a:r>
            <a:r>
              <a:rPr lang="fr-FR" b="1" u="sng" dirty="0">
                <a:solidFill>
                  <a:srgbClr val="FF0000"/>
                </a:solidFill>
              </a:rPr>
              <a:t>R</a:t>
            </a:r>
            <a:r>
              <a:rPr lang="fr-FR" u="sng" dirty="0">
                <a:solidFill>
                  <a:srgbClr val="FF0000"/>
                </a:solidFill>
              </a:rPr>
              <a:t>: </a:t>
            </a:r>
            <a:r>
              <a:rPr lang="fr-FR" dirty="0"/>
              <a:t>le </a:t>
            </a:r>
            <a:r>
              <a:rPr lang="fr-FR" b="1" dirty="0"/>
              <a:t>R</a:t>
            </a:r>
            <a:r>
              <a:rPr lang="fr-FR" dirty="0"/>
              <a:t>enouvellement des quartiers </a:t>
            </a:r>
          </a:p>
        </p:txBody>
      </p:sp>
      <p:sp>
        <p:nvSpPr>
          <p:cNvPr id="4" name="TextBox 3">
            <a:extLst>
              <a:ext uri="{FF2B5EF4-FFF2-40B4-BE49-F238E27FC236}">
                <a16:creationId xmlns:a16="http://schemas.microsoft.com/office/drawing/2014/main" id="{56D8E4F0-B4C6-65D1-D1F9-9526752F7BC2}"/>
              </a:ext>
            </a:extLst>
          </p:cNvPr>
          <p:cNvSpPr txBox="1"/>
          <p:nvPr/>
        </p:nvSpPr>
        <p:spPr>
          <a:xfrm>
            <a:off x="0" y="4189036"/>
            <a:ext cx="12192000" cy="1143070"/>
          </a:xfrm>
          <a:prstGeom prst="rect">
            <a:avLst/>
          </a:prstGeom>
          <a:solidFill>
            <a:schemeClr val="accent5">
              <a:lumMod val="60000"/>
              <a:lumOff val="40000"/>
            </a:schemeClr>
          </a:solidFill>
        </p:spPr>
        <p:txBody>
          <a:bodyPr wrap="square" rtlCol="0">
            <a:spAutoFit/>
          </a:bodyPr>
          <a:lstStyle/>
          <a:p>
            <a:pPr>
              <a:lnSpc>
                <a:spcPct val="150000"/>
              </a:lnSpc>
            </a:pPr>
            <a:r>
              <a:rPr lang="fr-FR" sz="2400" dirty="0"/>
              <a:t>La démarche </a:t>
            </a:r>
            <a:r>
              <a:rPr lang="fr-FR" sz="2400" b="1" kern="100" dirty="0">
                <a:effectLst/>
                <a:latin typeface="Calibri" panose="020F0502020204030204" pitchFamily="34" charset="0"/>
                <a:ea typeface="Calibri" panose="020F0502020204030204" pitchFamily="34" charset="0"/>
                <a:cs typeface="Arial" panose="020B0604020202020204" pitchFamily="34" charset="0"/>
              </a:rPr>
              <a:t>HQE</a:t>
            </a:r>
            <a:r>
              <a:rPr lang="fr-FR" sz="2400" b="1" kern="100" baseline="30000" dirty="0">
                <a:effectLst/>
                <a:latin typeface="Calibri" panose="020F0502020204030204" pitchFamily="34" charset="0"/>
                <a:ea typeface="Calibri" panose="020F0502020204030204" pitchFamily="34" charset="0"/>
                <a:cs typeface="Arial" panose="020B0604020202020204" pitchFamily="34" charset="0"/>
              </a:rPr>
              <a:t>2</a:t>
            </a:r>
            <a:r>
              <a:rPr lang="fr-FR" sz="2400" b="1" kern="100" dirty="0">
                <a:effectLst/>
                <a:latin typeface="Calibri" panose="020F0502020204030204" pitchFamily="34" charset="0"/>
                <a:ea typeface="Calibri" panose="020F0502020204030204" pitchFamily="34" charset="0"/>
                <a:cs typeface="Arial" panose="020B0604020202020204" pitchFamily="34" charset="0"/>
              </a:rPr>
              <a:t>R</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r>
              <a:rPr lang="fr-FR" sz="2400" dirty="0"/>
              <a:t>traite du quartier et est radicalement différente de la démarche HQE qui ne porte que sur les batiments neufs et les constructions. </a:t>
            </a:r>
          </a:p>
        </p:txBody>
      </p:sp>
      <p:sp>
        <p:nvSpPr>
          <p:cNvPr id="5" name="Flèche : droite 4">
            <a:extLst>
              <a:ext uri="{FF2B5EF4-FFF2-40B4-BE49-F238E27FC236}">
                <a16:creationId xmlns:a16="http://schemas.microsoft.com/office/drawing/2014/main" id="{4E14C910-8EF9-697E-39E5-14A5DA437DEF}"/>
              </a:ext>
            </a:extLst>
          </p:cNvPr>
          <p:cNvSpPr/>
          <p:nvPr/>
        </p:nvSpPr>
        <p:spPr>
          <a:xfrm>
            <a:off x="0" y="1088696"/>
            <a:ext cx="365760" cy="331470"/>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droite 5">
            <a:extLst>
              <a:ext uri="{FF2B5EF4-FFF2-40B4-BE49-F238E27FC236}">
                <a16:creationId xmlns:a16="http://schemas.microsoft.com/office/drawing/2014/main" id="{090A9EFC-18F9-2E67-64C9-EC39BD5634C8}"/>
              </a:ext>
            </a:extLst>
          </p:cNvPr>
          <p:cNvSpPr/>
          <p:nvPr/>
        </p:nvSpPr>
        <p:spPr>
          <a:xfrm>
            <a:off x="0" y="1765960"/>
            <a:ext cx="365760" cy="331470"/>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88231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A9614-5258-DD79-8487-CFCBE64FB177}"/>
              </a:ext>
            </a:extLst>
          </p:cNvPr>
          <p:cNvSpPr>
            <a:spLocks noGrp="1"/>
          </p:cNvSpPr>
          <p:nvPr>
            <p:ph type="ctrTitle"/>
          </p:nvPr>
        </p:nvSpPr>
        <p:spPr/>
        <p:txBody>
          <a:bodyPr/>
          <a:lstStyle/>
          <a:p>
            <a:endParaRPr lang="fr-FR"/>
          </a:p>
        </p:txBody>
      </p:sp>
      <p:sp>
        <p:nvSpPr>
          <p:cNvPr id="3" name="Subtitle 2">
            <a:extLst>
              <a:ext uri="{FF2B5EF4-FFF2-40B4-BE49-F238E27FC236}">
                <a16:creationId xmlns:a16="http://schemas.microsoft.com/office/drawing/2014/main" id="{18EA34E3-2D2E-6DE5-681D-B591EA9B3A08}"/>
              </a:ext>
            </a:extLst>
          </p:cNvPr>
          <p:cNvSpPr>
            <a:spLocks noGrp="1"/>
          </p:cNvSpPr>
          <p:nvPr>
            <p:ph type="subTitle" idx="1"/>
          </p:nvPr>
        </p:nvSpPr>
        <p:spPr/>
        <p:txBody>
          <a:bodyPr/>
          <a:lstStyle/>
          <a:p>
            <a:endParaRPr lang="fr-FR"/>
          </a:p>
        </p:txBody>
      </p:sp>
      <p:pic>
        <p:nvPicPr>
          <p:cNvPr id="5" name="Picture 4">
            <a:extLst>
              <a:ext uri="{FF2B5EF4-FFF2-40B4-BE49-F238E27FC236}">
                <a16:creationId xmlns:a16="http://schemas.microsoft.com/office/drawing/2014/main" id="{BFA4B425-41D1-7EF2-7BFF-79B6805AF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386" y="191387"/>
            <a:ext cx="11047228" cy="6193464"/>
          </a:xfrm>
          <a:prstGeom prst="rect">
            <a:avLst/>
          </a:prstGeom>
        </p:spPr>
      </p:pic>
    </p:spTree>
    <p:extLst>
      <p:ext uri="{BB962C8B-B14F-4D97-AF65-F5344CB8AC3E}">
        <p14:creationId xmlns:p14="http://schemas.microsoft.com/office/powerpoint/2010/main" val="197574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60498-50B4-CA87-C11E-76641D09B763}"/>
              </a:ext>
            </a:extLst>
          </p:cNvPr>
          <p:cNvSpPr>
            <a:spLocks noGrp="1"/>
          </p:cNvSpPr>
          <p:nvPr>
            <p:ph type="ctrTitle"/>
          </p:nvPr>
        </p:nvSpPr>
        <p:spPr/>
        <p:txBody>
          <a:bodyPr/>
          <a:lstStyle/>
          <a:p>
            <a:endParaRPr lang="fr-FR"/>
          </a:p>
        </p:txBody>
      </p:sp>
      <p:sp>
        <p:nvSpPr>
          <p:cNvPr id="3" name="Subtitle 2">
            <a:extLst>
              <a:ext uri="{FF2B5EF4-FFF2-40B4-BE49-F238E27FC236}">
                <a16:creationId xmlns:a16="http://schemas.microsoft.com/office/drawing/2014/main" id="{0DCA733E-91A5-061E-6863-336CF267EEC1}"/>
              </a:ext>
            </a:extLst>
          </p:cNvPr>
          <p:cNvSpPr>
            <a:spLocks noGrp="1"/>
          </p:cNvSpPr>
          <p:nvPr>
            <p:ph type="subTitle" idx="1"/>
          </p:nvPr>
        </p:nvSpPr>
        <p:spPr/>
        <p:txBody>
          <a:bodyPr/>
          <a:lstStyle/>
          <a:p>
            <a:endParaRPr lang="fr-FR"/>
          </a:p>
        </p:txBody>
      </p:sp>
      <p:pic>
        <p:nvPicPr>
          <p:cNvPr id="5" name="Picture 4">
            <a:extLst>
              <a:ext uri="{FF2B5EF4-FFF2-40B4-BE49-F238E27FC236}">
                <a16:creationId xmlns:a16="http://schemas.microsoft.com/office/drawing/2014/main" id="{DE6B7929-F7A9-AEE2-7716-A7C60B20C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912" y="286450"/>
            <a:ext cx="11057859" cy="6146247"/>
          </a:xfrm>
          <a:prstGeom prst="rect">
            <a:avLst/>
          </a:prstGeom>
        </p:spPr>
      </p:pic>
    </p:spTree>
    <p:extLst>
      <p:ext uri="{BB962C8B-B14F-4D97-AF65-F5344CB8AC3E}">
        <p14:creationId xmlns:p14="http://schemas.microsoft.com/office/powerpoint/2010/main" val="3546983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9BE0A-DF13-3BBA-B9B7-DA0D2C6B61D6}"/>
              </a:ext>
            </a:extLst>
          </p:cNvPr>
          <p:cNvSpPr>
            <a:spLocks noGrp="1"/>
          </p:cNvSpPr>
          <p:nvPr>
            <p:ph type="ctrTitle"/>
          </p:nvPr>
        </p:nvSpPr>
        <p:spPr/>
        <p:txBody>
          <a:bodyPr/>
          <a:lstStyle/>
          <a:p>
            <a:endParaRPr lang="fr-FR"/>
          </a:p>
        </p:txBody>
      </p:sp>
      <p:sp>
        <p:nvSpPr>
          <p:cNvPr id="3" name="Subtitle 2">
            <a:extLst>
              <a:ext uri="{FF2B5EF4-FFF2-40B4-BE49-F238E27FC236}">
                <a16:creationId xmlns:a16="http://schemas.microsoft.com/office/drawing/2014/main" id="{5F74472E-99F7-3DAA-7B90-99753C4C1509}"/>
              </a:ext>
            </a:extLst>
          </p:cNvPr>
          <p:cNvSpPr>
            <a:spLocks noGrp="1"/>
          </p:cNvSpPr>
          <p:nvPr>
            <p:ph type="subTitle" idx="1"/>
          </p:nvPr>
        </p:nvSpPr>
        <p:spPr/>
        <p:txBody>
          <a:bodyPr/>
          <a:lstStyle/>
          <a:p>
            <a:endParaRPr lang="fr-FR"/>
          </a:p>
        </p:txBody>
      </p:sp>
      <p:pic>
        <p:nvPicPr>
          <p:cNvPr id="5" name="Picture 4">
            <a:extLst>
              <a:ext uri="{FF2B5EF4-FFF2-40B4-BE49-F238E27FC236}">
                <a16:creationId xmlns:a16="http://schemas.microsoft.com/office/drawing/2014/main" id="{498AC793-CFC9-CABC-521D-E61798807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750" y="255182"/>
            <a:ext cx="11111022" cy="6018028"/>
          </a:xfrm>
          <a:prstGeom prst="rect">
            <a:avLst/>
          </a:prstGeom>
        </p:spPr>
      </p:pic>
    </p:spTree>
    <p:extLst>
      <p:ext uri="{BB962C8B-B14F-4D97-AF65-F5344CB8AC3E}">
        <p14:creationId xmlns:p14="http://schemas.microsoft.com/office/powerpoint/2010/main" val="2564136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48004-396B-58CC-9128-5A84E682D2CC}"/>
              </a:ext>
            </a:extLst>
          </p:cNvPr>
          <p:cNvSpPr>
            <a:spLocks noGrp="1"/>
          </p:cNvSpPr>
          <p:nvPr>
            <p:ph type="ctrTitle"/>
          </p:nvPr>
        </p:nvSpPr>
        <p:spPr>
          <a:xfrm>
            <a:off x="131135" y="0"/>
            <a:ext cx="9144000" cy="595423"/>
          </a:xfrm>
        </p:spPr>
        <p:txBody>
          <a:bodyPr>
            <a:noAutofit/>
          </a:bodyPr>
          <a:lstStyle/>
          <a:p>
            <a:pPr algn="l"/>
            <a:r>
              <a:rPr lang="fr-FR" sz="4000" b="1" u="sng" dirty="0">
                <a:solidFill>
                  <a:srgbClr val="FF0000"/>
                </a:solidFill>
              </a:rPr>
              <a:t>3/ Aperçu sur la HQE</a:t>
            </a:r>
            <a:r>
              <a:rPr lang="fr-FR" sz="4800" u="sng" dirty="0">
                <a:solidFill>
                  <a:srgbClr val="FF0000"/>
                </a:solidFill>
              </a:rPr>
              <a:t>:</a:t>
            </a:r>
          </a:p>
        </p:txBody>
      </p:sp>
      <p:sp>
        <p:nvSpPr>
          <p:cNvPr id="3" name="Subtitle 2">
            <a:extLst>
              <a:ext uri="{FF2B5EF4-FFF2-40B4-BE49-F238E27FC236}">
                <a16:creationId xmlns:a16="http://schemas.microsoft.com/office/drawing/2014/main" id="{4DF68D95-2F16-84B7-0CB8-8CA7EA4DAA9B}"/>
              </a:ext>
            </a:extLst>
          </p:cNvPr>
          <p:cNvSpPr>
            <a:spLocks noGrp="1"/>
          </p:cNvSpPr>
          <p:nvPr>
            <p:ph type="subTitle" idx="1"/>
          </p:nvPr>
        </p:nvSpPr>
        <p:spPr>
          <a:xfrm>
            <a:off x="-67338" y="1656286"/>
            <a:ext cx="12191999" cy="1772713"/>
          </a:xfrm>
        </p:spPr>
        <p:txBody>
          <a:bodyPr>
            <a:normAutofit/>
          </a:bodyPr>
          <a:lstStyle/>
          <a:p>
            <a:pPr algn="l">
              <a:lnSpc>
                <a:spcPct val="150000"/>
              </a:lnSpc>
            </a:pPr>
            <a:r>
              <a:rPr lang="fr-FR" b="0" i="0" dirty="0">
                <a:solidFill>
                  <a:srgbClr val="000000"/>
                </a:solidFill>
                <a:effectLst/>
                <a:latin typeface="Verdana" panose="020B0604030504040204" pitchFamily="34" charset="0"/>
              </a:rPr>
              <a:t>La charte de chantier HQE prévoit la prise en compte des </a:t>
            </a:r>
            <a:r>
              <a:rPr lang="fr-FR" b="1" i="0" u="sng" dirty="0">
                <a:solidFill>
                  <a:srgbClr val="000000"/>
                </a:solidFill>
                <a:effectLst/>
                <a:latin typeface="Verdana" panose="020B0604030504040204" pitchFamily="34" charset="0"/>
              </a:rPr>
              <a:t>14 cibles </a:t>
            </a:r>
            <a:r>
              <a:rPr lang="fr-FR" b="0" i="0" dirty="0">
                <a:solidFill>
                  <a:srgbClr val="000000"/>
                </a:solidFill>
                <a:effectLst/>
                <a:latin typeface="Verdana" panose="020B0604030504040204" pitchFamily="34" charset="0"/>
              </a:rPr>
              <a:t>suivantes pour une meilleur qualité environnementale des bâtiments :</a:t>
            </a:r>
            <a:br>
              <a:rPr lang="fr-FR" dirty="0"/>
            </a:br>
            <a:endParaRPr lang="fr-FR" dirty="0"/>
          </a:p>
        </p:txBody>
      </p:sp>
    </p:spTree>
    <p:extLst>
      <p:ext uri="{BB962C8B-B14F-4D97-AF65-F5344CB8AC3E}">
        <p14:creationId xmlns:p14="http://schemas.microsoft.com/office/powerpoint/2010/main" val="1582680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83A72F24-5FC2-3363-F499-B5D7CCEBF1C5}"/>
              </a:ext>
            </a:extLst>
          </p:cNvPr>
          <p:cNvGraphicFramePr>
            <a:graphicFrameLocks noGrp="1"/>
          </p:cNvGraphicFramePr>
          <p:nvPr>
            <p:extLst>
              <p:ext uri="{D42A27DB-BD31-4B8C-83A1-F6EECF244321}">
                <p14:modId xmlns:p14="http://schemas.microsoft.com/office/powerpoint/2010/main" val="1286106010"/>
              </p:ext>
            </p:extLst>
          </p:nvPr>
        </p:nvGraphicFramePr>
        <p:xfrm>
          <a:off x="297180" y="274320"/>
          <a:ext cx="11658600" cy="6370320"/>
        </p:xfrm>
        <a:graphic>
          <a:graphicData uri="http://schemas.openxmlformats.org/drawingml/2006/table">
            <a:tbl>
              <a:tblPr firstRow="1" bandRow="1">
                <a:tableStyleId>{5C22544A-7EE6-4342-B048-85BDC9FD1C3A}</a:tableStyleId>
              </a:tblPr>
              <a:tblGrid>
                <a:gridCol w="3246120">
                  <a:extLst>
                    <a:ext uri="{9D8B030D-6E8A-4147-A177-3AD203B41FA5}">
                      <a16:colId xmlns:a16="http://schemas.microsoft.com/office/drawing/2014/main" val="4252660775"/>
                    </a:ext>
                  </a:extLst>
                </a:gridCol>
                <a:gridCol w="8412480">
                  <a:extLst>
                    <a:ext uri="{9D8B030D-6E8A-4147-A177-3AD203B41FA5}">
                      <a16:colId xmlns:a16="http://schemas.microsoft.com/office/drawing/2014/main" val="145779599"/>
                    </a:ext>
                  </a:extLst>
                </a:gridCol>
              </a:tblGrid>
              <a:tr h="370840">
                <a:tc>
                  <a:txBody>
                    <a:bodyPr/>
                    <a:lstStyle/>
                    <a:p>
                      <a:pPr algn="ctr"/>
                      <a:r>
                        <a:rPr lang="fr-FR" sz="2800" dirty="0">
                          <a:solidFill>
                            <a:srgbClr val="00B050"/>
                          </a:solidFill>
                        </a:rPr>
                        <a:t>Catégories</a:t>
                      </a:r>
                    </a:p>
                  </a:txBody>
                  <a:tcPr/>
                </a:tc>
                <a:tc>
                  <a:txBody>
                    <a:bodyPr/>
                    <a:lstStyle/>
                    <a:p>
                      <a:pPr algn="ctr"/>
                      <a:r>
                        <a:rPr lang="fr-FR" sz="2800" dirty="0">
                          <a:solidFill>
                            <a:srgbClr val="00B050"/>
                          </a:solidFill>
                        </a:rPr>
                        <a:t>Cibles</a:t>
                      </a:r>
                    </a:p>
                  </a:txBody>
                  <a:tcPr/>
                </a:tc>
                <a:extLst>
                  <a:ext uri="{0D108BD9-81ED-4DB2-BD59-A6C34878D82A}">
                    <a16:rowId xmlns:a16="http://schemas.microsoft.com/office/drawing/2014/main" val="3168984685"/>
                  </a:ext>
                </a:extLst>
              </a:tr>
              <a:tr h="370840">
                <a:tc>
                  <a:txBody>
                    <a:bodyPr/>
                    <a:lstStyle/>
                    <a:p>
                      <a:r>
                        <a:rPr lang="fr-FR" sz="2400" b="1" dirty="0"/>
                        <a:t>Cibles d’</a:t>
                      </a:r>
                      <a:r>
                        <a:rPr lang="fr-FR" sz="2400" b="1" dirty="0" err="1"/>
                        <a:t>éco-construction</a:t>
                      </a:r>
                      <a:endParaRPr lang="fr-FR" sz="2400" b="1" dirty="0"/>
                    </a:p>
                  </a:txBody>
                  <a:tcPr/>
                </a:tc>
                <a:tc>
                  <a:txBody>
                    <a:bodyPr/>
                    <a:lstStyle/>
                    <a:p>
                      <a:pPr marL="285750" indent="-285750">
                        <a:buFont typeface="Arial" panose="020B0604020202020204" pitchFamily="34" charset="0"/>
                        <a:buChar char="•"/>
                      </a:pPr>
                      <a:r>
                        <a:rPr lang="fr-FR" sz="2400" dirty="0"/>
                        <a:t>Relation harmonieuse des bâtiments avec leur environnement immédiat</a:t>
                      </a:r>
                    </a:p>
                    <a:p>
                      <a:pPr marL="285750" indent="-285750">
                        <a:buFont typeface="Arial" panose="020B0604020202020204" pitchFamily="34" charset="0"/>
                        <a:buChar char="•"/>
                      </a:pPr>
                      <a:r>
                        <a:rPr lang="fr-FR" sz="2400" dirty="0"/>
                        <a:t>Choix intégré des procédés et produits de construction</a:t>
                      </a:r>
                    </a:p>
                    <a:p>
                      <a:pPr marL="285750" indent="-285750">
                        <a:buFont typeface="Arial" panose="020B0604020202020204" pitchFamily="34" charset="0"/>
                        <a:buChar char="•"/>
                      </a:pPr>
                      <a:r>
                        <a:rPr lang="fr-FR" sz="2400" dirty="0"/>
                        <a:t>Chantier a faible nuisances.</a:t>
                      </a:r>
                    </a:p>
                  </a:txBody>
                  <a:tcPr/>
                </a:tc>
                <a:extLst>
                  <a:ext uri="{0D108BD9-81ED-4DB2-BD59-A6C34878D82A}">
                    <a16:rowId xmlns:a16="http://schemas.microsoft.com/office/drawing/2014/main" val="1033633182"/>
                  </a:ext>
                </a:extLst>
              </a:tr>
              <a:tr h="406824">
                <a:tc>
                  <a:txBody>
                    <a:bodyPr/>
                    <a:lstStyle/>
                    <a:p>
                      <a:r>
                        <a:rPr lang="fr-FR" sz="2400" b="1" dirty="0"/>
                        <a:t>Cibles d’</a:t>
                      </a:r>
                      <a:r>
                        <a:rPr lang="fr-FR" sz="2400" b="1" dirty="0" err="1"/>
                        <a:t>écogestion</a:t>
                      </a:r>
                      <a:endParaRPr lang="fr-FR" sz="2400" b="1" dirty="0"/>
                    </a:p>
                  </a:txBody>
                  <a:tcPr/>
                </a:tc>
                <a:tc>
                  <a:txBody>
                    <a:bodyPr/>
                    <a:lstStyle/>
                    <a:p>
                      <a:pPr marL="285750" indent="-285750">
                        <a:buFont typeface="Arial" panose="020B0604020202020204" pitchFamily="34" charset="0"/>
                        <a:buChar char="•"/>
                      </a:pPr>
                      <a:r>
                        <a:rPr lang="fr-FR" sz="2400" dirty="0"/>
                        <a:t>Gestion de l’énergie.</a:t>
                      </a:r>
                    </a:p>
                    <a:p>
                      <a:pPr marL="285750" indent="-285750">
                        <a:buFont typeface="Arial" panose="020B0604020202020204" pitchFamily="34" charset="0"/>
                        <a:buChar char="•"/>
                      </a:pPr>
                      <a:r>
                        <a:rPr lang="fr-FR" sz="2400" dirty="0"/>
                        <a:t>Gestion de l’eau.</a:t>
                      </a:r>
                    </a:p>
                    <a:p>
                      <a:pPr marL="285750" indent="-285750">
                        <a:buFont typeface="Arial" panose="020B0604020202020204" pitchFamily="34" charset="0"/>
                        <a:buChar char="•"/>
                      </a:pPr>
                      <a:r>
                        <a:rPr lang="fr-FR" sz="2400" dirty="0"/>
                        <a:t>Gestion des déchets. </a:t>
                      </a:r>
                    </a:p>
                    <a:p>
                      <a:pPr marL="285750" indent="-285750">
                        <a:buFont typeface="Arial" panose="020B0604020202020204" pitchFamily="34" charset="0"/>
                        <a:buChar char="•"/>
                      </a:pPr>
                      <a:r>
                        <a:rPr lang="fr-FR" sz="2400" dirty="0"/>
                        <a:t>Entretien et maintenance.</a:t>
                      </a:r>
                    </a:p>
                  </a:txBody>
                  <a:tcPr/>
                </a:tc>
                <a:extLst>
                  <a:ext uri="{0D108BD9-81ED-4DB2-BD59-A6C34878D82A}">
                    <a16:rowId xmlns:a16="http://schemas.microsoft.com/office/drawing/2014/main" val="613385992"/>
                  </a:ext>
                </a:extLst>
              </a:tr>
              <a:tr h="370840">
                <a:tc>
                  <a:txBody>
                    <a:bodyPr/>
                    <a:lstStyle/>
                    <a:p>
                      <a:r>
                        <a:rPr lang="fr-FR" sz="2400" b="1" dirty="0"/>
                        <a:t>Cibles de confort</a:t>
                      </a:r>
                    </a:p>
                  </a:txBody>
                  <a:tcPr/>
                </a:tc>
                <a:tc>
                  <a:txBody>
                    <a:bodyPr/>
                    <a:lstStyle/>
                    <a:p>
                      <a:pPr marL="285750" indent="-285750">
                        <a:buFont typeface="Arial" panose="020B0604020202020204" pitchFamily="34" charset="0"/>
                        <a:buChar char="•"/>
                      </a:pPr>
                      <a:r>
                        <a:rPr lang="fr-FR" sz="2400" dirty="0"/>
                        <a:t>Confort Hygrothermique. </a:t>
                      </a:r>
                    </a:p>
                    <a:p>
                      <a:pPr marL="285750" indent="-285750">
                        <a:buFont typeface="Arial" panose="020B0604020202020204" pitchFamily="34" charset="0"/>
                        <a:buChar char="•"/>
                      </a:pPr>
                      <a:r>
                        <a:rPr lang="fr-FR" sz="2400" dirty="0"/>
                        <a:t>Confort acoustique. </a:t>
                      </a:r>
                    </a:p>
                    <a:p>
                      <a:pPr marL="285750" indent="-285750">
                        <a:buFont typeface="Arial" panose="020B0604020202020204" pitchFamily="34" charset="0"/>
                        <a:buChar char="•"/>
                      </a:pPr>
                      <a:r>
                        <a:rPr lang="fr-FR" sz="2400" dirty="0"/>
                        <a:t>Confort visuel.</a:t>
                      </a:r>
                    </a:p>
                    <a:p>
                      <a:pPr marL="285750" indent="-285750">
                        <a:buFont typeface="Arial" panose="020B0604020202020204" pitchFamily="34" charset="0"/>
                        <a:buChar char="•"/>
                      </a:pPr>
                      <a:r>
                        <a:rPr lang="fr-FR" sz="2400" dirty="0"/>
                        <a:t>Confort olfactif.</a:t>
                      </a:r>
                    </a:p>
                  </a:txBody>
                  <a:tcPr/>
                </a:tc>
                <a:extLst>
                  <a:ext uri="{0D108BD9-81ED-4DB2-BD59-A6C34878D82A}">
                    <a16:rowId xmlns:a16="http://schemas.microsoft.com/office/drawing/2014/main" val="3169709811"/>
                  </a:ext>
                </a:extLst>
              </a:tr>
              <a:tr h="0">
                <a:tc>
                  <a:txBody>
                    <a:bodyPr/>
                    <a:lstStyle/>
                    <a:p>
                      <a:r>
                        <a:rPr lang="fr-FR" sz="2400" b="1" dirty="0"/>
                        <a:t>Cibles de santé</a:t>
                      </a:r>
                    </a:p>
                  </a:txBody>
                  <a:tcPr/>
                </a:tc>
                <a:tc>
                  <a:txBody>
                    <a:bodyPr/>
                    <a:lstStyle/>
                    <a:p>
                      <a:pPr marL="285750" indent="-285750">
                        <a:buFont typeface="Arial" panose="020B0604020202020204" pitchFamily="34" charset="0"/>
                        <a:buChar char="•"/>
                      </a:pPr>
                      <a:r>
                        <a:rPr lang="fr-FR" sz="2400" dirty="0"/>
                        <a:t>Conditions Sanitaires </a:t>
                      </a:r>
                    </a:p>
                    <a:p>
                      <a:pPr marL="285750" indent="-285750">
                        <a:buFont typeface="Arial" panose="020B0604020202020204" pitchFamily="34" charset="0"/>
                        <a:buChar char="•"/>
                      </a:pPr>
                      <a:r>
                        <a:rPr lang="fr-FR" sz="2400" dirty="0"/>
                        <a:t>Qualité de l’air</a:t>
                      </a:r>
                    </a:p>
                    <a:p>
                      <a:pPr marL="285750" indent="-285750">
                        <a:buFont typeface="Arial" panose="020B0604020202020204" pitchFamily="34" charset="0"/>
                        <a:buChar char="•"/>
                      </a:pPr>
                      <a:r>
                        <a:rPr lang="fr-FR" sz="2400" dirty="0"/>
                        <a:t>Qualité de l’eau</a:t>
                      </a:r>
                    </a:p>
                  </a:txBody>
                  <a:tcPr/>
                </a:tc>
                <a:extLst>
                  <a:ext uri="{0D108BD9-81ED-4DB2-BD59-A6C34878D82A}">
                    <a16:rowId xmlns:a16="http://schemas.microsoft.com/office/drawing/2014/main" val="2876761545"/>
                  </a:ext>
                </a:extLst>
              </a:tr>
            </a:tbl>
          </a:graphicData>
        </a:graphic>
      </p:graphicFrame>
    </p:spTree>
    <p:extLst>
      <p:ext uri="{BB962C8B-B14F-4D97-AF65-F5344CB8AC3E}">
        <p14:creationId xmlns:p14="http://schemas.microsoft.com/office/powerpoint/2010/main" val="478238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herbe, nuage, ciel, plein air&#10;&#10;Le contenu généré par l’IA peut être incorrect.">
            <a:extLst>
              <a:ext uri="{FF2B5EF4-FFF2-40B4-BE49-F238E27FC236}">
                <a16:creationId xmlns:a16="http://schemas.microsoft.com/office/drawing/2014/main" id="{B6D990AE-929D-FE5F-80E5-FDFA891D6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1337" y="1841158"/>
            <a:ext cx="4154170" cy="4636186"/>
          </a:xfrm>
          <a:prstGeom prst="rect">
            <a:avLst/>
          </a:prstGeom>
        </p:spPr>
      </p:pic>
      <p:sp>
        <p:nvSpPr>
          <p:cNvPr id="2" name="ZoneTexte 1">
            <a:extLst>
              <a:ext uri="{FF2B5EF4-FFF2-40B4-BE49-F238E27FC236}">
                <a16:creationId xmlns:a16="http://schemas.microsoft.com/office/drawing/2014/main" id="{C5B507E9-D106-CF2C-AED0-FF0D48775643}"/>
              </a:ext>
            </a:extLst>
          </p:cNvPr>
          <p:cNvSpPr txBox="1"/>
          <p:nvPr/>
        </p:nvSpPr>
        <p:spPr>
          <a:xfrm>
            <a:off x="0" y="207662"/>
            <a:ext cx="12192000" cy="1143070"/>
          </a:xfrm>
          <a:prstGeom prst="rect">
            <a:avLst/>
          </a:prstGeom>
          <a:noFill/>
        </p:spPr>
        <p:txBody>
          <a:bodyPr wrap="square" rtlCol="0">
            <a:spAutoFit/>
          </a:bodyPr>
          <a:lstStyle/>
          <a:p>
            <a:pPr algn="just">
              <a:lnSpc>
                <a:spcPct val="150000"/>
              </a:lnSpc>
            </a:pPr>
            <a:r>
              <a:rPr lang="fr-FR" sz="2400" dirty="0"/>
              <a:t>Pour qu’un projet soit certifié ‘’HQE’’, il devra atteindre 7 cibles au maximum avec au moins 4 cibles au niveau performant et 3 au niveau très performant.</a:t>
            </a:r>
          </a:p>
        </p:txBody>
      </p:sp>
    </p:spTree>
    <p:extLst>
      <p:ext uri="{BB962C8B-B14F-4D97-AF65-F5344CB8AC3E}">
        <p14:creationId xmlns:p14="http://schemas.microsoft.com/office/powerpoint/2010/main" val="3366501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2F31A-DCF1-D680-C517-CD91FD3D0D8D}"/>
              </a:ext>
            </a:extLst>
          </p:cNvPr>
          <p:cNvSpPr>
            <a:spLocks noGrp="1"/>
          </p:cNvSpPr>
          <p:nvPr>
            <p:ph type="ctrTitle"/>
          </p:nvPr>
        </p:nvSpPr>
        <p:spPr>
          <a:xfrm>
            <a:off x="244548" y="2323842"/>
            <a:ext cx="12192000" cy="1105158"/>
          </a:xfrm>
        </p:spPr>
        <p:txBody>
          <a:bodyPr>
            <a:noAutofit/>
          </a:bodyPr>
          <a:lstStyle/>
          <a:p>
            <a:r>
              <a:rPr lang="fr-FR" sz="4000" b="1" dirty="0">
                <a:solidFill>
                  <a:srgbClr val="FF0000"/>
                </a:solidFill>
              </a:rPr>
              <a:t>La démarche integrée HQE</a:t>
            </a:r>
            <a:r>
              <a:rPr lang="fr-FR" sz="2800" b="1" dirty="0">
                <a:solidFill>
                  <a:srgbClr val="FF0000"/>
                </a:solidFill>
              </a:rPr>
              <a:t>2</a:t>
            </a:r>
            <a:r>
              <a:rPr lang="fr-FR" sz="4000" b="1" dirty="0">
                <a:solidFill>
                  <a:srgbClr val="FF0000"/>
                </a:solidFill>
              </a:rPr>
              <a:t>R </a:t>
            </a:r>
            <a:br>
              <a:rPr lang="fr-FR" sz="4000" b="1" dirty="0">
                <a:solidFill>
                  <a:srgbClr val="FF0000"/>
                </a:solidFill>
              </a:rPr>
            </a:br>
            <a:r>
              <a:rPr lang="fr-FR" sz="4000" b="1" dirty="0">
                <a:solidFill>
                  <a:srgbClr val="FF0000"/>
                </a:solidFill>
              </a:rPr>
              <a:t>de conduite de projet urbain</a:t>
            </a:r>
          </a:p>
        </p:txBody>
      </p:sp>
    </p:spTree>
    <p:extLst>
      <p:ext uri="{BB962C8B-B14F-4D97-AF65-F5344CB8AC3E}">
        <p14:creationId xmlns:p14="http://schemas.microsoft.com/office/powerpoint/2010/main" val="226608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6694-BA89-8608-A030-A5269EEE3460}"/>
              </a:ext>
            </a:extLst>
          </p:cNvPr>
          <p:cNvSpPr>
            <a:spLocks noGrp="1"/>
          </p:cNvSpPr>
          <p:nvPr>
            <p:ph type="ctrTitle"/>
          </p:nvPr>
        </p:nvSpPr>
        <p:spPr>
          <a:xfrm>
            <a:off x="0" y="56080"/>
            <a:ext cx="9144000" cy="589479"/>
          </a:xfrm>
        </p:spPr>
        <p:txBody>
          <a:bodyPr>
            <a:normAutofit/>
          </a:bodyPr>
          <a:lstStyle/>
          <a:p>
            <a:pPr algn="l"/>
            <a:r>
              <a:rPr lang="fr-FR" sz="3600" b="1" u="sng" dirty="0">
                <a:solidFill>
                  <a:srgbClr val="FF0000"/>
                </a:solidFill>
              </a:rPr>
              <a:t>4/ Pourquoi travailler a l’échelle du quartier ?</a:t>
            </a:r>
          </a:p>
        </p:txBody>
      </p:sp>
      <p:sp>
        <p:nvSpPr>
          <p:cNvPr id="3" name="Subtitle 2">
            <a:extLst>
              <a:ext uri="{FF2B5EF4-FFF2-40B4-BE49-F238E27FC236}">
                <a16:creationId xmlns:a16="http://schemas.microsoft.com/office/drawing/2014/main" id="{F3491F39-E923-131A-97BF-565E13281888}"/>
              </a:ext>
            </a:extLst>
          </p:cNvPr>
          <p:cNvSpPr>
            <a:spLocks noGrp="1"/>
          </p:cNvSpPr>
          <p:nvPr>
            <p:ph type="subTitle" idx="1"/>
          </p:nvPr>
        </p:nvSpPr>
        <p:spPr>
          <a:xfrm>
            <a:off x="0" y="919672"/>
            <a:ext cx="12192000" cy="1297748"/>
          </a:xfrm>
        </p:spPr>
        <p:txBody>
          <a:bodyPr>
            <a:normAutofit/>
          </a:bodyPr>
          <a:lstStyle/>
          <a:p>
            <a:pPr algn="just">
              <a:lnSpc>
                <a:spcPct val="150000"/>
              </a:lnSpc>
            </a:pPr>
            <a:r>
              <a:rPr lang="fr-FR" dirty="0"/>
              <a:t>Le quartier est le lieu de vie des habitants, si on veut les intéresser au devenir de la commune, cela commence par leur </a:t>
            </a:r>
            <a:r>
              <a:rPr lang="fr-FR" u="sng" dirty="0"/>
              <a:t>trottoire</a:t>
            </a:r>
            <a:r>
              <a:rPr lang="fr-FR" dirty="0"/>
              <a:t>, leur </a:t>
            </a:r>
            <a:r>
              <a:rPr lang="fr-FR" u="sng" dirty="0"/>
              <a:t>quartier</a:t>
            </a:r>
            <a:r>
              <a:rPr lang="fr-FR" dirty="0"/>
              <a:t>, leur </a:t>
            </a:r>
            <a:r>
              <a:rPr lang="fr-FR" u="sng" dirty="0"/>
              <a:t>école</a:t>
            </a:r>
            <a:r>
              <a:rPr lang="fr-FR" dirty="0"/>
              <a:t>, leurs </a:t>
            </a:r>
            <a:r>
              <a:rPr lang="fr-FR" u="sng" dirty="0"/>
              <a:t>batiments</a:t>
            </a:r>
            <a:r>
              <a:rPr lang="fr-FR" dirty="0"/>
              <a:t>.</a:t>
            </a:r>
          </a:p>
        </p:txBody>
      </p:sp>
      <p:sp>
        <p:nvSpPr>
          <p:cNvPr id="4" name="TextBox 3">
            <a:extLst>
              <a:ext uri="{FF2B5EF4-FFF2-40B4-BE49-F238E27FC236}">
                <a16:creationId xmlns:a16="http://schemas.microsoft.com/office/drawing/2014/main" id="{D9E2295C-1D65-0EE3-AA2F-94FAE6FC4479}"/>
              </a:ext>
            </a:extLst>
          </p:cNvPr>
          <p:cNvSpPr txBox="1"/>
          <p:nvPr/>
        </p:nvSpPr>
        <p:spPr>
          <a:xfrm>
            <a:off x="0" y="4051270"/>
            <a:ext cx="12192000" cy="830997"/>
          </a:xfrm>
          <a:prstGeom prst="rect">
            <a:avLst/>
          </a:prstGeom>
          <a:solidFill>
            <a:schemeClr val="accent5">
              <a:lumMod val="60000"/>
              <a:lumOff val="40000"/>
            </a:schemeClr>
          </a:solidFill>
        </p:spPr>
        <p:txBody>
          <a:bodyPr wrap="square" rtlCol="0">
            <a:spAutoFit/>
          </a:bodyPr>
          <a:lstStyle/>
          <a:p>
            <a:pPr algn="just"/>
            <a:r>
              <a:rPr lang="fr-FR" sz="2400" dirty="0"/>
              <a:t>Le quartier est une échelle importante c’est celle des habitants ainsi que celle des </a:t>
            </a:r>
            <a:r>
              <a:rPr lang="fr-FR" sz="2400" dirty="0">
                <a:highlight>
                  <a:srgbClr val="FFFF00"/>
                </a:highlight>
              </a:rPr>
              <a:t>procédure urbaines.</a:t>
            </a:r>
          </a:p>
        </p:txBody>
      </p:sp>
      <p:sp>
        <p:nvSpPr>
          <p:cNvPr id="5" name="TextBox 4">
            <a:extLst>
              <a:ext uri="{FF2B5EF4-FFF2-40B4-BE49-F238E27FC236}">
                <a16:creationId xmlns:a16="http://schemas.microsoft.com/office/drawing/2014/main" id="{29DD2FA1-3C25-656B-B466-E7151CAED874}"/>
              </a:ext>
            </a:extLst>
          </p:cNvPr>
          <p:cNvSpPr txBox="1"/>
          <p:nvPr/>
        </p:nvSpPr>
        <p:spPr>
          <a:xfrm>
            <a:off x="0" y="2395167"/>
            <a:ext cx="12192000" cy="1200329"/>
          </a:xfrm>
          <a:prstGeom prst="rect">
            <a:avLst/>
          </a:prstGeom>
          <a:solidFill>
            <a:schemeClr val="accent5">
              <a:lumMod val="60000"/>
              <a:lumOff val="40000"/>
            </a:schemeClr>
          </a:solidFill>
        </p:spPr>
        <p:txBody>
          <a:bodyPr wrap="square" rtlCol="0">
            <a:spAutoFit/>
          </a:bodyPr>
          <a:lstStyle/>
          <a:p>
            <a:pPr algn="just"/>
            <a:r>
              <a:rPr lang="fr-FR" sz="2400" dirty="0"/>
              <a:t>Ainsi le développement durable necessite un changement de comportement et cela doit se manifester aussi dans la vie quotidienne et dans les modes de vie comme dans les méthodes de travail.</a:t>
            </a:r>
          </a:p>
        </p:txBody>
      </p:sp>
    </p:spTree>
    <p:extLst>
      <p:ext uri="{BB962C8B-B14F-4D97-AF65-F5344CB8AC3E}">
        <p14:creationId xmlns:p14="http://schemas.microsoft.com/office/powerpoint/2010/main" val="824300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2429</TotalTime>
  <Words>1895</Words>
  <Application>Microsoft Office PowerPoint</Application>
  <PresentationFormat>Grand écran</PresentationFormat>
  <Paragraphs>202</Paragraphs>
  <Slides>42</Slides>
  <Notes>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42</vt:i4>
      </vt:variant>
    </vt:vector>
  </HeadingPairs>
  <TitlesOfParts>
    <vt:vector size="47" baseType="lpstr">
      <vt:lpstr>Arial</vt:lpstr>
      <vt:lpstr>Calibri</vt:lpstr>
      <vt:lpstr>Calibri Light</vt:lpstr>
      <vt:lpstr>Verdana</vt:lpstr>
      <vt:lpstr>Office Theme</vt:lpstr>
      <vt:lpstr>Cours n°2:</vt:lpstr>
      <vt:lpstr>La démarche HQE2R de conduite de projet de renouvellement urbain intégrant le développement durable</vt:lpstr>
      <vt:lpstr>1/ Le contexte et l’origine de la démarche HQE2R: </vt:lpstr>
      <vt:lpstr>2/ L’acronyme HQE2R: </vt:lpstr>
      <vt:lpstr>3/ Aperçu sur la HQE:</vt:lpstr>
      <vt:lpstr>Présentation PowerPoint</vt:lpstr>
      <vt:lpstr>Présentation PowerPoint</vt:lpstr>
      <vt:lpstr>La démarche integrée HQE2R  de conduite de projet urbain</vt:lpstr>
      <vt:lpstr>4/ Pourquoi travailler a l’échelle du quartier ?</vt:lpstr>
      <vt:lpstr>5/ Synthése de la démarche HQE2R </vt:lpstr>
      <vt:lpstr>HQE2R</vt:lpstr>
      <vt:lpstr>Présentation PowerPoint</vt:lpstr>
      <vt:lpstr>Présentation PowerPoint</vt:lpstr>
      <vt:lpstr>Présentation PowerPoint</vt:lpstr>
      <vt:lpstr>Présentation PowerPoint</vt:lpstr>
      <vt:lpstr>Présentation PowerPoint</vt:lpstr>
      <vt:lpstr>Présentation PowerPoint</vt:lpstr>
      <vt:lpstr>7-1/ La méthode HQDIL, un outil de diagnostic:</vt:lpstr>
      <vt:lpstr>Présentation PowerPoint</vt:lpstr>
      <vt:lpstr>Présentation PowerPoint</vt:lpstr>
      <vt:lpstr>Présentation PowerPoint</vt:lpstr>
      <vt:lpstr>Présentation PowerPoint</vt:lpstr>
      <vt:lpstr>Présentation PowerPoint</vt:lpstr>
      <vt:lpstr>7-1/ Le modéle INDI (indicateur impact):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systéme ISDIS pour la conception et pour l’évaluation des projets urbains  (Integrated Sustainable Development Idicators System)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ZED</dc:creator>
  <cp:lastModifiedBy>HAMZA MEDJAHED</cp:lastModifiedBy>
  <cp:revision>24</cp:revision>
  <dcterms:created xsi:type="dcterms:W3CDTF">2024-10-11T11:08:29Z</dcterms:created>
  <dcterms:modified xsi:type="dcterms:W3CDTF">2025-10-13T20:47:37Z</dcterms:modified>
</cp:coreProperties>
</file>