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1"/>
  </p:notesMasterIdLst>
  <p:sldIdLst>
    <p:sldId id="256" r:id="rId2"/>
    <p:sldId id="257" r:id="rId3"/>
    <p:sldId id="258" r:id="rId4"/>
    <p:sldId id="287"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3" r:id="rId19"/>
    <p:sldId id="272"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8" r:id="rId34"/>
    <p:sldId id="289" r:id="rId35"/>
    <p:sldId id="290" r:id="rId36"/>
    <p:sldId id="292" r:id="rId37"/>
    <p:sldId id="293" r:id="rId38"/>
    <p:sldId id="294" r:id="rId39"/>
    <p:sldId id="291" r:id="rId40"/>
  </p:sldIdLst>
  <p:sldSz cx="9144000" cy="6858000" type="screen4x3"/>
  <p:notesSz cx="6950075" cy="92360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62" autoAdjust="0"/>
    <p:restoredTop sz="91896" autoAdjust="0"/>
  </p:normalViewPr>
  <p:slideViewPr>
    <p:cSldViewPr>
      <p:cViewPr>
        <p:scale>
          <a:sx n="80" d="100"/>
          <a:sy n="80" d="100"/>
        </p:scale>
        <p:origin x="-12" y="-78"/>
      </p:cViewPr>
      <p:guideLst>
        <p:guide orient="horz" pos="2160"/>
        <p:guide pos="2880"/>
      </p:guideLst>
    </p:cSldViewPr>
  </p:slideViewPr>
  <p:outlineViewPr>
    <p:cViewPr>
      <p:scale>
        <a:sx n="33" d="100"/>
        <a:sy n="33" d="100"/>
      </p:scale>
      <p:origin x="0" y="5616"/>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758" y="-78"/>
      </p:cViewPr>
      <p:guideLst>
        <p:guide orient="horz" pos="2909"/>
        <p:guide pos="218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fr-FR"/>
          </a:p>
        </p:txBody>
      </p:sp>
      <p:sp>
        <p:nvSpPr>
          <p:cNvPr id="3" name="Espace réservé de la date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17A33E55-B5BE-4BFE-A59A-B21B7C5496E4}" type="datetimeFigureOut">
              <a:rPr lang="fr-FR" smtClean="0"/>
              <a:pPr/>
              <a:t>17/12/2012</a:t>
            </a:fld>
            <a:endParaRPr lang="fr-FR"/>
          </a:p>
        </p:txBody>
      </p:sp>
      <p:sp>
        <p:nvSpPr>
          <p:cNvPr id="4" name="Espace réservé de l'image des diapositives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fr-FR"/>
          </a:p>
        </p:txBody>
      </p:sp>
      <p:sp>
        <p:nvSpPr>
          <p:cNvPr id="5" name="Espace réservé des commentaires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3476E5ED-8EC7-4445-B872-96F6EBDBE4AF}"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CA" sz="1800" baseline="0" dirty="0" smtClean="0"/>
              <a:t>QUELQUES</a:t>
            </a:r>
            <a:r>
              <a:rPr lang="fr-CA" sz="1800" dirty="0" smtClean="0"/>
              <a:t> MISES EN GARDE…</a:t>
            </a:r>
            <a:endParaRPr lang="fr-CA" sz="1800" baseline="0" dirty="0" smtClean="0"/>
          </a:p>
          <a:p>
            <a:pPr algn="just">
              <a:buFontTx/>
              <a:buChar char="-"/>
            </a:pPr>
            <a:r>
              <a:rPr lang="fr-CA" sz="1600" baseline="0" dirty="0" smtClean="0"/>
              <a:t>Frappeur de relève car c’est Sylvain </a:t>
            </a:r>
            <a:r>
              <a:rPr lang="fr-CA" sz="1600" baseline="0" dirty="0" err="1" smtClean="0"/>
              <a:t>Labbé</a:t>
            </a:r>
            <a:r>
              <a:rPr lang="fr-CA" sz="1600" baseline="0" dirty="0" smtClean="0"/>
              <a:t> qui a été invité au point de départ, mais il n’était pas disponible.</a:t>
            </a:r>
            <a:endParaRPr lang="fr-CA" sz="1600" dirty="0" smtClean="0"/>
          </a:p>
          <a:p>
            <a:pPr algn="just">
              <a:buFontTx/>
              <a:buChar char="-"/>
            </a:pPr>
            <a:endParaRPr lang="fr-CA" sz="1600" dirty="0" smtClean="0"/>
          </a:p>
          <a:p>
            <a:pPr algn="just">
              <a:buFontTx/>
              <a:buChar char="-"/>
            </a:pPr>
            <a:r>
              <a:rPr lang="fr-CA" sz="1600" dirty="0" smtClean="0"/>
              <a:t>Si je suis ici, c’est que j’ai été impliqué dans la rédaction d’un document définissant un cadre stratégique portant sur la construction écologique et la contribution du matériaux BOIS. </a:t>
            </a:r>
          </a:p>
          <a:p>
            <a:pPr algn="just"/>
            <a:endParaRPr lang="fr-CA" sz="1600" dirty="0" smtClean="0"/>
          </a:p>
          <a:p>
            <a:pPr algn="just">
              <a:buFontTx/>
              <a:buChar char="-"/>
            </a:pPr>
            <a:r>
              <a:rPr lang="fr-CA" sz="1600" dirty="0" smtClean="0"/>
              <a:t>Toutefois, ça ne fait pas de moi un spécialiste de cette question, loin de là…</a:t>
            </a:r>
          </a:p>
          <a:p>
            <a:pPr algn="just"/>
            <a:r>
              <a:rPr lang="fr-CA" sz="1600" dirty="0" smtClean="0"/>
              <a:t> </a:t>
            </a:r>
          </a:p>
          <a:p>
            <a:pPr algn="just">
              <a:buFontTx/>
              <a:buChar char="-"/>
            </a:pPr>
            <a:r>
              <a:rPr lang="fr-CA" sz="1600" dirty="0" smtClean="0"/>
              <a:t>Par contre, j’ai pris la liberté, pour la présentation d’aujourd’hui, d’élargir le cadre de la discussion, comme l’indique le titre. Simplement parce qu’en faisant quelques recherches, j’ai réalisé des choses qu’il me semblait intéressant de partager avec vous.</a:t>
            </a:r>
          </a:p>
          <a:p>
            <a:pPr algn="just">
              <a:buFontTx/>
              <a:buChar char="-"/>
            </a:pPr>
            <a:endParaRPr lang="fr-CA" sz="1600" dirty="0" smtClean="0"/>
          </a:p>
          <a:p>
            <a:pPr algn="just">
              <a:buFontTx/>
              <a:buChar char="-"/>
            </a:pPr>
            <a:r>
              <a:rPr lang="fr-CA" sz="1600" dirty="0" smtClean="0"/>
              <a:t> J’ose espérer que vous serez du même avis …</a:t>
            </a:r>
          </a:p>
          <a:p>
            <a:pPr>
              <a:buFontTx/>
              <a:buChar char="-"/>
            </a:pPr>
            <a:endParaRPr lang="fr-CA" sz="1600" dirty="0" smtClean="0"/>
          </a:p>
          <a:p>
            <a:pPr algn="just"/>
            <a:endParaRPr lang="fr-CA" sz="1600" baseline="0" dirty="0" smtClean="0"/>
          </a:p>
          <a:p>
            <a:pPr>
              <a:buFontTx/>
              <a:buNone/>
            </a:pPr>
            <a:endParaRPr lang="fr-CA" dirty="0" smtClean="0"/>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10</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21</a:t>
            </a:fld>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22</a:t>
            </a:fld>
            <a:endParaRPr 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28</a:t>
            </a:fld>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29</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30</a:t>
            </a:fld>
            <a:endParaRPr 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31</a:t>
            </a:fld>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32</a:t>
            </a:fld>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33</a:t>
            </a:fld>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34</a:t>
            </a:fld>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35</a:t>
            </a:fld>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36</a:t>
            </a:fld>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37</a:t>
            </a:fld>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38</a:t>
            </a:fld>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39</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3476E5ED-8EC7-4445-B872-96F6EBDBE4AF}"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re 28"/>
          <p:cNvSpPr>
            <a:spLocks noGrp="1"/>
          </p:cNvSpPr>
          <p:nvPr>
            <p:ph type="ctrTitle"/>
          </p:nvPr>
        </p:nvSpPr>
        <p:spPr>
          <a:xfrm>
            <a:off x="381000" y="4853411"/>
            <a:ext cx="8458200" cy="1222375"/>
          </a:xfrm>
        </p:spPr>
        <p:txBody>
          <a:bodyPr anchor="t"/>
          <a:lstStyle/>
          <a:p>
            <a:r>
              <a:rPr kumimoji="0" lang="fr-FR" smtClean="0"/>
              <a:t>Cliquez pour modifier le style du titre</a:t>
            </a:r>
            <a:endParaRPr kumimoji="0" lang="en-US"/>
          </a:p>
        </p:txBody>
      </p:sp>
      <p:sp>
        <p:nvSpPr>
          <p:cNvPr id="9" name="Sous-titr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16" name="Espace réservé de la date 15"/>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2" name="Espace réservé du pied de page 1"/>
          <p:cNvSpPr>
            <a:spLocks noGrp="1"/>
          </p:cNvSpPr>
          <p:nvPr>
            <p:ph type="ftr" sz="quarter" idx="11"/>
          </p:nvPr>
        </p:nvSpPr>
        <p:spPr/>
        <p:txBody>
          <a:bodyPr/>
          <a:lstStyle/>
          <a:p>
            <a:endParaRPr lang="fr-FR"/>
          </a:p>
        </p:txBody>
      </p:sp>
      <p:sp>
        <p:nvSpPr>
          <p:cNvPr id="15" name="Espace réservé du numéro de diapositive 14"/>
          <p:cNvSpPr>
            <a:spLocks noGrp="1"/>
          </p:cNvSpPr>
          <p:nvPr>
            <p:ph type="sldNum" sz="quarter" idx="12"/>
          </p:nvPr>
        </p:nvSpPr>
        <p:spPr>
          <a:xfrm>
            <a:off x="8229600" y="6473952"/>
            <a:ext cx="758952" cy="246888"/>
          </a:xfrm>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549276"/>
            <a:ext cx="18288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549276"/>
            <a:ext cx="62484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2" name="Titre 21"/>
          <p:cNvSpPr>
            <a:spLocks noGrp="1"/>
          </p:cNvSpPr>
          <p:nvPr>
            <p:ph type="title"/>
          </p:nvPr>
        </p:nvSpPr>
        <p:spPr/>
        <p:txBody>
          <a:bodyPr/>
          <a:lstStyle/>
          <a:p>
            <a:r>
              <a:rPr kumimoji="0" lang="fr-FR" smtClean="0"/>
              <a:t>Cliquez pour modifier le style du titre</a:t>
            </a:r>
            <a:endParaRPr kumimoji="0" lang="en-US"/>
          </a:p>
        </p:txBody>
      </p:sp>
      <p:sp>
        <p:nvSpPr>
          <p:cNvPr id="27" name="Espace réservé du contenu 26"/>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19" name="Espace réservé du pied de page 18"/>
          <p:cNvSpPr>
            <a:spLocks noGrp="1"/>
          </p:cNvSpPr>
          <p:nvPr>
            <p:ph type="ftr" sz="quarter" idx="11"/>
          </p:nvPr>
        </p:nvSpPr>
        <p:spPr>
          <a:xfrm>
            <a:off x="3581400" y="76200"/>
            <a:ext cx="2895600" cy="288925"/>
          </a:xfrm>
        </p:spPr>
        <p:txBody>
          <a:bodyPr/>
          <a:lstStyle/>
          <a:p>
            <a:endParaRPr lang="fr-FR"/>
          </a:p>
        </p:txBody>
      </p:sp>
      <p:sp>
        <p:nvSpPr>
          <p:cNvPr id="16" name="Espace réservé du numéro de diapositive 15"/>
          <p:cNvSpPr>
            <a:spLocks noGrp="1"/>
          </p:cNvSpPr>
          <p:nvPr>
            <p:ph type="sldNum" sz="quarter" idx="12"/>
          </p:nvPr>
        </p:nvSpPr>
        <p:spPr>
          <a:xfrm>
            <a:off x="8229600" y="6473952"/>
            <a:ext cx="758952" cy="246888"/>
          </a:xfrm>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texte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9" name="Espace réservé de la date 18"/>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11" name="Espace réservé du pied de page 10"/>
          <p:cNvSpPr>
            <a:spLocks noGrp="1"/>
          </p:cNvSpPr>
          <p:nvPr>
            <p:ph type="ftr" sz="quarter" idx="11"/>
          </p:nvPr>
        </p:nvSpPr>
        <p:spPr/>
        <p:txBody>
          <a:bodyPr/>
          <a:lstStyle/>
          <a:p>
            <a:endParaRPr lang="fr-FR"/>
          </a:p>
        </p:txBody>
      </p:sp>
      <p:sp>
        <p:nvSpPr>
          <p:cNvPr id="16" name="Espace réservé du numéro de diapositive 15"/>
          <p:cNvSpPr>
            <a:spLocks noGrp="1"/>
          </p:cNvSpPr>
          <p:nvPr>
            <p:ph type="sldNum" sz="quarter" idx="12"/>
          </p:nvPr>
        </p:nvSpPr>
        <p:spPr/>
        <p:txBody>
          <a:bodyPr/>
          <a:lstStyle/>
          <a:p>
            <a:fld id="{DC743318-1325-4171-9604-B734AECF3801}" type="slidenum">
              <a:rPr lang="fr-FR" smtClean="0"/>
              <a:pPr/>
              <a:t>‹N°›</a:t>
            </a:fld>
            <a:endParaRPr lang="fr-FR"/>
          </a:p>
        </p:txBody>
      </p:sp>
      <p:sp>
        <p:nvSpPr>
          <p:cNvPr id="8" name="Titre 7"/>
          <p:cNvSpPr>
            <a:spLocks noGrp="1"/>
          </p:cNvSpPr>
          <p:nvPr>
            <p:ph type="title"/>
          </p:nvPr>
        </p:nvSpPr>
        <p:spPr>
          <a:xfrm>
            <a:off x="180475" y="2947085"/>
            <a:ext cx="8686800" cy="1184825"/>
          </a:xfrm>
        </p:spPr>
        <p:txBody>
          <a:bodyPr rtlCol="0" anchor="t"/>
          <a:lstStyle>
            <a:lvl1pPr algn="r">
              <a:defRPr/>
            </a:lvl1pPr>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0" name="Titre 1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4" name="Espace réservé du contenu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10" name="Espace réservé du pied de page 9"/>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9" name="Titre 28"/>
          <p:cNvSpPr>
            <a:spLocks noGrp="1"/>
          </p:cNvSpPr>
          <p:nvPr>
            <p:ph type="title"/>
          </p:nvPr>
        </p:nvSpPr>
        <p:spPr>
          <a:xfrm>
            <a:off x="304800" y="5410200"/>
            <a:ext cx="8610600" cy="882650"/>
          </a:xfrm>
        </p:spPr>
        <p:txBody>
          <a:bodyPr anchor="ctr"/>
          <a:lstStyle>
            <a:lvl1pPr>
              <a:defRPr/>
            </a:lvl1p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25" name="Espace réservé du texte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8" name="Espace réservé du contenu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space réservé de la date 9"/>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229600" y="6477000"/>
            <a:ext cx="762000" cy="246888"/>
          </a:xfrm>
        </p:spPr>
        <p:txBody>
          <a:bodyPr/>
          <a:lstStyle/>
          <a:p>
            <a:fld id="{DC743318-1325-4171-9604-B734AECF3801}" type="slidenum">
              <a:rPr lang="fr-FR" smtClean="0"/>
              <a:pPr/>
              <a:t>‹N°›</a:t>
            </a:fld>
            <a:endParaRPr lang="fr-FR"/>
          </a:p>
        </p:txBody>
      </p:sp>
      <p:sp>
        <p:nvSpPr>
          <p:cNvPr id="11" name="Connecteur droit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0" name="Titre 29"/>
          <p:cNvSpPr>
            <a:spLocks noGrp="1"/>
          </p:cNvSpPr>
          <p:nvPr>
            <p:ph type="title"/>
          </p:nvPr>
        </p:nvSpPr>
        <p:spPr>
          <a:xfrm>
            <a:off x="301752" y="457200"/>
            <a:ext cx="8686800" cy="841248"/>
          </a:xfrm>
        </p:spPr>
        <p:txBody>
          <a:body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21" name="Espace réservé du pied de page 20"/>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24" name="Espace réservé du pied de page 23"/>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Connecteur droit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re 11"/>
          <p:cNvSpPr>
            <a:spLocks noGrp="1"/>
          </p:cNvSpPr>
          <p:nvPr>
            <p:ph type="title"/>
          </p:nvPr>
        </p:nvSpPr>
        <p:spPr>
          <a:xfrm>
            <a:off x="457200" y="5486400"/>
            <a:ext cx="8458200" cy="520700"/>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14" name="Espace réservé du contenu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space réservé de la date 24"/>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29" name="Espace réservé du pied de page 28"/>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743318-1325-4171-9604-B734AECF3801}" type="slidenum">
              <a:rPr lang="fr-FR" smtClean="0"/>
              <a:pPr/>
              <a:t>‹N°›</a:t>
            </a:fld>
            <a:endParaRPr lang="fr-FR"/>
          </a:p>
        </p:txBody>
      </p:sp>
    </p:spTree>
  </p:cSld>
  <p:clrMapOvr>
    <a:masterClrMapping/>
  </p:clrMapOvr>
  <p:transition spd="slow">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3" name="Espace réservé pour une image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fr-FR" smtClean="0"/>
              <a:t>Cliquez sur l'icône pour ajouter une image</a:t>
            </a:r>
            <a:endParaRPr kumimoji="0" lang="en-US" dirty="0"/>
          </a:p>
        </p:txBody>
      </p:sp>
      <p:sp>
        <p:nvSpPr>
          <p:cNvPr id="7" name="Espace réservé de la date 6"/>
          <p:cNvSpPr>
            <a:spLocks noGrp="1"/>
          </p:cNvSpPr>
          <p:nvPr>
            <p:ph type="dt" sz="half" idx="10"/>
          </p:nvPr>
        </p:nvSpPr>
        <p:spPr/>
        <p:txBody>
          <a:bodyPr/>
          <a:lstStyle/>
          <a:p>
            <a:fld id="{ADA95610-1A4A-4FA0-9EAC-018277E009A0}" type="datetimeFigureOut">
              <a:rPr lang="fr-FR" smtClean="0"/>
              <a:pPr/>
              <a:t>17/12/2012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31" name="Espace réservé du numéro de diapositive 30"/>
          <p:cNvSpPr>
            <a:spLocks noGrp="1"/>
          </p:cNvSpPr>
          <p:nvPr>
            <p:ph type="sldNum" sz="quarter" idx="12"/>
          </p:nvPr>
        </p:nvSpPr>
        <p:spPr/>
        <p:txBody>
          <a:bodyPr/>
          <a:lstStyle/>
          <a:p>
            <a:fld id="{DC743318-1325-4171-9604-B734AECF3801}" type="slidenum">
              <a:rPr lang="fr-FR" smtClean="0"/>
              <a:pPr/>
              <a:t>‹N°›</a:t>
            </a:fld>
            <a:endParaRPr lang="fr-FR"/>
          </a:p>
        </p:txBody>
      </p:sp>
      <p:sp>
        <p:nvSpPr>
          <p:cNvPr id="17" name="Titre 16"/>
          <p:cNvSpPr>
            <a:spLocks noGrp="1"/>
          </p:cNvSpPr>
          <p:nvPr>
            <p:ph type="title"/>
          </p:nvPr>
        </p:nvSpPr>
        <p:spPr>
          <a:xfrm>
            <a:off x="381000" y="4993760"/>
            <a:ext cx="5867400" cy="522288"/>
          </a:xfrm>
        </p:spPr>
        <p:txBody>
          <a:bodyPr anchor="ctr"/>
          <a:lstStyle>
            <a:lvl1pPr algn="l">
              <a:buNone/>
              <a:defRPr sz="2000" b="1"/>
            </a:lvl1pPr>
          </a:lstStyle>
          <a:p>
            <a:r>
              <a:rPr kumimoji="0" lang="fr-FR" smtClean="0"/>
              <a:t>Cliquez pour modifier le style du titre</a:t>
            </a:r>
            <a:endParaRPr kumimoji="0" lang="en-US"/>
          </a:p>
        </p:txBody>
      </p:sp>
      <p:sp>
        <p:nvSpPr>
          <p:cNvPr id="26" name="Espace réservé du texte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Tree>
  </p:cSld>
  <p:clrMapOvr>
    <a:masterClrMapping/>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onnecteur droit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Espace réservé du texte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1" name="Espace réservé de la date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ADA95610-1A4A-4FA0-9EAC-018277E009A0}" type="datetimeFigureOut">
              <a:rPr lang="fr-FR" smtClean="0"/>
              <a:pPr/>
              <a:t>17/12/2012</a:t>
            </a:fld>
            <a:endParaRPr lang="fr-FR"/>
          </a:p>
        </p:txBody>
      </p:sp>
      <p:sp>
        <p:nvSpPr>
          <p:cNvPr id="28" name="Espace réservé du pied de page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fr-FR"/>
          </a:p>
        </p:txBody>
      </p:sp>
      <p:sp>
        <p:nvSpPr>
          <p:cNvPr id="5" name="Espace réservé du numéro de diapositive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C743318-1325-4171-9604-B734AECF3801}" type="slidenum">
              <a:rPr lang="fr-FR" smtClean="0"/>
              <a:pPr/>
              <a:t>‹N°›</a:t>
            </a:fld>
            <a:endParaRPr lang="fr-FR"/>
          </a:p>
        </p:txBody>
      </p:sp>
      <p:sp>
        <p:nvSpPr>
          <p:cNvPr id="10" name="Espace réservé du titre 9"/>
          <p:cNvSpPr>
            <a:spLocks noGrp="1"/>
          </p:cNvSpPr>
          <p:nvPr>
            <p:ph type="title"/>
          </p:nvPr>
        </p:nvSpPr>
        <p:spPr>
          <a:xfrm>
            <a:off x="304800" y="457200"/>
            <a:ext cx="8686800" cy="838200"/>
          </a:xfrm>
          <a:prstGeom prst="rect">
            <a:avLst/>
          </a:prstGeom>
        </p:spPr>
        <p:txBody>
          <a:bodyPr vert="horz" anchor="ctr">
            <a:normAutofit/>
          </a:bodyPr>
          <a:lstStyle/>
          <a:p>
            <a:r>
              <a:rPr kumimoji="0" lang="fr-FR" smtClean="0"/>
              <a:t>Cliquez pour modifier le style du titre</a:t>
            </a:r>
            <a:endParaRPr kumimoji="0" lang="en-US"/>
          </a:p>
        </p:txBody>
      </p:sp>
      <p:sp>
        <p:nvSpPr>
          <p:cNvPr id="9" name="Connecteur droit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Connecteur droit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wipe dir="d"/>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28728" y="1000108"/>
            <a:ext cx="6172216" cy="1327149"/>
          </a:xfrm>
        </p:spPr>
        <p:txBody>
          <a:bodyPr>
            <a:normAutofit/>
          </a:bodyPr>
          <a:lstStyle/>
          <a:p>
            <a:r>
              <a:rPr lang="fr-CA" dirty="0" smtClean="0"/>
              <a:t/>
            </a:r>
            <a:br>
              <a:rPr lang="fr-CA" dirty="0" smtClean="0"/>
            </a:br>
            <a:endParaRPr lang="fr-FR" dirty="0"/>
          </a:p>
        </p:txBody>
      </p:sp>
      <p:sp>
        <p:nvSpPr>
          <p:cNvPr id="19" name="ZoneTexte 18"/>
          <p:cNvSpPr txBox="1"/>
          <p:nvPr/>
        </p:nvSpPr>
        <p:spPr>
          <a:xfrm>
            <a:off x="642910" y="214290"/>
            <a:ext cx="7858180" cy="6093976"/>
          </a:xfrm>
          <a:prstGeom prst="rect">
            <a:avLst/>
          </a:prstGeom>
          <a:noFill/>
        </p:spPr>
        <p:txBody>
          <a:bodyPr wrap="square" rtlCol="0">
            <a:spAutoFit/>
          </a:bodyPr>
          <a:lstStyle/>
          <a:p>
            <a:pPr algn="ctr"/>
            <a:r>
              <a:rPr lang="fr-FR" b="1" dirty="0" smtClean="0"/>
              <a:t>SOMMAIRE</a:t>
            </a:r>
            <a:endParaRPr lang="fr-FR" dirty="0" smtClean="0"/>
          </a:p>
          <a:p>
            <a:r>
              <a:rPr lang="fr-FR" dirty="0" smtClean="0"/>
              <a:t>SOMMAIRE</a:t>
            </a:r>
          </a:p>
          <a:p>
            <a:r>
              <a:rPr lang="fr-FR" dirty="0" smtClean="0"/>
              <a:t>TEXTES APPLICABLES</a:t>
            </a:r>
          </a:p>
          <a:p>
            <a:r>
              <a:rPr lang="fr-FR" dirty="0" smtClean="0"/>
              <a:t>LOIS</a:t>
            </a:r>
          </a:p>
          <a:p>
            <a:r>
              <a:rPr lang="fr-FR" dirty="0" smtClean="0"/>
              <a:t>DECRETS</a:t>
            </a:r>
          </a:p>
          <a:p>
            <a:pPr algn="ctr"/>
            <a:r>
              <a:rPr lang="fr-FR" b="1" dirty="0" smtClean="0"/>
              <a:t>I-PRESENTATION DU PROJET</a:t>
            </a:r>
            <a:endParaRPr lang="fr-FR" dirty="0" smtClean="0"/>
          </a:p>
          <a:p>
            <a:r>
              <a:rPr lang="fr-FR" dirty="0" smtClean="0"/>
              <a:t>1.1-OBJECTIFS</a:t>
            </a:r>
          </a:p>
          <a:p>
            <a:endParaRPr lang="fr-FR" sz="800" dirty="0" smtClean="0"/>
          </a:p>
          <a:p>
            <a:r>
              <a:rPr lang="fr-FR" dirty="0" smtClean="0"/>
              <a:t>1.2-LE PROMOTEUR </a:t>
            </a:r>
          </a:p>
          <a:p>
            <a:endParaRPr lang="fr-FR" sz="800" dirty="0" smtClean="0"/>
          </a:p>
          <a:p>
            <a:r>
              <a:rPr lang="fr-FR" dirty="0" smtClean="0"/>
              <a:t>1.3-INFRASTRUCTURES ET SERVITUDES</a:t>
            </a:r>
          </a:p>
          <a:p>
            <a:pPr lvl="1"/>
            <a:r>
              <a:rPr lang="fr-FR" dirty="0" smtClean="0"/>
              <a:t>1.3.1-LE TERRAIN</a:t>
            </a:r>
          </a:p>
          <a:p>
            <a:pPr lvl="1"/>
            <a:r>
              <a:rPr lang="fr-FR" dirty="0" smtClean="0"/>
              <a:t>1.3.2-LE BATI</a:t>
            </a:r>
          </a:p>
          <a:p>
            <a:pPr lvl="1"/>
            <a:r>
              <a:rPr lang="fr-FR" dirty="0" smtClean="0"/>
              <a:t>1.3.3-L'ASSAINISSEMENT</a:t>
            </a:r>
          </a:p>
          <a:p>
            <a:endParaRPr lang="fr-FR" sz="800" dirty="0" smtClean="0"/>
          </a:p>
          <a:p>
            <a:r>
              <a:rPr lang="fr-FR" dirty="0" smtClean="0"/>
              <a:t>1,4-UTILITES</a:t>
            </a:r>
          </a:p>
          <a:p>
            <a:pPr lvl="1"/>
            <a:r>
              <a:rPr lang="fr-FR" dirty="0" smtClean="0"/>
              <a:t>1.4.1-EAU </a:t>
            </a:r>
          </a:p>
          <a:p>
            <a:pPr lvl="1"/>
            <a:r>
              <a:rPr lang="fr-FR" dirty="0" smtClean="0"/>
              <a:t>1.4.2-ELECTRICITE</a:t>
            </a:r>
          </a:p>
          <a:p>
            <a:endParaRPr lang="fr-FR" sz="800" dirty="0" smtClean="0"/>
          </a:p>
          <a:p>
            <a:r>
              <a:rPr lang="fr-FR" dirty="0" smtClean="0"/>
              <a:t>1.5-EMPLOIS</a:t>
            </a:r>
          </a:p>
          <a:p>
            <a:endParaRPr lang="fr-FR" sz="800" dirty="0" smtClean="0"/>
          </a:p>
          <a:p>
            <a:r>
              <a:rPr lang="fr-FR" dirty="0" smtClean="0"/>
              <a:t>1.6-EQUIPEMENTS </a:t>
            </a:r>
          </a:p>
          <a:p>
            <a:endParaRPr lang="fr-FR" sz="800" dirty="0" smtClean="0"/>
          </a:p>
          <a:p>
            <a:r>
              <a:rPr lang="fr-FR" dirty="0" smtClean="0"/>
              <a:t>1.7-PROCEDES</a:t>
            </a:r>
          </a:p>
          <a:p>
            <a:endParaRPr lang="fr-FR" dirty="0"/>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85786" y="285728"/>
            <a:ext cx="7572428" cy="984885"/>
          </a:xfrm>
          <a:prstGeom prst="rect">
            <a:avLst/>
          </a:prstGeom>
          <a:noFill/>
        </p:spPr>
        <p:txBody>
          <a:bodyPr wrap="square" rtlCol="0">
            <a:spAutoFit/>
          </a:bodyPr>
          <a:lstStyle/>
          <a:p>
            <a:pPr algn="ctr"/>
            <a:r>
              <a:rPr lang="fr-FR" sz="2000" b="1" dirty="0" smtClean="0"/>
              <a:t>IV.2. DESCRIPTION DES IMPACTS</a:t>
            </a:r>
            <a:endParaRPr lang="fr-FR" sz="2000" dirty="0" smtClean="0"/>
          </a:p>
          <a:p>
            <a:pPr algn="ctr"/>
            <a:r>
              <a:rPr lang="fr-FR" sz="2000" dirty="0" smtClean="0"/>
              <a:t> </a:t>
            </a:r>
            <a:r>
              <a:rPr lang="fr-FR" sz="2000" b="1" dirty="0" smtClean="0"/>
              <a:t>Impacts A19 et 22</a:t>
            </a:r>
            <a:endParaRPr lang="fr-FR" sz="2000" dirty="0" smtClean="0"/>
          </a:p>
          <a:p>
            <a:endParaRPr lang="fr-FR" dirty="0"/>
          </a:p>
        </p:txBody>
      </p:sp>
      <p:graphicFrame>
        <p:nvGraphicFramePr>
          <p:cNvPr id="3" name="Tableau 2"/>
          <p:cNvGraphicFramePr>
            <a:graphicFrameLocks noGrp="1"/>
          </p:cNvGraphicFramePr>
          <p:nvPr/>
        </p:nvGraphicFramePr>
        <p:xfrm>
          <a:off x="500034" y="1142984"/>
          <a:ext cx="8001056" cy="524764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lang="fr-FR" sz="2000" u="sng" dirty="0">
                          <a:solidFill>
                            <a:srgbClr val="C00000"/>
                          </a:solidFill>
                          <a:latin typeface="Arial" pitchFamily="34" charset="0"/>
                          <a:ea typeface="Times New Roman"/>
                          <a:cs typeface="Arial" pitchFamily="34" charset="0"/>
                        </a:rPr>
                        <a:t>Les travaux de fouilles et de bétonnage</a:t>
                      </a:r>
                      <a:r>
                        <a:rPr lang="fr-FR" sz="2000" dirty="0">
                          <a:latin typeface="Arial" pitchFamily="34" charset="0"/>
                          <a:ea typeface="Times New Roman"/>
                          <a:cs typeface="Arial" pitchFamily="34" charset="0"/>
                        </a:rPr>
                        <a:t>, seront visibles à partir des axes routiers bordant le site, ce qui constitue </a:t>
                      </a:r>
                      <a:r>
                        <a:rPr lang="fr-FR" sz="2000" u="sng" dirty="0">
                          <a:solidFill>
                            <a:srgbClr val="C00000"/>
                          </a:solidFill>
                          <a:latin typeface="Arial" pitchFamily="34" charset="0"/>
                          <a:ea typeface="Times New Roman"/>
                          <a:cs typeface="Arial" pitchFamily="34" charset="0"/>
                        </a:rPr>
                        <a:t>un impact visuel</a:t>
                      </a:r>
                      <a:r>
                        <a:rPr lang="fr-FR" sz="2000" dirty="0">
                          <a:latin typeface="Arial" pitchFamily="34" charset="0"/>
                          <a:ea typeface="Times New Roman"/>
                          <a:cs typeface="Arial" pitchFamily="34" charset="0"/>
                        </a:rPr>
                        <a:t>. Par ailleurs, </a:t>
                      </a:r>
                      <a:r>
                        <a:rPr lang="fr-FR" sz="2000" u="sng" dirty="0">
                          <a:solidFill>
                            <a:srgbClr val="C00000"/>
                          </a:solidFill>
                          <a:latin typeface="Arial" pitchFamily="34" charset="0"/>
                          <a:ea typeface="Times New Roman"/>
                          <a:cs typeface="Arial" pitchFamily="34" charset="0"/>
                        </a:rPr>
                        <a:t>les mouvements des camions</a:t>
                      </a:r>
                      <a:r>
                        <a:rPr lang="fr-FR" sz="2000" dirty="0">
                          <a:latin typeface="Arial" pitchFamily="34" charset="0"/>
                          <a:ea typeface="Times New Roman"/>
                          <a:cs typeface="Arial" pitchFamily="34" charset="0"/>
                        </a:rPr>
                        <a:t> et engins vers et du chantier constituera un </a:t>
                      </a:r>
                      <a:r>
                        <a:rPr lang="fr-FR" sz="2000" u="sng" dirty="0">
                          <a:solidFill>
                            <a:srgbClr val="C00000"/>
                          </a:solidFill>
                          <a:latin typeface="Arial" pitchFamily="34" charset="0"/>
                          <a:ea typeface="Times New Roman"/>
                          <a:cs typeface="Arial" pitchFamily="34" charset="0"/>
                        </a:rPr>
                        <a:t>impact sur la sécurité</a:t>
                      </a:r>
                      <a:r>
                        <a:rPr lang="fr-FR" sz="2000" dirty="0">
                          <a:latin typeface="Arial" pitchFamily="34" charset="0"/>
                          <a:ea typeface="Times New Roman"/>
                          <a:cs typeface="Arial" pitchFamily="34" charset="0"/>
                        </a:rPr>
                        <a:t> des usagers de ce même axe au moment des ralentissements pour accéder au site et des départs à partir de celui-ci. A ceci viennent s'ajouter les </a:t>
                      </a:r>
                      <a:r>
                        <a:rPr lang="fr-FR" sz="2000" u="sng" dirty="0">
                          <a:solidFill>
                            <a:srgbClr val="C00000"/>
                          </a:solidFill>
                          <a:latin typeface="Arial" pitchFamily="34" charset="0"/>
                          <a:ea typeface="Times New Roman"/>
                          <a:cs typeface="Arial" pitchFamily="34" charset="0"/>
                        </a:rPr>
                        <a:t>risques d'accidents physiques </a:t>
                      </a:r>
                      <a:r>
                        <a:rPr lang="fr-FR" sz="2000" dirty="0">
                          <a:latin typeface="Arial" pitchFamily="34" charset="0"/>
                          <a:ea typeface="Times New Roman"/>
                          <a:cs typeface="Arial" pitchFamily="34" charset="0"/>
                        </a:rPr>
                        <a:t>liés aux </a:t>
                      </a:r>
                      <a:r>
                        <a:rPr lang="fr-FR" sz="2000" u="sng" dirty="0">
                          <a:solidFill>
                            <a:srgbClr val="C00000"/>
                          </a:solidFill>
                          <a:latin typeface="Arial" pitchFamily="34" charset="0"/>
                          <a:ea typeface="Times New Roman"/>
                          <a:cs typeface="Arial" pitchFamily="34" charset="0"/>
                        </a:rPr>
                        <a:t>activités du chantier</a:t>
                      </a:r>
                      <a:r>
                        <a:rPr lang="fr-FR" sz="2000" dirty="0">
                          <a:latin typeface="Arial" pitchFamily="34" charset="0"/>
                          <a:ea typeface="Times New Roman"/>
                          <a:cs typeface="Arial" pitchFamily="34" charset="0"/>
                        </a:rPr>
                        <a:t>. </a:t>
                      </a:r>
                      <a:r>
                        <a:rPr lang="fr-FR" sz="2000" b="0" i="0" dirty="0">
                          <a:latin typeface="Arial" pitchFamily="34" charset="0"/>
                          <a:ea typeface="Times New Roman"/>
                          <a:cs typeface="Arial" pitchFamily="34" charset="0"/>
                        </a:rPr>
                        <a:t>Ces impacts concernent le site et son voisinage immédiat (V).</a:t>
                      </a:r>
                    </a:p>
                  </a:txBody>
                  <a:tcPr marL="68580" marR="68580" marT="0" marB="0"/>
                </a:tc>
                <a:tc>
                  <a:txBody>
                    <a:bodyPr/>
                    <a:lstStyle/>
                    <a:p>
                      <a:pPr algn="just">
                        <a:spcAft>
                          <a:spcPts val="0"/>
                        </a:spcAft>
                      </a:pPr>
                      <a:r>
                        <a:rPr lang="fr-FR" sz="2000" dirty="0">
                          <a:latin typeface="Arial" pitchFamily="34" charset="0"/>
                          <a:ea typeface="Times New Roman"/>
                          <a:cs typeface="Arial" pitchFamily="34" charset="0"/>
                        </a:rPr>
                        <a:t>Ces impacts, sont </a:t>
                      </a:r>
                      <a:r>
                        <a:rPr lang="fr-FR" sz="2000" dirty="0" err="1">
                          <a:latin typeface="Arial" pitchFamily="34" charset="0"/>
                          <a:ea typeface="Times New Roman"/>
                          <a:cs typeface="Arial" pitchFamily="34" charset="0"/>
                        </a:rPr>
                        <a:t>atténuables</a:t>
                      </a:r>
                      <a:r>
                        <a:rPr lang="fr-FR" sz="2000" dirty="0">
                          <a:latin typeface="Arial" pitchFamily="34" charset="0"/>
                          <a:ea typeface="Times New Roman"/>
                          <a:cs typeface="Arial" pitchFamily="34" charset="0"/>
                        </a:rPr>
                        <a:t> </a:t>
                      </a:r>
                      <a:r>
                        <a:rPr lang="fr-FR" sz="2000" b="1" dirty="0">
                          <a:latin typeface="Arial" pitchFamily="34" charset="0"/>
                          <a:ea typeface="Times New Roman"/>
                          <a:cs typeface="Arial" pitchFamily="34" charset="0"/>
                        </a:rPr>
                        <a:t>(A)</a:t>
                      </a:r>
                      <a:r>
                        <a:rPr lang="fr-FR" sz="2000" dirty="0">
                          <a:latin typeface="Arial" pitchFamily="34" charset="0"/>
                          <a:ea typeface="Times New Roman"/>
                          <a:cs typeface="Arial" pitchFamily="34" charset="0"/>
                        </a:rPr>
                        <a:t> par l'adoption des mesures d'atténuation suivantes :</a:t>
                      </a:r>
                    </a:p>
                    <a:p>
                      <a:pPr algn="just">
                        <a:spcAft>
                          <a:spcPts val="0"/>
                        </a:spcAft>
                      </a:pPr>
                      <a:endParaRPr lang="fr-FR" sz="800" dirty="0" smtClean="0">
                        <a:latin typeface="Arial" pitchFamily="34" charset="0"/>
                        <a:ea typeface="Times New Roman"/>
                        <a:cs typeface="Arial" pitchFamily="34" charset="0"/>
                      </a:endParaRPr>
                    </a:p>
                    <a:p>
                      <a:pPr algn="just">
                        <a:spcAft>
                          <a:spcPts val="0"/>
                        </a:spcAft>
                      </a:pPr>
                      <a:r>
                        <a:rPr lang="fr-FR" sz="2000" dirty="0" smtClean="0">
                          <a:latin typeface="Arial" pitchFamily="34" charset="0"/>
                          <a:ea typeface="Times New Roman"/>
                          <a:cs typeface="Arial" pitchFamily="34" charset="0"/>
                        </a:rPr>
                        <a:t>- </a:t>
                      </a:r>
                      <a:r>
                        <a:rPr lang="fr-FR" sz="2000" dirty="0">
                          <a:latin typeface="Arial" pitchFamily="34" charset="0"/>
                          <a:ea typeface="Times New Roman"/>
                          <a:cs typeface="Arial" pitchFamily="34" charset="0"/>
                        </a:rPr>
                        <a:t>Signaler le chantier à au moins 120 m sur les deux sens des axes routiers voisins.</a:t>
                      </a:r>
                    </a:p>
                    <a:p>
                      <a:pPr algn="just">
                        <a:spcAft>
                          <a:spcPts val="0"/>
                        </a:spcAft>
                      </a:pPr>
                      <a:endParaRPr lang="fr-FR" sz="800" dirty="0" smtClean="0">
                        <a:latin typeface="Arial" pitchFamily="34" charset="0"/>
                        <a:ea typeface="Times New Roman"/>
                        <a:cs typeface="Arial" pitchFamily="34" charset="0"/>
                      </a:endParaRPr>
                    </a:p>
                    <a:p>
                      <a:pPr algn="just">
                        <a:spcAft>
                          <a:spcPts val="0"/>
                        </a:spcAft>
                      </a:pPr>
                      <a:r>
                        <a:rPr lang="fr-FR" sz="2000" dirty="0" smtClean="0">
                          <a:latin typeface="Arial" pitchFamily="34" charset="0"/>
                          <a:ea typeface="Times New Roman"/>
                          <a:cs typeface="Arial" pitchFamily="34" charset="0"/>
                        </a:rPr>
                        <a:t>- </a:t>
                      </a:r>
                      <a:r>
                        <a:rPr lang="fr-FR" sz="2000" dirty="0">
                          <a:latin typeface="Arial" pitchFamily="34" charset="0"/>
                          <a:ea typeface="Times New Roman"/>
                          <a:cs typeface="Arial" pitchFamily="34" charset="0"/>
                        </a:rPr>
                        <a:t>Imposer au personnel du chantier le port des protections individuelles.</a:t>
                      </a:r>
                    </a:p>
                    <a:p>
                      <a:pPr algn="just">
                        <a:spcAft>
                          <a:spcPts val="0"/>
                        </a:spcAft>
                      </a:pPr>
                      <a:endParaRPr lang="fr-FR" sz="800" dirty="0" smtClean="0">
                        <a:latin typeface="Arial" pitchFamily="34" charset="0"/>
                        <a:ea typeface="Times New Roman"/>
                        <a:cs typeface="Arial" pitchFamily="34" charset="0"/>
                      </a:endParaRPr>
                    </a:p>
                    <a:p>
                      <a:pPr algn="just">
                        <a:spcAft>
                          <a:spcPts val="0"/>
                        </a:spcAft>
                      </a:pPr>
                      <a:r>
                        <a:rPr lang="fr-FR" sz="2000" dirty="0" smtClean="0">
                          <a:latin typeface="Arial" pitchFamily="34" charset="0"/>
                          <a:ea typeface="Times New Roman"/>
                          <a:cs typeface="Arial" pitchFamily="34" charset="0"/>
                        </a:rPr>
                        <a:t>- </a:t>
                      </a:r>
                      <a:r>
                        <a:rPr lang="fr-FR" sz="2000" dirty="0">
                          <a:latin typeface="Arial" pitchFamily="34" charset="0"/>
                          <a:ea typeface="Times New Roman"/>
                          <a:cs typeface="Arial" pitchFamily="34" charset="0"/>
                        </a:rPr>
                        <a:t>Doter le chantier de tous les panneaux signalétiques conventionnels ainsi que des moyens de premiers secours et d'intervention incendie.</a:t>
                      </a:r>
                    </a:p>
                  </a:txBody>
                  <a:tcPr marL="68580" marR="68580" marT="0" marB="0"/>
                </a:tc>
              </a:tr>
            </a:tbl>
          </a:graphicData>
        </a:graphic>
      </p:graphicFrame>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714356"/>
          <a:ext cx="8001056" cy="494284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kumimoji="0" lang="fr-FR" sz="2000" u="sng" kern="1200" dirty="0" smtClean="0">
                          <a:solidFill>
                            <a:srgbClr val="C00000"/>
                          </a:solidFill>
                          <a:latin typeface="Arial" pitchFamily="34" charset="0"/>
                          <a:ea typeface="+mn-ea"/>
                          <a:cs typeface="Arial" pitchFamily="34" charset="0"/>
                        </a:rPr>
                        <a:t>L'enfouissement des citernes et réseaux de canalisations </a:t>
                      </a:r>
                      <a:r>
                        <a:rPr kumimoji="0" lang="fr-FR" sz="2000" kern="1200" dirty="0" smtClean="0">
                          <a:solidFill>
                            <a:schemeClr val="dk1"/>
                          </a:solidFill>
                          <a:latin typeface="Arial" pitchFamily="34" charset="0"/>
                          <a:ea typeface="+mn-ea"/>
                          <a:cs typeface="Arial" pitchFamily="34" charset="0"/>
                        </a:rPr>
                        <a:t>peut constituer un </a:t>
                      </a:r>
                      <a:r>
                        <a:rPr kumimoji="0" lang="fr-FR" sz="2000" u="sng" kern="1200" dirty="0" smtClean="0">
                          <a:solidFill>
                            <a:srgbClr val="C00000"/>
                          </a:solidFill>
                          <a:latin typeface="Arial" pitchFamily="34" charset="0"/>
                          <a:ea typeface="+mn-ea"/>
                          <a:cs typeface="Arial" pitchFamily="34" charset="0"/>
                        </a:rPr>
                        <a:t>risque pour la qualité des sols et des eaux souterraines </a:t>
                      </a:r>
                      <a:r>
                        <a:rPr kumimoji="0" lang="fr-FR" sz="2000" kern="1200" dirty="0" smtClean="0">
                          <a:solidFill>
                            <a:schemeClr val="dk1"/>
                          </a:solidFill>
                          <a:latin typeface="Arial" pitchFamily="34" charset="0"/>
                          <a:ea typeface="+mn-ea"/>
                          <a:cs typeface="Arial" pitchFamily="34" charset="0"/>
                        </a:rPr>
                        <a:t>locales </a:t>
                      </a:r>
                      <a:r>
                        <a:rPr kumimoji="0" lang="fr-FR" sz="2000" b="1" kern="1200" dirty="0" smtClean="0">
                          <a:solidFill>
                            <a:schemeClr val="dk1"/>
                          </a:solidFill>
                          <a:latin typeface="Arial" pitchFamily="34" charset="0"/>
                          <a:ea typeface="+mn-ea"/>
                          <a:cs typeface="Arial" pitchFamily="34" charset="0"/>
                        </a:rPr>
                        <a:t>(V)</a:t>
                      </a:r>
                      <a:r>
                        <a:rPr kumimoji="0" lang="fr-FR" sz="2000" kern="1200" dirty="0" smtClean="0">
                          <a:solidFill>
                            <a:schemeClr val="dk1"/>
                          </a:solidFill>
                          <a:latin typeface="Arial" pitchFamily="34" charset="0"/>
                          <a:ea typeface="+mn-ea"/>
                          <a:cs typeface="Arial" pitchFamily="34" charset="0"/>
                        </a:rPr>
                        <a:t> dans le cas de fuites de produits à partir de ces citernes et réseaux. Dans cette éventualité l'impact se manifestera avec un décalage dans le temps </a:t>
                      </a:r>
                      <a:r>
                        <a:rPr kumimoji="0" lang="fr-FR" sz="2000" b="1" kern="1200" dirty="0" smtClean="0">
                          <a:solidFill>
                            <a:schemeClr val="dk1"/>
                          </a:solidFill>
                          <a:latin typeface="Arial" pitchFamily="34" charset="0"/>
                          <a:ea typeface="+mn-ea"/>
                          <a:cs typeface="Arial" pitchFamily="34" charset="0"/>
                        </a:rPr>
                        <a:t>(P)</a:t>
                      </a:r>
                      <a:r>
                        <a:rPr kumimoji="0" lang="fr-FR" sz="2000" kern="1200" dirty="0" smtClean="0">
                          <a:solidFill>
                            <a:schemeClr val="dk1"/>
                          </a:solidFill>
                          <a:latin typeface="Arial" pitchFamily="34" charset="0"/>
                          <a:ea typeface="+mn-ea"/>
                          <a:cs typeface="Arial" pitchFamily="34" charset="0"/>
                        </a:rPr>
                        <a:t> mais aura une action négative sur ces éléments du milieu ce pourquoi il mérite d'être pris au sérieux puisque de telles situations se sont déjà présentées. </a:t>
                      </a:r>
                      <a:r>
                        <a:rPr kumimoji="0" lang="fr-FR" sz="2000" b="0" i="0" kern="1200" dirty="0" smtClean="0">
                          <a:solidFill>
                            <a:schemeClr val="dk1"/>
                          </a:solidFill>
                          <a:latin typeface="Arial" pitchFamily="34" charset="0"/>
                          <a:ea typeface="+mn-ea"/>
                          <a:cs typeface="Arial" pitchFamily="34" charset="0"/>
                        </a:rPr>
                        <a:t>L'impact sera donc </a:t>
                      </a:r>
                      <a:r>
                        <a:rPr kumimoji="0" lang="fr-FR" sz="2000" b="1" i="0" kern="1200" dirty="0" smtClean="0">
                          <a:solidFill>
                            <a:srgbClr val="FF0000"/>
                          </a:solidFill>
                          <a:latin typeface="Arial" pitchFamily="34" charset="0"/>
                          <a:ea typeface="+mn-ea"/>
                          <a:cs typeface="Arial" pitchFamily="34" charset="0"/>
                        </a:rPr>
                        <a:t>déterminant</a:t>
                      </a:r>
                      <a:r>
                        <a:rPr kumimoji="0" lang="fr-FR" sz="2000" b="0" i="0" kern="1200" dirty="0" smtClean="0">
                          <a:solidFill>
                            <a:schemeClr val="dk1"/>
                          </a:solidFill>
                          <a:latin typeface="Arial" pitchFamily="34" charset="0"/>
                          <a:ea typeface="+mn-ea"/>
                          <a:cs typeface="Arial" pitchFamily="34" charset="0"/>
                        </a:rPr>
                        <a:t> </a:t>
                      </a:r>
                      <a:r>
                        <a:rPr kumimoji="0" lang="fr-FR" sz="2000" b="1" i="0" kern="1200" dirty="0" smtClean="0">
                          <a:solidFill>
                            <a:srgbClr val="FF0000"/>
                          </a:solidFill>
                          <a:latin typeface="Arial" pitchFamily="34" charset="0"/>
                          <a:ea typeface="+mn-ea"/>
                          <a:cs typeface="Arial" pitchFamily="34" charset="0"/>
                        </a:rPr>
                        <a:t>(D)</a:t>
                      </a:r>
                      <a:r>
                        <a:rPr kumimoji="0" lang="fr-FR" sz="2000" b="0" i="0" kern="1200" dirty="0" smtClean="0">
                          <a:solidFill>
                            <a:schemeClr val="dk1"/>
                          </a:solidFill>
                          <a:latin typeface="Arial" pitchFamily="34" charset="0"/>
                          <a:ea typeface="+mn-ea"/>
                          <a:cs typeface="Arial" pitchFamily="34" charset="0"/>
                        </a:rPr>
                        <a:t>.</a:t>
                      </a:r>
                      <a:endParaRPr lang="fr-FR" sz="2000" b="0" i="0" dirty="0">
                        <a:latin typeface="Arial" pitchFamily="34" charset="0"/>
                        <a:ea typeface="Times New Roman"/>
                        <a:cs typeface="Arial" pitchFamily="34" charset="0"/>
                      </a:endParaRPr>
                    </a:p>
                  </a:txBody>
                  <a:tcPr marL="68580" marR="68580" marT="0" marB="0"/>
                </a:tc>
                <a:tc>
                  <a:txBody>
                    <a:bodyPr/>
                    <a:lstStyle/>
                    <a:p>
                      <a:pPr algn="just"/>
                      <a:r>
                        <a:rPr kumimoji="0" lang="fr-FR" sz="2000" kern="1200" dirty="0" smtClean="0">
                          <a:solidFill>
                            <a:schemeClr val="dk1"/>
                          </a:solidFill>
                          <a:latin typeface="Arial" pitchFamily="34" charset="0"/>
                          <a:ea typeface="+mn-ea"/>
                          <a:cs typeface="Arial" pitchFamily="34" charset="0"/>
                        </a:rPr>
                        <a:t>L'atténuation de cet impact réside dans la bonne </a:t>
                      </a:r>
                      <a:r>
                        <a:rPr kumimoji="0" lang="fr-FR" sz="2000" kern="1200" dirty="0" err="1" smtClean="0">
                          <a:solidFill>
                            <a:schemeClr val="dk1"/>
                          </a:solidFill>
                          <a:latin typeface="Arial" pitchFamily="34" charset="0"/>
                          <a:ea typeface="+mn-ea"/>
                          <a:cs typeface="Arial" pitchFamily="34" charset="0"/>
                        </a:rPr>
                        <a:t>étanchéification</a:t>
                      </a:r>
                      <a:r>
                        <a:rPr kumimoji="0" lang="fr-FR" sz="2000" kern="1200" dirty="0" smtClean="0">
                          <a:solidFill>
                            <a:schemeClr val="dk1"/>
                          </a:solidFill>
                          <a:latin typeface="Arial" pitchFamily="34" charset="0"/>
                          <a:ea typeface="+mn-ea"/>
                          <a:cs typeface="Arial" pitchFamily="34" charset="0"/>
                        </a:rPr>
                        <a:t> des parois des citernes et réseaux et le contrôle régulier de ceux-ci. Pour les citernes, le bétonnage des parois des fosses les abritant serait souhaitable. Ceci faciliterait le contrôle de l'étanchéité des citernes et le retrait de celles-ci pour d'éventuelles réparations </a:t>
                      </a:r>
                      <a:r>
                        <a:rPr kumimoji="0" lang="fr-FR" sz="2000" b="1" kern="1200" dirty="0" smtClean="0">
                          <a:solidFill>
                            <a:schemeClr val="dk1"/>
                          </a:solidFill>
                          <a:latin typeface="Arial" pitchFamily="34" charset="0"/>
                          <a:ea typeface="+mn-ea"/>
                          <a:cs typeface="Arial" pitchFamily="34" charset="0"/>
                        </a:rPr>
                        <a:t>(A)</a:t>
                      </a:r>
                      <a:r>
                        <a:rPr kumimoji="0" lang="fr-FR" sz="2000" kern="1200" dirty="0" smtClean="0">
                          <a:solidFill>
                            <a:schemeClr val="dk1"/>
                          </a:solidFill>
                          <a:latin typeface="Arial" pitchFamily="34" charset="0"/>
                          <a:ea typeface="+mn-ea"/>
                          <a:cs typeface="Arial" pitchFamily="34" charset="0"/>
                        </a:rPr>
                        <a:t>.</a:t>
                      </a:r>
                      <a:endParaRPr kumimoji="0" lang="fr-FR" sz="2000" kern="1200" dirty="0">
                        <a:solidFill>
                          <a:schemeClr val="dk1"/>
                        </a:solidFill>
                        <a:latin typeface="Arial" pitchFamily="34" charset="0"/>
                        <a:ea typeface="+mn-ea"/>
                        <a:cs typeface="Arial" pitchFamily="34" charset="0"/>
                      </a:endParaRPr>
                    </a:p>
                  </a:txBody>
                  <a:tcPr marL="68580" marR="68580" marT="0" marB="0"/>
                </a:tc>
              </a:tr>
            </a:tbl>
          </a:graphicData>
        </a:graphic>
      </p:graphicFrame>
      <p:sp>
        <p:nvSpPr>
          <p:cNvPr id="3" name="ZoneTexte 2"/>
          <p:cNvSpPr txBox="1"/>
          <p:nvPr/>
        </p:nvSpPr>
        <p:spPr>
          <a:xfrm>
            <a:off x="2571736" y="214290"/>
            <a:ext cx="4000528" cy="677108"/>
          </a:xfrm>
          <a:prstGeom prst="rect">
            <a:avLst/>
          </a:prstGeom>
          <a:noFill/>
        </p:spPr>
        <p:txBody>
          <a:bodyPr wrap="square" rtlCol="0">
            <a:spAutoFit/>
          </a:bodyPr>
          <a:lstStyle/>
          <a:p>
            <a:pPr algn="ctr"/>
            <a:r>
              <a:rPr lang="fr-FR" sz="2000" b="1" dirty="0" smtClean="0"/>
              <a:t>Impacts B1 et 5</a:t>
            </a:r>
            <a:endParaRPr lang="fr-FR" sz="2000" dirty="0" smtClean="0"/>
          </a:p>
          <a:p>
            <a:endParaRPr lang="fr-FR" dirty="0"/>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714356"/>
          <a:ext cx="8001056" cy="128524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kumimoji="0" lang="fr-FR" sz="2000" kern="1200" dirty="0" smtClean="0">
                          <a:solidFill>
                            <a:schemeClr val="dk1"/>
                          </a:solidFill>
                          <a:latin typeface="Arial" pitchFamily="34" charset="0"/>
                          <a:ea typeface="+mn-ea"/>
                          <a:cs typeface="Arial" pitchFamily="34" charset="0"/>
                        </a:rPr>
                        <a:t>Voir Risques d'accidents physiques liées aux activités du chantier en A19 et 22 ci-dessus.</a:t>
                      </a:r>
                      <a:endParaRPr lang="fr-FR" sz="2000" b="0" i="0" dirty="0">
                        <a:latin typeface="Arial" pitchFamily="34" charset="0"/>
                        <a:ea typeface="Times New Roman"/>
                        <a:cs typeface="Arial" pitchFamily="34" charset="0"/>
                      </a:endParaRPr>
                    </a:p>
                  </a:txBody>
                  <a:tcPr marL="68580" marR="68580" marT="0" marB="0"/>
                </a:tc>
                <a:tc>
                  <a:txBody>
                    <a:bodyPr/>
                    <a:lstStyle/>
                    <a:p>
                      <a:pPr algn="just"/>
                      <a:endParaRPr kumimoji="0" lang="fr-FR" sz="2000" kern="1200" dirty="0">
                        <a:solidFill>
                          <a:schemeClr val="dk1"/>
                        </a:solidFill>
                        <a:latin typeface="Arial" pitchFamily="34" charset="0"/>
                        <a:ea typeface="+mn-ea"/>
                        <a:cs typeface="Arial" pitchFamily="34" charset="0"/>
                      </a:endParaRPr>
                    </a:p>
                  </a:txBody>
                  <a:tcPr marL="68580" marR="68580" marT="0" marB="0"/>
                </a:tc>
              </a:tr>
            </a:tbl>
          </a:graphicData>
        </a:graphic>
      </p:graphicFrame>
      <p:sp>
        <p:nvSpPr>
          <p:cNvPr id="3" name="ZoneTexte 2"/>
          <p:cNvSpPr txBox="1"/>
          <p:nvPr/>
        </p:nvSpPr>
        <p:spPr>
          <a:xfrm>
            <a:off x="2539656" y="268475"/>
            <a:ext cx="4286280" cy="646331"/>
          </a:xfrm>
          <a:prstGeom prst="rect">
            <a:avLst/>
          </a:prstGeom>
          <a:noFill/>
        </p:spPr>
        <p:txBody>
          <a:bodyPr wrap="square" rtlCol="0">
            <a:spAutoFit/>
          </a:bodyPr>
          <a:lstStyle/>
          <a:p>
            <a:pPr algn="ctr"/>
            <a:r>
              <a:rPr lang="fr-FR" b="1" dirty="0" smtClean="0"/>
              <a:t>Impacts B19 et 22</a:t>
            </a:r>
            <a:endParaRPr lang="fr-FR" dirty="0" smtClean="0"/>
          </a:p>
          <a:p>
            <a:endParaRPr lang="fr-FR" dirty="0"/>
          </a:p>
        </p:txBody>
      </p:sp>
      <p:sp>
        <p:nvSpPr>
          <p:cNvPr id="4" name="ZoneTexte 3"/>
          <p:cNvSpPr txBox="1"/>
          <p:nvPr/>
        </p:nvSpPr>
        <p:spPr>
          <a:xfrm>
            <a:off x="2571736" y="2139727"/>
            <a:ext cx="4286280" cy="646331"/>
          </a:xfrm>
          <a:prstGeom prst="rect">
            <a:avLst/>
          </a:prstGeom>
          <a:noFill/>
        </p:spPr>
        <p:txBody>
          <a:bodyPr wrap="square" rtlCol="0">
            <a:spAutoFit/>
          </a:bodyPr>
          <a:lstStyle/>
          <a:p>
            <a:pPr algn="ctr"/>
            <a:r>
              <a:rPr lang="fr-FR" b="1" dirty="0" smtClean="0"/>
              <a:t>Impacts E19 et 22</a:t>
            </a:r>
            <a:endParaRPr lang="fr-FR" dirty="0" smtClean="0"/>
          </a:p>
          <a:p>
            <a:endParaRPr lang="fr-FR" dirty="0"/>
          </a:p>
        </p:txBody>
      </p:sp>
      <p:graphicFrame>
        <p:nvGraphicFramePr>
          <p:cNvPr id="5" name="Tableau 4"/>
          <p:cNvGraphicFramePr>
            <a:graphicFrameLocks noGrp="1"/>
          </p:cNvGraphicFramePr>
          <p:nvPr/>
        </p:nvGraphicFramePr>
        <p:xfrm>
          <a:off x="571472" y="2714620"/>
          <a:ext cx="8001056" cy="128524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kumimoji="0" lang="fr-FR" sz="2000" kern="1200" dirty="0" smtClean="0">
                          <a:solidFill>
                            <a:schemeClr val="dk1"/>
                          </a:solidFill>
                          <a:latin typeface="Arial" pitchFamily="34" charset="0"/>
                          <a:ea typeface="+mn-ea"/>
                          <a:cs typeface="Arial" pitchFamily="34" charset="0"/>
                        </a:rPr>
                        <a:t>Voir Risques d'accidents physiques liées aux activités du chantier en A19 et 22 ci-dessus..</a:t>
                      </a:r>
                      <a:endParaRPr lang="fr-FR" sz="2000" b="0" i="0" dirty="0">
                        <a:latin typeface="Arial" pitchFamily="34" charset="0"/>
                        <a:ea typeface="Times New Roman"/>
                        <a:cs typeface="Arial" pitchFamily="34" charset="0"/>
                      </a:endParaRPr>
                    </a:p>
                  </a:txBody>
                  <a:tcPr marL="68580" marR="68580" marT="0" marB="0"/>
                </a:tc>
                <a:tc>
                  <a:txBody>
                    <a:bodyPr/>
                    <a:lstStyle/>
                    <a:p>
                      <a:pPr algn="just"/>
                      <a:endParaRPr kumimoji="0" lang="fr-FR" sz="2000" kern="1200" dirty="0">
                        <a:solidFill>
                          <a:schemeClr val="dk1"/>
                        </a:solidFill>
                        <a:latin typeface="Arial" pitchFamily="34" charset="0"/>
                        <a:ea typeface="+mn-ea"/>
                        <a:cs typeface="Arial" pitchFamily="34" charset="0"/>
                      </a:endParaRPr>
                    </a:p>
                  </a:txBody>
                  <a:tcPr marL="68580" marR="68580" marT="0" marB="0"/>
                </a:tc>
              </a:tr>
            </a:tbl>
          </a:graphicData>
        </a:graphic>
      </p:graphicFrame>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679850"/>
          <a:ext cx="8001056" cy="585724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Le stockage et la manipulation de produits très inflammables et même explosifs au niveau de la station service peut constituer un risque (insignifiant) pour la qualité de l'air au niveau de la station même </a:t>
                      </a:r>
                      <a:r>
                        <a:rPr kumimoji="0" lang="fr-FR" sz="2000" b="1" kern="1200" dirty="0" smtClean="0">
                          <a:solidFill>
                            <a:schemeClr val="dk1"/>
                          </a:solidFill>
                          <a:latin typeface="Arial" pitchFamily="34" charset="0"/>
                          <a:ea typeface="+mn-ea"/>
                          <a:cs typeface="Arial" pitchFamily="34" charset="0"/>
                        </a:rPr>
                        <a:t>(V)</a:t>
                      </a:r>
                      <a:r>
                        <a:rPr kumimoji="0" lang="fr-FR" sz="2000" kern="1200" dirty="0" smtClean="0">
                          <a:solidFill>
                            <a:schemeClr val="dk1"/>
                          </a:solidFill>
                          <a:latin typeface="Arial" pitchFamily="34" charset="0"/>
                          <a:ea typeface="+mn-ea"/>
                          <a:cs typeface="Arial" pitchFamily="34" charset="0"/>
                        </a:rPr>
                        <a:t>.</a:t>
                      </a:r>
                    </a:p>
                    <a:p>
                      <a:pPr algn="just"/>
                      <a:r>
                        <a:rPr kumimoji="0" lang="fr-FR" sz="2000" kern="1200" dirty="0" smtClean="0">
                          <a:solidFill>
                            <a:schemeClr val="dk1"/>
                          </a:solidFill>
                          <a:latin typeface="Arial" pitchFamily="34" charset="0"/>
                          <a:ea typeface="+mn-ea"/>
                          <a:cs typeface="Arial" pitchFamily="34" charset="0"/>
                        </a:rPr>
                        <a:t>En cas de fuite de gaz ou d'épandage de carburant, cela contaminera l'atmosphère locale </a:t>
                      </a:r>
                      <a:r>
                        <a:rPr kumimoji="0" lang="fr-FR" sz="2000" b="1" kern="1200" dirty="0" smtClean="0">
                          <a:solidFill>
                            <a:schemeClr val="dk1"/>
                          </a:solidFill>
                          <a:latin typeface="Arial" pitchFamily="34" charset="0"/>
                          <a:ea typeface="+mn-ea"/>
                          <a:cs typeface="Arial" pitchFamily="34" charset="0"/>
                        </a:rPr>
                        <a:t>(I)</a:t>
                      </a:r>
                      <a:r>
                        <a:rPr kumimoji="0" lang="fr-FR" sz="2000" kern="1200" dirty="0" smtClean="0">
                          <a:solidFill>
                            <a:schemeClr val="dk1"/>
                          </a:solidFill>
                          <a:latin typeface="Arial" pitchFamily="34" charset="0"/>
                          <a:ea typeface="+mn-ea"/>
                          <a:cs typeface="Arial" pitchFamily="34" charset="0"/>
                        </a:rPr>
                        <a:t> sans pour autant constituer une pollution notable </a:t>
                      </a:r>
                      <a:r>
                        <a:rPr kumimoji="0" lang="fr-FR" sz="2000" b="1" kern="1200" dirty="0" smtClean="0">
                          <a:solidFill>
                            <a:srgbClr val="FF0000"/>
                          </a:solidFill>
                          <a:latin typeface="Arial" pitchFamily="34" charset="0"/>
                          <a:ea typeface="+mn-ea"/>
                          <a:cs typeface="Arial" pitchFamily="34" charset="0"/>
                        </a:rPr>
                        <a:t>(d)</a:t>
                      </a:r>
                      <a:r>
                        <a:rPr kumimoji="0" lang="fr-FR" sz="2000" kern="1200" dirty="0" smtClean="0">
                          <a:solidFill>
                            <a:schemeClr val="dk1"/>
                          </a:solidFill>
                          <a:latin typeface="Arial" pitchFamily="34" charset="0"/>
                          <a:ea typeface="+mn-ea"/>
                          <a:cs typeface="Arial" pitchFamily="34" charset="0"/>
                        </a:rPr>
                        <a:t>.</a:t>
                      </a:r>
                    </a:p>
                    <a:p>
                      <a:pPr algn="just"/>
                      <a:r>
                        <a:rPr kumimoji="0" lang="fr-FR" sz="2000" kern="1200" dirty="0" smtClean="0">
                          <a:solidFill>
                            <a:schemeClr val="dk1"/>
                          </a:solidFill>
                          <a:latin typeface="Arial" pitchFamily="34" charset="0"/>
                          <a:ea typeface="+mn-ea"/>
                          <a:cs typeface="Arial" pitchFamily="34" charset="0"/>
                        </a:rPr>
                        <a:t>Dans ce cas il ne sera pas possible de réparer l'impact (a) et il faudra tout simplement localiser et neutraliser la fuite de gaz et/ou attendre la dissipation des odeurs de carburant et/ou de gaz.</a:t>
                      </a:r>
                      <a:endParaRPr lang="fr-FR" sz="2000" b="0" i="0" dirty="0">
                        <a:latin typeface="Arial" pitchFamily="34" charset="0"/>
                        <a:ea typeface="Times New Roman"/>
                        <a:cs typeface="Arial" pitchFamily="34" charset="0"/>
                      </a:endParaRPr>
                    </a:p>
                  </a:txBody>
                  <a:tcPr marL="68580" marR="68580" marT="0" marB="0"/>
                </a:tc>
                <a:tc>
                  <a:txBody>
                    <a:bodyPr/>
                    <a:lstStyle/>
                    <a:p>
                      <a:pPr algn="just"/>
                      <a:endParaRPr kumimoji="0" lang="fr-FR" sz="2000" kern="1200" dirty="0">
                        <a:solidFill>
                          <a:schemeClr val="dk1"/>
                        </a:solidFill>
                        <a:latin typeface="Arial" pitchFamily="34" charset="0"/>
                        <a:ea typeface="+mn-ea"/>
                        <a:cs typeface="Arial" pitchFamily="34" charset="0"/>
                      </a:endParaRPr>
                    </a:p>
                  </a:txBody>
                  <a:tcPr marL="68580" marR="68580" marT="0" marB="0"/>
                </a:tc>
              </a:tr>
            </a:tbl>
          </a:graphicData>
        </a:graphic>
      </p:graphicFrame>
      <p:sp>
        <p:nvSpPr>
          <p:cNvPr id="3" name="ZoneTexte 2"/>
          <p:cNvSpPr txBox="1"/>
          <p:nvPr/>
        </p:nvSpPr>
        <p:spPr>
          <a:xfrm>
            <a:off x="2608668" y="214290"/>
            <a:ext cx="4143404" cy="646331"/>
          </a:xfrm>
          <a:prstGeom prst="rect">
            <a:avLst/>
          </a:prstGeom>
          <a:noFill/>
        </p:spPr>
        <p:txBody>
          <a:bodyPr wrap="square" rtlCol="0">
            <a:spAutoFit/>
          </a:bodyPr>
          <a:lstStyle/>
          <a:p>
            <a:pPr algn="ctr"/>
            <a:r>
              <a:rPr lang="fr-FR" b="1" dirty="0" smtClean="0"/>
              <a:t>Impacts F8</a:t>
            </a:r>
            <a:endParaRPr lang="fr-FR" dirty="0" smtClean="0"/>
          </a:p>
          <a:p>
            <a:pPr algn="ctr"/>
            <a:endParaRPr lang="fr-FR" dirty="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427456" y="764624"/>
          <a:ext cx="8249000" cy="5760720"/>
        </p:xfrm>
        <a:graphic>
          <a:graphicData uri="http://schemas.openxmlformats.org/drawingml/2006/table">
            <a:tbl>
              <a:tblPr firstRow="1" bandRow="1">
                <a:tableStyleId>{5C22544A-7EE6-4342-B048-85BDC9FD1C3A}</a:tableStyleId>
              </a:tblPr>
              <a:tblGrid>
                <a:gridCol w="4107685"/>
                <a:gridCol w="4141315"/>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 </a:t>
                      </a:r>
                      <a:r>
                        <a:rPr kumimoji="0" lang="fr-FR" sz="1800" b="1" kern="1200" dirty="0" smtClean="0">
                          <a:solidFill>
                            <a:schemeClr val="lt1"/>
                          </a:solidFill>
                          <a:latin typeface="+mn-lt"/>
                          <a:ea typeface="+mn-ea"/>
                          <a:cs typeface="+mn-cs"/>
                        </a:rPr>
                        <a:t>Voir Etude de danger</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Le risque principal constitué par les activités de la station service réside dans le danger du stockage et la manipulation de produits inflammables et explosifs. Ce risque est d'autant plus aggravé par le transit incessant du public par la station.</a:t>
                      </a:r>
                    </a:p>
                    <a:p>
                      <a:pPr algn="just"/>
                      <a:r>
                        <a:rPr kumimoji="0" lang="fr-FR" sz="2000" kern="1200" dirty="0" smtClean="0">
                          <a:solidFill>
                            <a:schemeClr val="dk1"/>
                          </a:solidFill>
                          <a:latin typeface="Arial" pitchFamily="34" charset="0"/>
                          <a:ea typeface="+mn-ea"/>
                          <a:cs typeface="Arial" pitchFamily="34" charset="0"/>
                        </a:rPr>
                        <a:t>Les risques explosif et incendie constituent un impact négatif sérieux pour la sécurité et donc la santé des personnes qui se trouveraient sur les lieux </a:t>
                      </a:r>
                      <a:r>
                        <a:rPr kumimoji="0" lang="fr-FR" sz="2000" b="1" kern="1200" dirty="0" smtClean="0">
                          <a:solidFill>
                            <a:schemeClr val="dk1"/>
                          </a:solidFill>
                          <a:latin typeface="Arial" pitchFamily="34" charset="0"/>
                          <a:ea typeface="+mn-ea"/>
                          <a:cs typeface="Arial" pitchFamily="34" charset="0"/>
                        </a:rPr>
                        <a:t>(V)</a:t>
                      </a:r>
                      <a:r>
                        <a:rPr kumimoji="0" lang="fr-FR" sz="2000" kern="1200" dirty="0" smtClean="0">
                          <a:solidFill>
                            <a:schemeClr val="dk1"/>
                          </a:solidFill>
                          <a:latin typeface="Arial" pitchFamily="34" charset="0"/>
                          <a:ea typeface="+mn-ea"/>
                          <a:cs typeface="Arial" pitchFamily="34" charset="0"/>
                        </a:rPr>
                        <a:t>. Dans cette éventualité, l'impact se manifestera immédiatement dès l'apparition du sinistre </a:t>
                      </a:r>
                      <a:r>
                        <a:rPr kumimoji="0" lang="fr-FR" sz="2000" b="1" kern="1200" dirty="0" smtClean="0">
                          <a:solidFill>
                            <a:schemeClr val="dk1"/>
                          </a:solidFill>
                          <a:latin typeface="Arial" pitchFamily="34" charset="0"/>
                          <a:ea typeface="+mn-ea"/>
                          <a:cs typeface="Arial" pitchFamily="34" charset="0"/>
                        </a:rPr>
                        <a:t>(I)</a:t>
                      </a:r>
                      <a:r>
                        <a:rPr kumimoji="0" lang="fr-FR" sz="2000" kern="1200" dirty="0" smtClean="0">
                          <a:solidFill>
                            <a:schemeClr val="dk1"/>
                          </a:solidFill>
                          <a:latin typeface="Arial" pitchFamily="34" charset="0"/>
                          <a:ea typeface="+mn-ea"/>
                          <a:cs typeface="Arial" pitchFamily="34" charset="0"/>
                        </a:rPr>
                        <a:t> et sera largement </a:t>
                      </a:r>
                      <a:r>
                        <a:rPr kumimoji="0" lang="fr-FR" sz="2000" b="1" kern="1200" dirty="0" smtClean="0">
                          <a:solidFill>
                            <a:srgbClr val="FF0000"/>
                          </a:solidFill>
                          <a:latin typeface="Arial" pitchFamily="34" charset="0"/>
                          <a:ea typeface="+mn-ea"/>
                          <a:cs typeface="Arial" pitchFamily="34" charset="0"/>
                        </a:rPr>
                        <a:t>déterminant</a:t>
                      </a:r>
                      <a:r>
                        <a:rPr kumimoji="0" lang="fr-FR" sz="2000" kern="1200" dirty="0" smtClean="0">
                          <a:solidFill>
                            <a:schemeClr val="dk1"/>
                          </a:solidFill>
                          <a:latin typeface="Arial" pitchFamily="34" charset="0"/>
                          <a:ea typeface="+mn-ea"/>
                          <a:cs typeface="Arial" pitchFamily="34" charset="0"/>
                        </a:rPr>
                        <a:t> </a:t>
                      </a:r>
                      <a:r>
                        <a:rPr kumimoji="0" lang="fr-FR" sz="2000" b="1" kern="1200" dirty="0" smtClean="0">
                          <a:solidFill>
                            <a:srgbClr val="FF0000"/>
                          </a:solidFill>
                          <a:latin typeface="Arial" pitchFamily="34" charset="0"/>
                          <a:ea typeface="+mn-ea"/>
                          <a:cs typeface="Arial" pitchFamily="34" charset="0"/>
                        </a:rPr>
                        <a:t>(D)</a:t>
                      </a:r>
                      <a:r>
                        <a:rPr kumimoji="0" lang="fr-FR" sz="2000" kern="1200" dirty="0" smtClean="0">
                          <a:solidFill>
                            <a:schemeClr val="dk1"/>
                          </a:solidFill>
                          <a:latin typeface="Arial" pitchFamily="34" charset="0"/>
                          <a:ea typeface="+mn-ea"/>
                          <a:cs typeface="Arial" pitchFamily="34" charset="0"/>
                        </a:rPr>
                        <a:t>.</a:t>
                      </a:r>
                    </a:p>
                  </a:txBody>
                  <a:tcPr marL="68580" marR="68580" marT="0" marB="0"/>
                </a:tc>
                <a:tc>
                  <a:txBody>
                    <a:bodyPr/>
                    <a:lstStyle/>
                    <a:p>
                      <a:pPr algn="just"/>
                      <a:r>
                        <a:rPr kumimoji="0" lang="fr-FR" sz="2000" kern="1200" dirty="0" smtClean="0">
                          <a:solidFill>
                            <a:schemeClr val="dk1"/>
                          </a:solidFill>
                          <a:latin typeface="Arial" pitchFamily="34" charset="0"/>
                          <a:ea typeface="+mn-ea"/>
                          <a:cs typeface="Arial" pitchFamily="34" charset="0"/>
                        </a:rPr>
                        <a:t>L'observation rigoureuse des consignes de sécurité et la gestion du risque incendie et explosion devront être de rigueur. Il faudra veiller au respect des consignes des manuels opératoires fournis par les constructeurs des volucompteurs et équipements de GPL/C.</a:t>
                      </a:r>
                    </a:p>
                    <a:p>
                      <a:pPr algn="just"/>
                      <a:r>
                        <a:rPr kumimoji="0" lang="fr-FR" sz="2000" kern="1200" dirty="0" smtClean="0">
                          <a:solidFill>
                            <a:schemeClr val="dk1"/>
                          </a:solidFill>
                          <a:latin typeface="Arial" pitchFamily="34" charset="0"/>
                          <a:ea typeface="+mn-ea"/>
                          <a:cs typeface="Arial" pitchFamily="34" charset="0"/>
                        </a:rPr>
                        <a:t>La station service devra être dotée de tous les panneaux signalétiques indiquant le danger existant et les moyens d'intervention rapide (Extincteurs, bacs à sables,...etc.) devront être placés à portée de main et clairement signalés.            </a:t>
                      </a:r>
                    </a:p>
                  </a:txBody>
                  <a:tcPr marL="68580" marR="68580" marT="0" marB="0"/>
                </a:tc>
              </a:tr>
            </a:tbl>
          </a:graphicData>
        </a:graphic>
      </p:graphicFrame>
      <p:sp>
        <p:nvSpPr>
          <p:cNvPr id="4" name="ZoneTexte 3"/>
          <p:cNvSpPr txBox="1"/>
          <p:nvPr/>
        </p:nvSpPr>
        <p:spPr>
          <a:xfrm>
            <a:off x="2734291" y="233969"/>
            <a:ext cx="3929090" cy="677108"/>
          </a:xfrm>
          <a:prstGeom prst="rect">
            <a:avLst/>
          </a:prstGeom>
          <a:noFill/>
        </p:spPr>
        <p:txBody>
          <a:bodyPr wrap="square" rtlCol="0">
            <a:spAutoFit/>
          </a:bodyPr>
          <a:lstStyle/>
          <a:p>
            <a:pPr algn="ctr"/>
            <a:r>
              <a:rPr lang="fr-FR" sz="2000" b="1" dirty="0" smtClean="0">
                <a:latin typeface="Arial" pitchFamily="34" charset="0"/>
                <a:cs typeface="Arial" pitchFamily="34" charset="0"/>
              </a:rPr>
              <a:t>Impacts F18 et 19</a:t>
            </a:r>
            <a:endParaRPr lang="fr-FR" sz="2000" dirty="0" smtClean="0">
              <a:latin typeface="Arial" pitchFamily="34" charset="0"/>
              <a:cs typeface="Arial" pitchFamily="34" charset="0"/>
            </a:endParaRPr>
          </a:p>
          <a:p>
            <a:endParaRPr lang="fr-FR" dirty="0"/>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802012"/>
          <a:ext cx="8001056" cy="362712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 </a:t>
                      </a:r>
                      <a:r>
                        <a:rPr kumimoji="0" lang="fr-FR" sz="1800" b="1" kern="1200" dirty="0" smtClean="0">
                          <a:solidFill>
                            <a:schemeClr val="lt1"/>
                          </a:solidFill>
                          <a:latin typeface="+mn-lt"/>
                          <a:ea typeface="+mn-ea"/>
                          <a:cs typeface="+mn-cs"/>
                        </a:rPr>
                        <a:t>Voir Etude de danger</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Par ailleurs, les fuites de gaz ou les odeurs d'essences même sans explosion ou incendie représentent un danger pour la santé des personnes qui viendraient à être exposées à ces émanations pendant un temps suffisant. A ce titre l'intoxication est possible et peut entraîner des troubles à la perte de conscience.</a:t>
                      </a:r>
                    </a:p>
                  </a:txBody>
                  <a:tcPr marL="68580" marR="68580" marT="0" marB="0"/>
                </a:tc>
                <a:tc>
                  <a:txBody>
                    <a:bodyPr/>
                    <a:lstStyle/>
                    <a:p>
                      <a:pPr algn="just"/>
                      <a:r>
                        <a:rPr kumimoji="0" lang="fr-FR" sz="2000" kern="1200" dirty="0" smtClean="0">
                          <a:solidFill>
                            <a:schemeClr val="dk1"/>
                          </a:solidFill>
                          <a:latin typeface="Arial" pitchFamily="34" charset="0"/>
                          <a:ea typeface="+mn-ea"/>
                          <a:cs typeface="Arial" pitchFamily="34" charset="0"/>
                        </a:rPr>
                        <a:t>Toute flamme nue au niveau de la station service sera interdite ainsi que les cigarettes allumées.</a:t>
                      </a:r>
                    </a:p>
                  </a:txBody>
                  <a:tcPr marL="68580" marR="68580" marT="0" marB="0"/>
                </a:tc>
              </a:tr>
            </a:tbl>
          </a:graphicData>
        </a:graphic>
      </p:graphicFrame>
      <p:sp>
        <p:nvSpPr>
          <p:cNvPr id="4" name="ZoneTexte 3"/>
          <p:cNvSpPr txBox="1"/>
          <p:nvPr/>
        </p:nvSpPr>
        <p:spPr>
          <a:xfrm>
            <a:off x="2734291" y="233969"/>
            <a:ext cx="3929090" cy="677108"/>
          </a:xfrm>
          <a:prstGeom prst="rect">
            <a:avLst/>
          </a:prstGeom>
          <a:noFill/>
        </p:spPr>
        <p:txBody>
          <a:bodyPr wrap="square" rtlCol="0">
            <a:spAutoFit/>
          </a:bodyPr>
          <a:lstStyle/>
          <a:p>
            <a:pPr algn="ctr"/>
            <a:r>
              <a:rPr lang="fr-FR" sz="2000" b="1" dirty="0" smtClean="0">
                <a:latin typeface="Arial" pitchFamily="34" charset="0"/>
                <a:cs typeface="Arial" pitchFamily="34" charset="0"/>
              </a:rPr>
              <a:t>Suite Impacts F18 et 19</a:t>
            </a:r>
            <a:endParaRPr lang="fr-FR" sz="2000" dirty="0" smtClean="0">
              <a:latin typeface="Arial" pitchFamily="34" charset="0"/>
              <a:cs typeface="Arial" pitchFamily="34" charset="0"/>
            </a:endParaRPr>
          </a:p>
          <a:p>
            <a:endParaRPr lang="fr-FR" dirty="0"/>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14546" y="500042"/>
            <a:ext cx="4714908" cy="677108"/>
          </a:xfrm>
          <a:prstGeom prst="rect">
            <a:avLst/>
          </a:prstGeom>
          <a:noFill/>
        </p:spPr>
        <p:txBody>
          <a:bodyPr wrap="square" rtlCol="0">
            <a:spAutoFit/>
          </a:bodyPr>
          <a:lstStyle/>
          <a:p>
            <a:pPr algn="ctr"/>
            <a:r>
              <a:rPr lang="fr-FR" sz="2000" b="1" dirty="0" smtClean="0">
                <a:latin typeface="Arial" pitchFamily="34" charset="0"/>
                <a:cs typeface="Arial" pitchFamily="34" charset="0"/>
              </a:rPr>
              <a:t>Impacts G1</a:t>
            </a:r>
            <a:endParaRPr lang="fr-FR" sz="2000" dirty="0" smtClean="0">
              <a:latin typeface="Arial" pitchFamily="34" charset="0"/>
              <a:cs typeface="Arial" pitchFamily="34" charset="0"/>
            </a:endParaRPr>
          </a:p>
          <a:p>
            <a:endParaRPr lang="fr-FR" dirty="0"/>
          </a:p>
        </p:txBody>
      </p:sp>
      <p:graphicFrame>
        <p:nvGraphicFramePr>
          <p:cNvPr id="3" name="Tableau 2"/>
          <p:cNvGraphicFramePr>
            <a:graphicFrameLocks noGrp="1"/>
          </p:cNvGraphicFramePr>
          <p:nvPr/>
        </p:nvGraphicFramePr>
        <p:xfrm>
          <a:off x="571472" y="1000108"/>
          <a:ext cx="8001056" cy="5552440"/>
        </p:xfrm>
        <a:graphic>
          <a:graphicData uri="http://schemas.openxmlformats.org/drawingml/2006/table">
            <a:tbl>
              <a:tblPr firstRow="1" bandRow="1">
                <a:tableStyleId>{5C22544A-7EE6-4342-B048-85BDC9FD1C3A}</a:tableStyleId>
              </a:tblPr>
              <a:tblGrid>
                <a:gridCol w="5000660"/>
                <a:gridCol w="3000396"/>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lang="fr-FR" sz="2000" dirty="0">
                          <a:latin typeface="Arial"/>
                          <a:ea typeface="Times New Roman"/>
                          <a:cs typeface="Arial"/>
                        </a:rPr>
                        <a:t>Les opérations de vidange/graissage et nettoyage moteurs généreront des déchets liquides constitués par des huiles et solvants usagers. Dans le cas où ces produits sont évacués en plaine nature, ils agiront sur la qualité et les propriétés du sol qu'ils traverseront aisément. Bien que le périmètre de sol recevant ces effluents sera le seul à être touché </a:t>
                      </a:r>
                      <a:r>
                        <a:rPr lang="fr-FR" sz="2000" b="1" dirty="0">
                          <a:latin typeface="Arial"/>
                          <a:ea typeface="Times New Roman"/>
                          <a:cs typeface="Arial"/>
                        </a:rPr>
                        <a:t>(V)</a:t>
                      </a:r>
                      <a:r>
                        <a:rPr lang="fr-FR" sz="2000" dirty="0">
                          <a:latin typeface="Arial"/>
                          <a:ea typeface="Times New Roman"/>
                          <a:cs typeface="Arial"/>
                        </a:rPr>
                        <a:t>, cet impact se manifestera immédiatement après épandage des produits sus cités sur le sol </a:t>
                      </a:r>
                      <a:r>
                        <a:rPr lang="fr-FR" sz="2000" b="1" dirty="0">
                          <a:latin typeface="Arial"/>
                          <a:ea typeface="Times New Roman"/>
                          <a:cs typeface="Arial"/>
                        </a:rPr>
                        <a:t>(I)</a:t>
                      </a:r>
                      <a:r>
                        <a:rPr lang="fr-FR" sz="2000" dirty="0">
                          <a:latin typeface="Arial"/>
                          <a:ea typeface="Times New Roman"/>
                          <a:cs typeface="Arial"/>
                        </a:rPr>
                        <a:t> et peut provoquer une modification irréversible de la qualité du sol contaminé d'où son caractère </a:t>
                      </a:r>
                      <a:r>
                        <a:rPr lang="fr-FR" sz="2000" b="1" dirty="0">
                          <a:solidFill>
                            <a:srgbClr val="FF0000"/>
                          </a:solidFill>
                          <a:latin typeface="Arial"/>
                          <a:ea typeface="Times New Roman"/>
                          <a:cs typeface="Arial"/>
                        </a:rPr>
                        <a:t>déterminant</a:t>
                      </a:r>
                      <a:r>
                        <a:rPr lang="fr-FR" sz="2000" dirty="0">
                          <a:latin typeface="Arial"/>
                          <a:ea typeface="Times New Roman"/>
                          <a:cs typeface="Arial"/>
                        </a:rPr>
                        <a:t> </a:t>
                      </a:r>
                      <a:r>
                        <a:rPr lang="fr-FR" sz="2000" b="1" dirty="0">
                          <a:solidFill>
                            <a:srgbClr val="FF0000"/>
                          </a:solidFill>
                          <a:latin typeface="Arial"/>
                          <a:ea typeface="Times New Roman"/>
                          <a:cs typeface="Arial"/>
                        </a:rPr>
                        <a:t>(D)</a:t>
                      </a:r>
                      <a:r>
                        <a:rPr lang="fr-FR" sz="2000" dirty="0">
                          <a:latin typeface="Arial"/>
                          <a:ea typeface="Times New Roman"/>
                          <a:cs typeface="Arial"/>
                        </a:rPr>
                        <a:t>. Dans le cas où cet impact venait à se manifester, il sera difficile si ce </a:t>
                      </a:r>
                      <a:r>
                        <a:rPr lang="fr-FR" sz="2000" dirty="0" smtClean="0">
                          <a:latin typeface="Arial"/>
                          <a:ea typeface="Times New Roman"/>
                          <a:cs typeface="Arial"/>
                        </a:rPr>
                        <a:t>n’est </a:t>
                      </a:r>
                      <a:r>
                        <a:rPr lang="fr-FR" sz="2000" dirty="0">
                          <a:latin typeface="Arial"/>
                          <a:ea typeface="Times New Roman"/>
                          <a:cs typeface="Arial"/>
                        </a:rPr>
                        <a:t>impossible de le réparer sans remplacer le sol contaminé.</a:t>
                      </a:r>
                      <a:endParaRPr lang="fr-FR" sz="2000" dirty="0">
                        <a:latin typeface="Times New Roman"/>
                        <a:ea typeface="Times New Roman"/>
                        <a:cs typeface="Arial"/>
                      </a:endParaRPr>
                    </a:p>
                  </a:txBody>
                  <a:tcPr marL="68580" marR="68580" marT="0" marB="0"/>
                </a:tc>
                <a:tc>
                  <a:txBody>
                    <a:bodyPr/>
                    <a:lstStyle/>
                    <a:p>
                      <a:pPr algn="just">
                        <a:spcAft>
                          <a:spcPts val="0"/>
                        </a:spcAft>
                      </a:pPr>
                      <a:r>
                        <a:rPr lang="fr-FR" sz="2000" dirty="0">
                          <a:latin typeface="Arial"/>
                          <a:ea typeface="Times New Roman"/>
                          <a:cs typeface="Arial"/>
                        </a:rPr>
                        <a:t>Le promoteur veillera à ce que ce type de produits (huiles minérales, solvants et gasoil) ne soit jamais rejetés en pleine nature, mais devront être récupérés dans des fûts hermétiquement fermés en vue de leur recyclage. L'incinération des ces produits à ciel ouvert ne devra pas être envisagée par le promoteur.</a:t>
                      </a:r>
                      <a:endParaRPr lang="fr-FR" sz="2000" dirty="0">
                        <a:latin typeface="Times New Roman"/>
                        <a:ea typeface="Times New Roman"/>
                        <a:cs typeface="Arial"/>
                      </a:endParaRPr>
                    </a:p>
                  </a:txBody>
                  <a:tcPr marL="68580" marR="68580" marT="0" marB="0"/>
                </a:tc>
              </a:tr>
            </a:tbl>
          </a:graphicData>
        </a:graphic>
      </p:graphicFrame>
    </p:spTree>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00232" y="285728"/>
            <a:ext cx="5214974" cy="677108"/>
          </a:xfrm>
          <a:prstGeom prst="rect">
            <a:avLst/>
          </a:prstGeom>
          <a:noFill/>
        </p:spPr>
        <p:txBody>
          <a:bodyPr wrap="square" rtlCol="0">
            <a:spAutoFit/>
          </a:bodyPr>
          <a:lstStyle/>
          <a:p>
            <a:r>
              <a:rPr lang="fr-FR" sz="2000" b="1" dirty="0" smtClean="0"/>
              <a:t>Impacts G3, 5, 11, 13, 14, 16, 18, 22 et 23</a:t>
            </a:r>
            <a:endParaRPr lang="fr-FR" sz="2000" dirty="0" smtClean="0"/>
          </a:p>
          <a:p>
            <a:endParaRPr lang="fr-FR" dirty="0"/>
          </a:p>
        </p:txBody>
      </p:sp>
      <p:graphicFrame>
        <p:nvGraphicFramePr>
          <p:cNvPr id="3" name="Tableau 2"/>
          <p:cNvGraphicFramePr>
            <a:graphicFrameLocks noGrp="1"/>
          </p:cNvGraphicFramePr>
          <p:nvPr/>
        </p:nvGraphicFramePr>
        <p:xfrm>
          <a:off x="571472" y="873450"/>
          <a:ext cx="8001056" cy="4638040"/>
        </p:xfrm>
        <a:graphic>
          <a:graphicData uri="http://schemas.openxmlformats.org/drawingml/2006/table">
            <a:tbl>
              <a:tblPr firstRow="1" bandRow="1">
                <a:tableStyleId>{5C22544A-7EE6-4342-B048-85BDC9FD1C3A}</a:tableStyleId>
              </a:tblPr>
              <a:tblGrid>
                <a:gridCol w="4107685"/>
                <a:gridCol w="3893371"/>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mn-lt"/>
                          <a:ea typeface="+mn-ea"/>
                          <a:cs typeface="+mn-cs"/>
                        </a:rPr>
                        <a:t>Ce</a:t>
                      </a:r>
                      <a:r>
                        <a:rPr kumimoji="0" lang="fr-FR" sz="2000" kern="1200" dirty="0" smtClean="0">
                          <a:solidFill>
                            <a:schemeClr val="dk1"/>
                          </a:solidFill>
                          <a:latin typeface="Arial" pitchFamily="34" charset="0"/>
                          <a:ea typeface="+mn-ea"/>
                          <a:cs typeface="Arial" pitchFamily="34" charset="0"/>
                        </a:rPr>
                        <a:t>s impacts concernent la contamination des eaux de surface et/ou souterraines par les produits résultant des opérations de vidanges/graissage et</a:t>
                      </a:r>
                      <a:r>
                        <a:rPr kumimoji="0" lang="fr-FR" sz="2000" b="1" kern="1200" dirty="0" smtClean="0">
                          <a:solidFill>
                            <a:schemeClr val="dk1"/>
                          </a:solidFill>
                          <a:latin typeface="Arial" pitchFamily="34" charset="0"/>
                          <a:ea typeface="+mn-ea"/>
                          <a:cs typeface="Arial" pitchFamily="34" charset="0"/>
                        </a:rPr>
                        <a:t> </a:t>
                      </a:r>
                      <a:r>
                        <a:rPr kumimoji="0" lang="fr-FR" sz="2000" kern="1200" dirty="0" smtClean="0">
                          <a:solidFill>
                            <a:schemeClr val="dk1"/>
                          </a:solidFill>
                          <a:latin typeface="Arial" pitchFamily="34" charset="0"/>
                          <a:ea typeface="+mn-ea"/>
                          <a:cs typeface="Arial" pitchFamily="34" charset="0"/>
                        </a:rPr>
                        <a:t>lavage moteurs tels que citées plus haut. Si ces produits sont déversés à même le sol ils pourront s'y infiltrer pour contaminer les eaux souterraines, la qualité des eaux (de surface et souterraines) serait altérée rendant de ce fait ces eaux inutilisables même pour, l'irrigation des cultures. </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Arial" pitchFamily="34" charset="0"/>
                          <a:ea typeface="+mn-ea"/>
                          <a:cs typeface="Arial" pitchFamily="34" charset="0"/>
                        </a:rPr>
                        <a:t>Adopter les mêmes mesures d'atténuation qu'en G1 ci-dessus.</a:t>
                      </a:r>
                    </a:p>
                    <a:p>
                      <a:pPr algn="just"/>
                      <a:r>
                        <a:rPr kumimoji="0" lang="fr-FR" sz="2000" kern="1200" dirty="0" smtClean="0">
                          <a:solidFill>
                            <a:schemeClr val="dk1"/>
                          </a:solidFill>
                          <a:latin typeface="Arial" pitchFamily="34" charset="0"/>
                          <a:ea typeface="+mn-ea"/>
                          <a:cs typeface="Arial" pitchFamily="34" charset="0"/>
                        </a:rPr>
                        <a:t>.</a:t>
                      </a:r>
                    </a:p>
                  </a:txBody>
                  <a:tcPr marL="68580" marR="68580" marT="0" marB="0"/>
                </a:tc>
              </a:tr>
            </a:tbl>
          </a:graphicData>
        </a:graphic>
      </p:graphicFrame>
    </p:spTree>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1200804"/>
          <a:ext cx="8001056" cy="4942840"/>
        </p:xfrm>
        <a:graphic>
          <a:graphicData uri="http://schemas.openxmlformats.org/drawingml/2006/table">
            <a:tbl>
              <a:tblPr firstRow="1" bandRow="1">
                <a:tableStyleId>{5C22544A-7EE6-4342-B048-85BDC9FD1C3A}</a:tableStyleId>
              </a:tblPr>
              <a:tblGrid>
                <a:gridCol w="4572032"/>
                <a:gridCol w="3429024"/>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La portée de cet impact s'étendra hors du périmètre de la station pour toucher l'ensemble de la région </a:t>
                      </a:r>
                      <a:r>
                        <a:rPr kumimoji="0" lang="fr-FR" sz="2000" b="1" kern="1200" dirty="0" smtClean="0">
                          <a:solidFill>
                            <a:schemeClr val="dk1"/>
                          </a:solidFill>
                          <a:latin typeface="Arial" pitchFamily="34" charset="0"/>
                          <a:ea typeface="+mn-ea"/>
                          <a:cs typeface="Arial" pitchFamily="34" charset="0"/>
                        </a:rPr>
                        <a:t>(L)</a:t>
                      </a:r>
                      <a:r>
                        <a:rPr kumimoji="0" lang="fr-FR" sz="2000" kern="1200" dirty="0" smtClean="0">
                          <a:solidFill>
                            <a:schemeClr val="dk1"/>
                          </a:solidFill>
                          <a:latin typeface="Arial" pitchFamily="34" charset="0"/>
                          <a:ea typeface="+mn-ea"/>
                          <a:cs typeface="Arial" pitchFamily="34" charset="0"/>
                        </a:rPr>
                        <a:t>.</a:t>
                      </a:r>
                    </a:p>
                    <a:p>
                      <a:pPr algn="just"/>
                      <a:r>
                        <a:rPr kumimoji="0" lang="fr-FR" sz="2000" kern="1200" dirty="0" smtClean="0">
                          <a:solidFill>
                            <a:schemeClr val="dk1"/>
                          </a:solidFill>
                          <a:latin typeface="Arial" pitchFamily="34" charset="0"/>
                          <a:ea typeface="+mn-ea"/>
                          <a:cs typeface="Arial" pitchFamily="34" charset="0"/>
                        </a:rPr>
                        <a:t>La manifestation de ces impacts pouvant survenir beaucoup plus tard par rapport au déversement des produits polluants (Huiles et solvants) </a:t>
                      </a:r>
                      <a:r>
                        <a:rPr kumimoji="0" lang="fr-FR" sz="2000" b="1" kern="1200" dirty="0" smtClean="0">
                          <a:solidFill>
                            <a:schemeClr val="dk1"/>
                          </a:solidFill>
                          <a:latin typeface="Arial" pitchFamily="34" charset="0"/>
                          <a:ea typeface="+mn-ea"/>
                          <a:cs typeface="Arial" pitchFamily="34" charset="0"/>
                        </a:rPr>
                        <a:t>(P).</a:t>
                      </a:r>
                      <a:endParaRPr kumimoji="0" lang="fr-FR" sz="2000" kern="1200" dirty="0" smtClean="0">
                        <a:solidFill>
                          <a:schemeClr val="dk1"/>
                        </a:solidFill>
                        <a:latin typeface="Arial" pitchFamily="34" charset="0"/>
                        <a:ea typeface="+mn-ea"/>
                        <a:cs typeface="Arial" pitchFamily="34" charset="0"/>
                      </a:endParaRPr>
                    </a:p>
                    <a:p>
                      <a:pPr algn="just"/>
                      <a:r>
                        <a:rPr kumimoji="0" lang="fr-FR" sz="2000" kern="1200" dirty="0" smtClean="0">
                          <a:solidFill>
                            <a:schemeClr val="dk1"/>
                          </a:solidFill>
                          <a:latin typeface="Arial" pitchFamily="34" charset="0"/>
                          <a:ea typeface="+mn-ea"/>
                          <a:cs typeface="Arial" pitchFamily="34" charset="0"/>
                        </a:rPr>
                        <a:t>Compte tenu du risque toxicologique et de dégradation de ressources naturelles et d'habitats pouvant résulter de ces pollutions, ces impacts peuvent être considérés comme </a:t>
                      </a:r>
                      <a:r>
                        <a:rPr kumimoji="0" lang="fr-FR" sz="2000" b="1" kern="1200" dirty="0" smtClean="0">
                          <a:solidFill>
                            <a:srgbClr val="FF0000"/>
                          </a:solidFill>
                          <a:latin typeface="Arial" pitchFamily="34" charset="0"/>
                          <a:ea typeface="+mn-ea"/>
                          <a:cs typeface="Arial" pitchFamily="34" charset="0"/>
                        </a:rPr>
                        <a:t>déterminants</a:t>
                      </a:r>
                      <a:r>
                        <a:rPr kumimoji="0" lang="fr-FR" sz="2000" kern="1200" dirty="0" smtClean="0">
                          <a:solidFill>
                            <a:schemeClr val="dk1"/>
                          </a:solidFill>
                          <a:latin typeface="Arial" pitchFamily="34" charset="0"/>
                          <a:ea typeface="+mn-ea"/>
                          <a:cs typeface="Arial" pitchFamily="34" charset="0"/>
                        </a:rPr>
                        <a:t> pour ces éléments du milieu et devront être impérativement atténués. </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Arial" pitchFamily="34" charset="0"/>
                          <a:ea typeface="+mn-ea"/>
                          <a:cs typeface="Arial" pitchFamily="34" charset="0"/>
                        </a:rPr>
                        <a:t>.</a:t>
                      </a:r>
                    </a:p>
                    <a:p>
                      <a:pPr algn="just"/>
                      <a:r>
                        <a:rPr kumimoji="0" lang="fr-FR" sz="2000" kern="1200" dirty="0" smtClean="0">
                          <a:solidFill>
                            <a:schemeClr val="dk1"/>
                          </a:solidFill>
                          <a:latin typeface="Arial" pitchFamily="34" charset="0"/>
                          <a:ea typeface="+mn-ea"/>
                          <a:cs typeface="Arial" pitchFamily="34" charset="0"/>
                        </a:rPr>
                        <a:t>.</a:t>
                      </a:r>
                    </a:p>
                  </a:txBody>
                  <a:tcPr marL="68580" marR="68580" marT="0" marB="0"/>
                </a:tc>
              </a:tr>
            </a:tbl>
          </a:graphicData>
        </a:graphic>
      </p:graphicFrame>
      <p:sp>
        <p:nvSpPr>
          <p:cNvPr id="3" name="ZoneTexte 2"/>
          <p:cNvSpPr txBox="1"/>
          <p:nvPr/>
        </p:nvSpPr>
        <p:spPr>
          <a:xfrm>
            <a:off x="1785918" y="357166"/>
            <a:ext cx="6215106" cy="984885"/>
          </a:xfrm>
          <a:prstGeom prst="rect">
            <a:avLst/>
          </a:prstGeom>
          <a:noFill/>
        </p:spPr>
        <p:txBody>
          <a:bodyPr wrap="square" rtlCol="0">
            <a:spAutoFit/>
          </a:bodyPr>
          <a:lstStyle/>
          <a:p>
            <a:pPr algn="ctr"/>
            <a:r>
              <a:rPr lang="fr-FR" sz="2000" b="1" dirty="0" smtClean="0">
                <a:latin typeface="Arial" pitchFamily="34" charset="0"/>
                <a:cs typeface="Arial" pitchFamily="34" charset="0"/>
              </a:rPr>
              <a:t>Suite </a:t>
            </a:r>
          </a:p>
          <a:p>
            <a:pPr algn="ctr"/>
            <a:r>
              <a:rPr lang="fr-FR" sz="2000" b="1" dirty="0" smtClean="0">
                <a:latin typeface="Arial" pitchFamily="34" charset="0"/>
                <a:cs typeface="Arial" pitchFamily="34" charset="0"/>
              </a:rPr>
              <a:t>Impacts G3, 5, 11, 13, 14, 16, 18, 22 et 23</a:t>
            </a:r>
            <a:endParaRPr lang="fr-FR" sz="2000" dirty="0" smtClean="0">
              <a:latin typeface="Arial" pitchFamily="34" charset="0"/>
              <a:cs typeface="Arial" pitchFamily="34" charset="0"/>
            </a:endParaRPr>
          </a:p>
          <a:p>
            <a:endParaRPr lang="fr-FR" dirty="0"/>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1291290"/>
          <a:ext cx="8001056" cy="4638040"/>
        </p:xfrm>
        <a:graphic>
          <a:graphicData uri="http://schemas.openxmlformats.org/drawingml/2006/table">
            <a:tbl>
              <a:tblPr firstRow="1" bandRow="1">
                <a:tableStyleId>{5C22544A-7EE6-4342-B048-85BDC9FD1C3A}</a:tableStyleId>
              </a:tblPr>
              <a:tblGrid>
                <a:gridCol w="4857784"/>
                <a:gridCol w="3143272"/>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La consommation de ces eaux exposera l'individu (humain ou animal) à des risques d'intoxication de moindre importance mais pouvant causer des malaises digestifs et/ou nerveux.</a:t>
                      </a:r>
                    </a:p>
                    <a:p>
                      <a:pPr algn="just"/>
                      <a:r>
                        <a:rPr kumimoji="0" lang="fr-FR" sz="2000" kern="1200" dirty="0" smtClean="0">
                          <a:solidFill>
                            <a:schemeClr val="dk1"/>
                          </a:solidFill>
                          <a:latin typeface="Arial" pitchFamily="34" charset="0"/>
                          <a:ea typeface="+mn-ea"/>
                          <a:cs typeface="Arial" pitchFamily="34" charset="0"/>
                        </a:rPr>
                        <a:t>L'irrigation des cultures à partir de ces eaux exposera les êtres vivants aux</a:t>
                      </a:r>
                    </a:p>
                    <a:p>
                      <a:pPr algn="just"/>
                      <a:r>
                        <a:rPr kumimoji="0" lang="fr-FR" sz="2000" kern="1200" dirty="0" smtClean="0">
                          <a:solidFill>
                            <a:schemeClr val="dk1"/>
                          </a:solidFill>
                          <a:latin typeface="Arial" pitchFamily="34" charset="0"/>
                          <a:ea typeface="+mn-ea"/>
                          <a:cs typeface="Arial" pitchFamily="34" charset="0"/>
                        </a:rPr>
                        <a:t>mêmes risques cités ci-dessus puisque les polluants seront accumulés dans les tissus végétaux. Cet impact pouvant toucher deux milieux physiques (eau et sol) il exercera donc son action sur l'habitat des êtres vivants qui s'y développent. </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algn="just"/>
                      <a:r>
                        <a:rPr kumimoji="0" lang="fr-FR" sz="2000" kern="1200" dirty="0" smtClean="0">
                          <a:solidFill>
                            <a:schemeClr val="dk1"/>
                          </a:solidFill>
                          <a:latin typeface="Arial" pitchFamily="34" charset="0"/>
                          <a:ea typeface="+mn-ea"/>
                          <a:cs typeface="Arial" pitchFamily="34" charset="0"/>
                        </a:rPr>
                        <a:t>.</a:t>
                      </a:r>
                    </a:p>
                  </a:txBody>
                  <a:tcPr marL="68580" marR="68580" marT="0" marB="0"/>
                </a:tc>
              </a:tr>
            </a:tbl>
          </a:graphicData>
        </a:graphic>
      </p:graphicFrame>
      <p:sp>
        <p:nvSpPr>
          <p:cNvPr id="3" name="ZoneTexte 2"/>
          <p:cNvSpPr txBox="1"/>
          <p:nvPr/>
        </p:nvSpPr>
        <p:spPr>
          <a:xfrm>
            <a:off x="1785918" y="357166"/>
            <a:ext cx="6215106" cy="984885"/>
          </a:xfrm>
          <a:prstGeom prst="rect">
            <a:avLst/>
          </a:prstGeom>
          <a:noFill/>
        </p:spPr>
        <p:txBody>
          <a:bodyPr wrap="square" rtlCol="0">
            <a:spAutoFit/>
          </a:bodyPr>
          <a:lstStyle/>
          <a:p>
            <a:pPr algn="ctr"/>
            <a:r>
              <a:rPr lang="fr-FR" sz="2000" b="1" dirty="0" smtClean="0">
                <a:latin typeface="Arial" pitchFamily="34" charset="0"/>
                <a:cs typeface="Arial" pitchFamily="34" charset="0"/>
              </a:rPr>
              <a:t>Suite </a:t>
            </a:r>
          </a:p>
          <a:p>
            <a:pPr algn="ctr"/>
            <a:r>
              <a:rPr lang="fr-FR" sz="2000" b="1" dirty="0" smtClean="0">
                <a:latin typeface="Arial" pitchFamily="34" charset="0"/>
                <a:cs typeface="Arial" pitchFamily="34" charset="0"/>
              </a:rPr>
              <a:t>Impacts G3, 5, 11, 13, 14, 16, 18, 22 et 23</a:t>
            </a:r>
            <a:endParaRPr lang="fr-FR" sz="2000" dirty="0" smtClean="0">
              <a:latin typeface="Arial" pitchFamily="34" charset="0"/>
              <a:cs typeface="Arial" pitchFamily="34" charset="0"/>
            </a:endParaRPr>
          </a:p>
          <a:p>
            <a:endParaRPr lang="fr-FR"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71472" y="500042"/>
            <a:ext cx="8001056" cy="5878532"/>
          </a:xfrm>
          <a:prstGeom prst="rect">
            <a:avLst/>
          </a:prstGeom>
          <a:noFill/>
        </p:spPr>
        <p:txBody>
          <a:bodyPr wrap="square" rtlCol="0">
            <a:spAutoFit/>
          </a:bodyPr>
          <a:lstStyle/>
          <a:p>
            <a:r>
              <a:rPr lang="fr-FR" b="1" dirty="0" smtClean="0"/>
              <a:t>	II - ETAT INITIAL DU SITE</a:t>
            </a:r>
            <a:endParaRPr lang="fr-FR" dirty="0" smtClean="0"/>
          </a:p>
          <a:p>
            <a:endParaRPr lang="fr-FR" sz="800" dirty="0" smtClean="0"/>
          </a:p>
          <a:p>
            <a:r>
              <a:rPr lang="fr-FR" dirty="0" smtClean="0"/>
              <a:t>2.1 - LA COMMUNE D'EL BOUNI</a:t>
            </a:r>
          </a:p>
          <a:p>
            <a:pPr lvl="1"/>
            <a:r>
              <a:rPr lang="fr-FR" dirty="0" smtClean="0"/>
              <a:t>2.1.1-SITUATION GEOGRAPHIQUE ET DEMOGRAPHIE </a:t>
            </a:r>
          </a:p>
          <a:p>
            <a:pPr lvl="1"/>
            <a:r>
              <a:rPr lang="fr-FR" dirty="0" smtClean="0"/>
              <a:t>2.1.2-CARACTERES PHYSIONOMIQUES </a:t>
            </a:r>
          </a:p>
          <a:p>
            <a:pPr lvl="1"/>
            <a:r>
              <a:rPr lang="fr-FR" dirty="0" smtClean="0"/>
              <a:t>2.1.3 - DONNEES CLIMATOLOGIQUES ET HYDROGEOLOGIQUES</a:t>
            </a:r>
          </a:p>
          <a:p>
            <a:pPr lvl="3"/>
            <a:r>
              <a:rPr lang="fr-FR" dirty="0" smtClean="0"/>
              <a:t>2.1.3.1 - CLIMATOLOGIE </a:t>
            </a:r>
          </a:p>
          <a:p>
            <a:pPr lvl="3"/>
            <a:r>
              <a:rPr lang="fr-FR" dirty="0" smtClean="0"/>
              <a:t>2.1.3.2 - HYDROGEOLOGIE </a:t>
            </a:r>
          </a:p>
          <a:p>
            <a:r>
              <a:rPr lang="fr-FR" dirty="0" smtClean="0"/>
              <a:t>2.1.4 - SITUATION ECONOMIQUE</a:t>
            </a:r>
          </a:p>
          <a:p>
            <a:endParaRPr lang="fr-FR" sz="800" dirty="0" smtClean="0"/>
          </a:p>
          <a:p>
            <a:r>
              <a:rPr lang="fr-FR" dirty="0" smtClean="0"/>
              <a:t>2.2 - LE SITE DU PROJET</a:t>
            </a:r>
          </a:p>
          <a:p>
            <a:endParaRPr lang="fr-FR" sz="800" dirty="0" smtClean="0"/>
          </a:p>
          <a:p>
            <a:r>
              <a:rPr lang="fr-FR" dirty="0" smtClean="0"/>
              <a:t>2.3 - CONTEXTE GEOLOGIQUE, STRUCTURAL &amp; GEOMETRIQUE </a:t>
            </a:r>
          </a:p>
          <a:p>
            <a:r>
              <a:rPr lang="fr-FR" dirty="0" smtClean="0"/>
              <a:t>	2.3.1 - CADRE LITHOSTRATIGRAPHIQUE</a:t>
            </a:r>
          </a:p>
          <a:p>
            <a:pPr lvl="3"/>
            <a:r>
              <a:rPr lang="fr-FR" dirty="0" smtClean="0"/>
              <a:t>2.3.1.1 - LE PALEOZOÏQUE </a:t>
            </a:r>
          </a:p>
          <a:p>
            <a:pPr lvl="3"/>
            <a:r>
              <a:rPr lang="fr-FR" dirty="0" smtClean="0"/>
              <a:t>2.3.1.2-LE MESOZOÏQUE </a:t>
            </a:r>
          </a:p>
          <a:p>
            <a:pPr lvl="3"/>
            <a:r>
              <a:rPr lang="fr-FR" dirty="0" smtClean="0"/>
              <a:t>2.3.1.3 - LE CENOZOÏQUE : </a:t>
            </a:r>
          </a:p>
          <a:p>
            <a:r>
              <a:rPr lang="fr-FR" dirty="0" smtClean="0"/>
              <a:t>	2.3.2 - CADRE STRUCTURAL</a:t>
            </a:r>
          </a:p>
          <a:p>
            <a:pPr lvl="3"/>
            <a:r>
              <a:rPr lang="fr-FR" dirty="0" smtClean="0"/>
              <a:t>2.3.2.1 - GEOMETRIE DU SYSTEME AQUIFERE</a:t>
            </a:r>
          </a:p>
          <a:p>
            <a:pPr lvl="3"/>
            <a:r>
              <a:rPr lang="fr-FR" dirty="0" smtClean="0"/>
              <a:t>	2.3.2.1.1 - LES MATERIAUX AQUIFERES ET LEUR COMPORTEMENT HYDROGEOLOGIQUE</a:t>
            </a:r>
          </a:p>
          <a:p>
            <a:endParaRPr lang="fr-FR" dirty="0"/>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00232" y="357166"/>
            <a:ext cx="4786346" cy="677108"/>
          </a:xfrm>
          <a:prstGeom prst="rect">
            <a:avLst/>
          </a:prstGeom>
          <a:noFill/>
        </p:spPr>
        <p:txBody>
          <a:bodyPr wrap="square" rtlCol="0">
            <a:spAutoFit/>
          </a:bodyPr>
          <a:lstStyle/>
          <a:p>
            <a:pPr algn="ctr"/>
            <a:r>
              <a:rPr lang="fr-FR" sz="2000" b="1" dirty="0" smtClean="0">
                <a:latin typeface="Arial" pitchFamily="34" charset="0"/>
                <a:cs typeface="Arial" pitchFamily="34" charset="0"/>
              </a:rPr>
              <a:t>Impacts H9</a:t>
            </a:r>
            <a:endParaRPr lang="fr-FR" sz="2000" dirty="0" smtClean="0">
              <a:latin typeface="Arial" pitchFamily="34" charset="0"/>
              <a:cs typeface="Arial" pitchFamily="34" charset="0"/>
            </a:endParaRPr>
          </a:p>
          <a:p>
            <a:endParaRPr lang="fr-FR" dirty="0"/>
          </a:p>
        </p:txBody>
      </p:sp>
      <p:graphicFrame>
        <p:nvGraphicFramePr>
          <p:cNvPr id="3" name="Tableau 2"/>
          <p:cNvGraphicFramePr>
            <a:graphicFrameLocks noGrp="1"/>
          </p:cNvGraphicFramePr>
          <p:nvPr/>
        </p:nvGraphicFramePr>
        <p:xfrm>
          <a:off x="571472" y="1000108"/>
          <a:ext cx="8001056" cy="4333240"/>
        </p:xfrm>
        <a:graphic>
          <a:graphicData uri="http://schemas.openxmlformats.org/drawingml/2006/table">
            <a:tbl>
              <a:tblPr firstRow="1" bandRow="1">
                <a:tableStyleId>{5C22544A-7EE6-4342-B048-85BDC9FD1C3A}</a:tableStyleId>
              </a:tblPr>
              <a:tblGrid>
                <a:gridCol w="4000528"/>
                <a:gridCol w="4000528"/>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Les opérations de lavage des véhicules et camions se faisant à jet et pression d'eau, cela occasionnera une légère pollution sonore au niveau des aires de lavage </a:t>
                      </a:r>
                      <a:r>
                        <a:rPr kumimoji="0" lang="fr-FR" sz="2000" b="1" kern="1200" dirty="0" smtClean="0">
                          <a:solidFill>
                            <a:schemeClr val="dk1"/>
                          </a:solidFill>
                          <a:latin typeface="Arial" pitchFamily="34" charset="0"/>
                          <a:ea typeface="+mn-ea"/>
                          <a:cs typeface="Arial" pitchFamily="34" charset="0"/>
                        </a:rPr>
                        <a:t>(V)</a:t>
                      </a:r>
                      <a:r>
                        <a:rPr kumimoji="0" lang="fr-FR" sz="2000" kern="1200" dirty="0" smtClean="0">
                          <a:solidFill>
                            <a:schemeClr val="dk1"/>
                          </a:solidFill>
                          <a:latin typeface="Arial" pitchFamily="34" charset="0"/>
                          <a:ea typeface="+mn-ea"/>
                          <a:cs typeface="Arial" pitchFamily="34" charset="0"/>
                        </a:rPr>
                        <a:t> qui sera due non seulement à la pression de l'eau mais également au bruit des pompes et groupe de lavage. Cet impact ne durera que le temps de lavage </a:t>
                      </a:r>
                      <a:r>
                        <a:rPr kumimoji="0" lang="fr-FR" sz="2000" b="1" kern="1200" dirty="0" smtClean="0">
                          <a:solidFill>
                            <a:schemeClr val="dk1"/>
                          </a:solidFill>
                          <a:latin typeface="Arial" pitchFamily="34" charset="0"/>
                          <a:ea typeface="+mn-ea"/>
                          <a:cs typeface="Arial" pitchFamily="34" charset="0"/>
                        </a:rPr>
                        <a:t>(I)</a:t>
                      </a:r>
                      <a:r>
                        <a:rPr kumimoji="0" lang="fr-FR" sz="2000" kern="1200" dirty="0" smtClean="0">
                          <a:solidFill>
                            <a:schemeClr val="dk1"/>
                          </a:solidFill>
                          <a:latin typeface="Arial" pitchFamily="34" charset="0"/>
                          <a:ea typeface="+mn-ea"/>
                          <a:cs typeface="Arial" pitchFamily="34" charset="0"/>
                        </a:rPr>
                        <a:t> et peut être considéré comme </a:t>
                      </a:r>
                      <a:r>
                        <a:rPr kumimoji="0" lang="fr-FR" sz="2000" b="1" kern="1200" dirty="0" smtClean="0">
                          <a:solidFill>
                            <a:srgbClr val="FF0000"/>
                          </a:solidFill>
                          <a:latin typeface="Arial" pitchFamily="34" charset="0"/>
                          <a:ea typeface="+mn-ea"/>
                          <a:cs typeface="Arial" pitchFamily="34" charset="0"/>
                        </a:rPr>
                        <a:t>non déterminant (d)</a:t>
                      </a:r>
                      <a:r>
                        <a:rPr kumimoji="0" lang="fr-FR" sz="2000" kern="1200" dirty="0" smtClean="0">
                          <a:solidFill>
                            <a:schemeClr val="dk1"/>
                          </a:solidFill>
                          <a:latin typeface="Arial" pitchFamily="34" charset="0"/>
                          <a:ea typeface="+mn-ea"/>
                          <a:cs typeface="Arial" pitchFamily="34" charset="0"/>
                        </a:rPr>
                        <a:t> puisqu'il ne s'agit que d'une gêne.</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algn="just"/>
                      <a:r>
                        <a:rPr kumimoji="0" lang="fr-FR" sz="2000" kern="1200" dirty="0" smtClean="0">
                          <a:solidFill>
                            <a:schemeClr val="dk1"/>
                          </a:solidFill>
                          <a:latin typeface="Arial" pitchFamily="34" charset="0"/>
                          <a:ea typeface="+mn-ea"/>
                          <a:cs typeface="Arial" pitchFamily="34" charset="0"/>
                        </a:rPr>
                        <a:t>. Les opérateurs de la station service intervenant dans le lavage pourraient utiliser des protections individuelles antibruit ce qui ne sera pas le cas pour les clients qui devront de ce fait être invités à rester hors de l'air de lavage. A ce titre l'impact aura été partiellement réparé </a:t>
                      </a:r>
                      <a:r>
                        <a:rPr kumimoji="0" lang="fr-FR" sz="2000" b="1" kern="1200" dirty="0" smtClean="0">
                          <a:solidFill>
                            <a:schemeClr val="dk1"/>
                          </a:solidFill>
                          <a:latin typeface="Arial" pitchFamily="34" charset="0"/>
                          <a:ea typeface="+mn-ea"/>
                          <a:cs typeface="Arial" pitchFamily="34" charset="0"/>
                        </a:rPr>
                        <a:t>(p)</a:t>
                      </a:r>
                      <a:r>
                        <a:rPr kumimoji="0" lang="fr-FR" sz="2000" kern="1200" dirty="0" smtClean="0">
                          <a:solidFill>
                            <a:schemeClr val="dk1"/>
                          </a:solidFill>
                          <a:latin typeface="Arial" pitchFamily="34" charset="0"/>
                          <a:ea typeface="+mn-ea"/>
                          <a:cs typeface="Arial" pitchFamily="34" charset="0"/>
                        </a:rPr>
                        <a:t>.</a:t>
                      </a:r>
                    </a:p>
                  </a:txBody>
                  <a:tcPr marL="68580" marR="68580" marT="0" marB="0"/>
                </a:tc>
              </a:tr>
            </a:tbl>
          </a:graphicData>
        </a:graphic>
      </p:graphicFrame>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nvGraphicFramePr>
        <p:xfrm>
          <a:off x="571472" y="857232"/>
          <a:ext cx="8001056" cy="5552440"/>
        </p:xfrm>
        <a:graphic>
          <a:graphicData uri="http://schemas.openxmlformats.org/drawingml/2006/table">
            <a:tbl>
              <a:tblPr firstRow="1" bandRow="1">
                <a:tableStyleId>{5C22544A-7EE6-4342-B048-85BDC9FD1C3A}</a:tableStyleId>
              </a:tblPr>
              <a:tblGrid>
                <a:gridCol w="4000528"/>
                <a:gridCol w="4000528"/>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Le fonctionnement du compresseur au niveau de l'atelier, sera à l'origine d'une nuisance sonore qui touchera le site </a:t>
                      </a:r>
                      <a:r>
                        <a:rPr kumimoji="0" lang="fr-FR" sz="2000" b="1" kern="1200" dirty="0" smtClean="0">
                          <a:solidFill>
                            <a:schemeClr val="dk1"/>
                          </a:solidFill>
                          <a:latin typeface="Arial" pitchFamily="34" charset="0"/>
                          <a:ea typeface="+mn-ea"/>
                          <a:cs typeface="Arial" pitchFamily="34" charset="0"/>
                        </a:rPr>
                        <a:t>(V)</a:t>
                      </a:r>
                      <a:r>
                        <a:rPr kumimoji="0" lang="fr-FR" sz="2000" kern="1200" dirty="0" smtClean="0">
                          <a:solidFill>
                            <a:schemeClr val="dk1"/>
                          </a:solidFill>
                          <a:latin typeface="Arial" pitchFamily="34" charset="0"/>
                          <a:ea typeface="+mn-ea"/>
                          <a:cs typeface="Arial" pitchFamily="34" charset="0"/>
                        </a:rPr>
                        <a:t> dès la mise en marche de cet équipement </a:t>
                      </a:r>
                      <a:r>
                        <a:rPr kumimoji="0" lang="fr-FR" sz="2000" b="1" kern="1200" dirty="0" smtClean="0">
                          <a:solidFill>
                            <a:schemeClr val="dk1"/>
                          </a:solidFill>
                          <a:latin typeface="Arial" pitchFamily="34" charset="0"/>
                          <a:ea typeface="+mn-ea"/>
                          <a:cs typeface="Arial" pitchFamily="34" charset="0"/>
                        </a:rPr>
                        <a:t>(I)</a:t>
                      </a:r>
                      <a:r>
                        <a:rPr kumimoji="0" lang="fr-FR" sz="2000" kern="1200" dirty="0" smtClean="0">
                          <a:solidFill>
                            <a:schemeClr val="dk1"/>
                          </a:solidFill>
                          <a:latin typeface="Arial" pitchFamily="34" charset="0"/>
                          <a:ea typeface="+mn-ea"/>
                          <a:cs typeface="Arial" pitchFamily="34" charset="0"/>
                        </a:rPr>
                        <a:t>. A cette nuisance sonore s'ajoutera un soulèvement de poussières à chaque jet d'air comprimé dans l'atelier. Le bruit et les vibrations peuvent avoir des impacts sur la santé du personnel de l'atelier mais dans une très moindre mesure. L'impact peut se traduire à long terme par une diminution des capacités auditives chez les personnes exposées. </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algn="just"/>
                      <a:r>
                        <a:rPr kumimoji="0" lang="fr-FR" sz="2000" kern="1200" dirty="0" smtClean="0">
                          <a:solidFill>
                            <a:schemeClr val="dk1"/>
                          </a:solidFill>
                          <a:latin typeface="Arial" pitchFamily="34" charset="0"/>
                          <a:ea typeface="+mn-ea"/>
                          <a:cs typeface="Arial" pitchFamily="34" charset="0"/>
                        </a:rPr>
                        <a:t>Cet impact sera partiellement atténué </a:t>
                      </a:r>
                      <a:r>
                        <a:rPr kumimoji="0" lang="fr-FR" sz="2000" b="1" kern="1200" dirty="0" smtClean="0">
                          <a:solidFill>
                            <a:schemeClr val="dk1"/>
                          </a:solidFill>
                          <a:latin typeface="Arial" pitchFamily="34" charset="0"/>
                          <a:ea typeface="+mn-ea"/>
                          <a:cs typeface="Arial" pitchFamily="34" charset="0"/>
                        </a:rPr>
                        <a:t>(p) </a:t>
                      </a:r>
                      <a:r>
                        <a:rPr kumimoji="0" lang="fr-FR" sz="2000" kern="1200" dirty="0" smtClean="0">
                          <a:solidFill>
                            <a:schemeClr val="dk1"/>
                          </a:solidFill>
                          <a:latin typeface="Arial" pitchFamily="34" charset="0"/>
                          <a:ea typeface="+mn-ea"/>
                          <a:cs typeface="Arial" pitchFamily="34" charset="0"/>
                        </a:rPr>
                        <a:t>par l'installation du compresseur hors de l'atelier dans un petit local isolé. Le fonctionnement du compresseur devant se faire à portes fermées. L'atelier devra avoir un plancher bétonné et toujours nettoyé en vue d'éviter l'accumulation des poussières. Les opérateurs intervenant dans l'atelier pourraient utiliser des protections individuelles antibruit.</a:t>
                      </a:r>
                    </a:p>
                  </a:txBody>
                  <a:tcPr marL="68580" marR="68580" marT="0" marB="0"/>
                </a:tc>
              </a:tr>
            </a:tbl>
          </a:graphicData>
        </a:graphic>
      </p:graphicFrame>
      <p:sp>
        <p:nvSpPr>
          <p:cNvPr id="4" name="ZoneTexte 3"/>
          <p:cNvSpPr txBox="1"/>
          <p:nvPr/>
        </p:nvSpPr>
        <p:spPr>
          <a:xfrm>
            <a:off x="2556909" y="285728"/>
            <a:ext cx="4000528" cy="400110"/>
          </a:xfrm>
          <a:prstGeom prst="rect">
            <a:avLst/>
          </a:prstGeom>
          <a:noFill/>
        </p:spPr>
        <p:txBody>
          <a:bodyPr wrap="square" rtlCol="0">
            <a:spAutoFit/>
          </a:bodyPr>
          <a:lstStyle/>
          <a:p>
            <a:pPr algn="ctr"/>
            <a:r>
              <a:rPr lang="fr-FR" sz="2000" b="1" dirty="0" smtClean="0">
                <a:latin typeface="Arial" pitchFamily="34" charset="0"/>
                <a:cs typeface="Arial" pitchFamily="34" charset="0"/>
              </a:rPr>
              <a:t>Impacts I9, 18 et 19</a:t>
            </a:r>
            <a:endParaRPr lang="fr-FR" sz="2000" dirty="0">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1000108"/>
          <a:ext cx="8001056" cy="2809240"/>
        </p:xfrm>
        <a:graphic>
          <a:graphicData uri="http://schemas.openxmlformats.org/drawingml/2006/table">
            <a:tbl>
              <a:tblPr firstRow="1" bandRow="1">
                <a:tableStyleId>{5C22544A-7EE6-4342-B048-85BDC9FD1C3A}</a:tableStyleId>
              </a:tblPr>
              <a:tblGrid>
                <a:gridCol w="4000528"/>
                <a:gridCol w="4000528"/>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Cet impact sera considéré comme </a:t>
                      </a:r>
                      <a:r>
                        <a:rPr kumimoji="0" lang="fr-FR" sz="2000" b="1" kern="1200" dirty="0" smtClean="0">
                          <a:solidFill>
                            <a:srgbClr val="FF0000"/>
                          </a:solidFill>
                          <a:latin typeface="Arial" pitchFamily="34" charset="0"/>
                          <a:ea typeface="+mn-ea"/>
                          <a:cs typeface="Arial" pitchFamily="34" charset="0"/>
                        </a:rPr>
                        <a:t>déterminant</a:t>
                      </a:r>
                      <a:r>
                        <a:rPr kumimoji="0" lang="fr-FR" sz="2000" kern="1200" dirty="0" smtClean="0">
                          <a:solidFill>
                            <a:schemeClr val="dk1"/>
                          </a:solidFill>
                          <a:latin typeface="Arial" pitchFamily="34" charset="0"/>
                          <a:ea typeface="+mn-ea"/>
                          <a:cs typeface="Arial" pitchFamily="34" charset="0"/>
                        </a:rPr>
                        <a:t> </a:t>
                      </a:r>
                      <a:r>
                        <a:rPr kumimoji="0" lang="fr-FR" sz="2000" b="1" kern="1200" dirty="0" smtClean="0">
                          <a:solidFill>
                            <a:srgbClr val="FF0000"/>
                          </a:solidFill>
                          <a:latin typeface="Arial" pitchFamily="34" charset="0"/>
                          <a:ea typeface="+mn-ea"/>
                          <a:cs typeface="Arial" pitchFamily="34" charset="0"/>
                        </a:rPr>
                        <a:t>(D)</a:t>
                      </a:r>
                      <a:r>
                        <a:rPr kumimoji="0" lang="fr-FR" sz="2000" kern="1200" dirty="0" smtClean="0">
                          <a:solidFill>
                            <a:schemeClr val="dk1"/>
                          </a:solidFill>
                          <a:latin typeface="Arial" pitchFamily="34" charset="0"/>
                          <a:ea typeface="+mn-ea"/>
                          <a:cs typeface="Arial" pitchFamily="34" charset="0"/>
                        </a:rPr>
                        <a:t> pour l'aspect ambiance sonore qui sera notablement touchée mais </a:t>
                      </a:r>
                      <a:r>
                        <a:rPr kumimoji="0" lang="fr-FR" sz="2000" b="1" kern="1200" dirty="0" smtClean="0">
                          <a:solidFill>
                            <a:srgbClr val="FF0000"/>
                          </a:solidFill>
                          <a:latin typeface="Arial" pitchFamily="34" charset="0"/>
                          <a:ea typeface="+mn-ea"/>
                          <a:cs typeface="Arial" pitchFamily="34" charset="0"/>
                        </a:rPr>
                        <a:t>non déterminant</a:t>
                      </a:r>
                      <a:r>
                        <a:rPr kumimoji="0" lang="fr-FR" sz="2000" kern="1200" dirty="0" smtClean="0">
                          <a:solidFill>
                            <a:schemeClr val="dk1"/>
                          </a:solidFill>
                          <a:latin typeface="Arial" pitchFamily="34" charset="0"/>
                          <a:ea typeface="+mn-ea"/>
                          <a:cs typeface="Arial" pitchFamily="34" charset="0"/>
                        </a:rPr>
                        <a:t> pour la santé et sécurité des personnes puisque le risques pour ces éléments sont très minimes.</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algn="just"/>
                      <a:endParaRPr kumimoji="0" lang="fr-FR" sz="2000" kern="1200" dirty="0" smtClean="0">
                        <a:solidFill>
                          <a:schemeClr val="dk1"/>
                        </a:solidFill>
                        <a:latin typeface="Arial" pitchFamily="34" charset="0"/>
                        <a:ea typeface="+mn-ea"/>
                        <a:cs typeface="Arial" pitchFamily="34" charset="0"/>
                      </a:endParaRPr>
                    </a:p>
                  </a:txBody>
                  <a:tcPr marL="68580" marR="68580" marT="0" marB="0"/>
                </a:tc>
              </a:tr>
            </a:tbl>
          </a:graphicData>
        </a:graphic>
      </p:graphicFrame>
      <p:sp>
        <p:nvSpPr>
          <p:cNvPr id="3" name="Rectangle 2"/>
          <p:cNvSpPr/>
          <p:nvPr/>
        </p:nvSpPr>
        <p:spPr>
          <a:xfrm>
            <a:off x="3320622" y="214290"/>
            <a:ext cx="2517035" cy="707886"/>
          </a:xfrm>
          <a:prstGeom prst="rect">
            <a:avLst/>
          </a:prstGeom>
        </p:spPr>
        <p:txBody>
          <a:bodyPr wrap="none">
            <a:spAutoFit/>
          </a:bodyPr>
          <a:lstStyle/>
          <a:p>
            <a:pPr algn="ctr"/>
            <a:r>
              <a:rPr lang="fr-FR" sz="2000" b="1" dirty="0" smtClean="0">
                <a:latin typeface="Arial" pitchFamily="34" charset="0"/>
                <a:cs typeface="Arial" pitchFamily="34" charset="0"/>
              </a:rPr>
              <a:t>suite</a:t>
            </a:r>
          </a:p>
          <a:p>
            <a:pPr algn="ctr"/>
            <a:r>
              <a:rPr lang="fr-FR" sz="2000" b="1" dirty="0" smtClean="0">
                <a:latin typeface="Arial" pitchFamily="34" charset="0"/>
                <a:cs typeface="Arial" pitchFamily="34" charset="0"/>
              </a:rPr>
              <a:t>Impacts I9, 18 et 19</a:t>
            </a:r>
            <a:endParaRPr lang="fr-FR" sz="2000" dirty="0">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1000108"/>
          <a:ext cx="8001056" cy="5552440"/>
        </p:xfrm>
        <a:graphic>
          <a:graphicData uri="http://schemas.openxmlformats.org/drawingml/2006/table">
            <a:tbl>
              <a:tblPr firstRow="1" bandRow="1">
                <a:tableStyleId>{5C22544A-7EE6-4342-B048-85BDC9FD1C3A}</a:tableStyleId>
              </a:tblPr>
              <a:tblGrid>
                <a:gridCol w="4000528"/>
                <a:gridCol w="4000528"/>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r>
                        <a:rPr kumimoji="0" lang="fr-FR" sz="2000" kern="1200" dirty="0" smtClean="0">
                          <a:solidFill>
                            <a:schemeClr val="dk1"/>
                          </a:solidFill>
                          <a:latin typeface="Arial" pitchFamily="34" charset="0"/>
                          <a:ea typeface="+mn-ea"/>
                          <a:cs typeface="Arial" pitchFamily="34" charset="0"/>
                        </a:rPr>
                        <a:t>Les activités du fastfood/cafétéria généreront des déchets consistant en des emballages et ordures ménagères dont l'abandon en pleine nature sur les terrains voisins peut nuire aux activités qui leur sont associées </a:t>
                      </a:r>
                      <a:r>
                        <a:rPr kumimoji="0" lang="fr-FR" sz="2000" b="1" kern="1200" dirty="0" smtClean="0">
                          <a:solidFill>
                            <a:schemeClr val="dk1"/>
                          </a:solidFill>
                          <a:latin typeface="Arial" pitchFamily="34" charset="0"/>
                          <a:ea typeface="+mn-ea"/>
                          <a:cs typeface="Arial" pitchFamily="34" charset="0"/>
                        </a:rPr>
                        <a:t>(V)</a:t>
                      </a:r>
                      <a:r>
                        <a:rPr kumimoji="0" lang="fr-FR" sz="2000" kern="1200" dirty="0" smtClean="0">
                          <a:solidFill>
                            <a:schemeClr val="dk1"/>
                          </a:solidFill>
                          <a:latin typeface="Arial" pitchFamily="34" charset="0"/>
                          <a:ea typeface="+mn-ea"/>
                          <a:cs typeface="Arial" pitchFamily="34" charset="0"/>
                        </a:rPr>
                        <a:t> et constituer des nuisances esthétiques importantes. Cette action se manifestera dès les premières semaines de séjour de ces déchets sur le sol </a:t>
                      </a:r>
                      <a:r>
                        <a:rPr kumimoji="0" lang="fr-FR" sz="2000" b="1" kern="1200" dirty="0" smtClean="0">
                          <a:solidFill>
                            <a:schemeClr val="dk1"/>
                          </a:solidFill>
                          <a:latin typeface="Arial" pitchFamily="34" charset="0"/>
                          <a:ea typeface="+mn-ea"/>
                          <a:cs typeface="Arial" pitchFamily="34" charset="0"/>
                        </a:rPr>
                        <a:t>(I)</a:t>
                      </a:r>
                      <a:r>
                        <a:rPr kumimoji="0" lang="fr-FR" sz="2000" kern="1200" dirty="0" smtClean="0">
                          <a:solidFill>
                            <a:schemeClr val="dk1"/>
                          </a:solidFill>
                          <a:latin typeface="Arial" pitchFamily="34" charset="0"/>
                          <a:ea typeface="+mn-ea"/>
                          <a:cs typeface="Arial" pitchFamily="34" charset="0"/>
                        </a:rPr>
                        <a:t>. L'impact peut être considéré comme </a:t>
                      </a:r>
                      <a:r>
                        <a:rPr kumimoji="0" lang="fr-FR" sz="2000" b="1" kern="1200" dirty="0" smtClean="0">
                          <a:solidFill>
                            <a:srgbClr val="FF0000"/>
                          </a:solidFill>
                          <a:latin typeface="Arial" pitchFamily="34" charset="0"/>
                          <a:ea typeface="+mn-ea"/>
                          <a:cs typeface="Arial" pitchFamily="34" charset="0"/>
                        </a:rPr>
                        <a:t>non déterminant</a:t>
                      </a:r>
                      <a:r>
                        <a:rPr kumimoji="0" lang="fr-FR" sz="2000" kern="1200" dirty="0" smtClean="0">
                          <a:solidFill>
                            <a:schemeClr val="dk1"/>
                          </a:solidFill>
                          <a:latin typeface="Arial" pitchFamily="34" charset="0"/>
                          <a:ea typeface="+mn-ea"/>
                          <a:cs typeface="Arial" pitchFamily="34" charset="0"/>
                        </a:rPr>
                        <a:t> </a:t>
                      </a:r>
                      <a:r>
                        <a:rPr kumimoji="0" lang="fr-FR" sz="2000" b="1" kern="1200" dirty="0" smtClean="0">
                          <a:solidFill>
                            <a:schemeClr val="dk1"/>
                          </a:solidFill>
                          <a:latin typeface="Arial" pitchFamily="34" charset="0"/>
                          <a:ea typeface="+mn-ea"/>
                          <a:cs typeface="Arial" pitchFamily="34" charset="0"/>
                        </a:rPr>
                        <a:t>(d)</a:t>
                      </a:r>
                      <a:r>
                        <a:rPr kumimoji="0" lang="fr-FR" sz="2000" kern="1200" dirty="0" smtClean="0">
                          <a:solidFill>
                            <a:schemeClr val="dk1"/>
                          </a:solidFill>
                          <a:latin typeface="Arial" pitchFamily="34" charset="0"/>
                          <a:ea typeface="+mn-ea"/>
                          <a:cs typeface="Arial" pitchFamily="34" charset="0"/>
                        </a:rPr>
                        <a:t> pour les activités rurales mais </a:t>
                      </a:r>
                      <a:r>
                        <a:rPr kumimoji="0" lang="fr-FR" sz="2000" b="1" kern="1200" dirty="0" smtClean="0">
                          <a:solidFill>
                            <a:srgbClr val="FF0000"/>
                          </a:solidFill>
                          <a:latin typeface="Arial" pitchFamily="34" charset="0"/>
                          <a:ea typeface="+mn-ea"/>
                          <a:cs typeface="Arial" pitchFamily="34" charset="0"/>
                        </a:rPr>
                        <a:t>déterminant</a:t>
                      </a:r>
                      <a:r>
                        <a:rPr kumimoji="0" lang="fr-FR" sz="2000" kern="1200" dirty="0" smtClean="0">
                          <a:solidFill>
                            <a:schemeClr val="dk1"/>
                          </a:solidFill>
                          <a:latin typeface="Arial" pitchFamily="34" charset="0"/>
                          <a:ea typeface="+mn-ea"/>
                          <a:cs typeface="Arial" pitchFamily="34" charset="0"/>
                        </a:rPr>
                        <a:t> </a:t>
                      </a:r>
                      <a:r>
                        <a:rPr kumimoji="0" lang="fr-FR" sz="2000" b="1" kern="1200" dirty="0" smtClean="0">
                          <a:solidFill>
                            <a:srgbClr val="FF0000"/>
                          </a:solidFill>
                          <a:latin typeface="Arial" pitchFamily="34" charset="0"/>
                          <a:ea typeface="+mn-ea"/>
                          <a:cs typeface="Arial" pitchFamily="34" charset="0"/>
                        </a:rPr>
                        <a:t>(D)</a:t>
                      </a:r>
                      <a:r>
                        <a:rPr kumimoji="0" lang="fr-FR" sz="2000" kern="1200" dirty="0" smtClean="0">
                          <a:solidFill>
                            <a:schemeClr val="dk1"/>
                          </a:solidFill>
                          <a:latin typeface="Arial" pitchFamily="34" charset="0"/>
                          <a:ea typeface="+mn-ea"/>
                          <a:cs typeface="Arial" pitchFamily="34" charset="0"/>
                        </a:rPr>
                        <a:t> pour l'aspect esthétique de la région.</a:t>
                      </a:r>
                      <a:endParaRPr kumimoji="0" lang="fr-FR" sz="2000" kern="1200" dirty="0">
                        <a:solidFill>
                          <a:schemeClr val="dk1"/>
                        </a:solidFill>
                        <a:latin typeface="Arial" pitchFamily="34" charset="0"/>
                        <a:ea typeface="+mn-ea"/>
                        <a:cs typeface="Arial" pitchFamily="34" charset="0"/>
                      </a:endParaRPr>
                    </a:p>
                  </a:txBody>
                  <a:tcPr marL="68580" marR="68580" marT="0" marB="0"/>
                </a:tc>
                <a:tc>
                  <a:txBody>
                    <a:bodyPr/>
                    <a:lstStyle/>
                    <a:p>
                      <a:pPr algn="just">
                        <a:spcAft>
                          <a:spcPts val="0"/>
                        </a:spcAft>
                      </a:pPr>
                      <a:r>
                        <a:rPr lang="fr-FR" sz="2000" dirty="0">
                          <a:latin typeface="Arial"/>
                          <a:ea typeface="Times New Roman"/>
                          <a:cs typeface="Arial"/>
                        </a:rPr>
                        <a:t>Le promoteur veillera</a:t>
                      </a:r>
                      <a:r>
                        <a:rPr lang="fr-FR" sz="2000" b="1" dirty="0">
                          <a:latin typeface="Arial"/>
                          <a:ea typeface="Times New Roman"/>
                          <a:cs typeface="Arial"/>
                        </a:rPr>
                        <a:t> </a:t>
                      </a:r>
                      <a:r>
                        <a:rPr lang="fr-FR" sz="2000" dirty="0">
                          <a:latin typeface="Arial"/>
                          <a:ea typeface="Times New Roman"/>
                          <a:cs typeface="Arial"/>
                        </a:rPr>
                        <a:t>à ce qu'aucun déchet solide ou autre</a:t>
                      </a:r>
                      <a:r>
                        <a:rPr lang="fr-FR" sz="2000" b="1" dirty="0">
                          <a:latin typeface="Arial"/>
                          <a:ea typeface="Times New Roman"/>
                          <a:cs typeface="Arial"/>
                        </a:rPr>
                        <a:t> </a:t>
                      </a:r>
                      <a:r>
                        <a:rPr lang="fr-FR" sz="2000" dirty="0">
                          <a:latin typeface="Arial"/>
                          <a:ea typeface="Times New Roman"/>
                          <a:cs typeface="Arial"/>
                        </a:rPr>
                        <a:t>ne soit abandonné en pleine nature. Les déchets ménagers résultant des activités du fastfood/cafétéria devront être évacués vers une décharge publique autorisée. Pour les emballages vides, envisager leur nettoyage et leur réutilisation ou</a:t>
                      </a:r>
                      <a:r>
                        <a:rPr lang="fr-FR" sz="2000" b="1" dirty="0">
                          <a:latin typeface="Arial"/>
                          <a:ea typeface="Times New Roman"/>
                          <a:cs typeface="Arial"/>
                        </a:rPr>
                        <a:t> </a:t>
                      </a:r>
                      <a:r>
                        <a:rPr lang="fr-FR" sz="2000" dirty="0">
                          <a:latin typeface="Arial"/>
                          <a:ea typeface="Times New Roman"/>
                          <a:cs typeface="Arial"/>
                        </a:rPr>
                        <a:t>leur mise à la disposition de récupérateur notamment pour les plastics, métaux et verres.</a:t>
                      </a:r>
                      <a:endParaRPr lang="fr-FR" sz="2000" dirty="0">
                        <a:latin typeface="Times New Roman"/>
                        <a:ea typeface="Times New Roman"/>
                        <a:cs typeface="Arial"/>
                      </a:endParaRPr>
                    </a:p>
                  </a:txBody>
                  <a:tcPr marL="68580" marR="68580" marT="0" marB="0"/>
                </a:tc>
              </a:tr>
            </a:tbl>
          </a:graphicData>
        </a:graphic>
      </p:graphicFrame>
      <p:sp>
        <p:nvSpPr>
          <p:cNvPr id="3" name="ZoneTexte 2"/>
          <p:cNvSpPr txBox="1"/>
          <p:nvPr/>
        </p:nvSpPr>
        <p:spPr>
          <a:xfrm>
            <a:off x="2428860" y="428604"/>
            <a:ext cx="4286280" cy="677108"/>
          </a:xfrm>
          <a:prstGeom prst="rect">
            <a:avLst/>
          </a:prstGeom>
          <a:noFill/>
        </p:spPr>
        <p:txBody>
          <a:bodyPr wrap="square" rtlCol="0">
            <a:spAutoFit/>
          </a:bodyPr>
          <a:lstStyle/>
          <a:p>
            <a:pPr algn="ctr"/>
            <a:r>
              <a:rPr lang="fr-FR" sz="2000" b="1" dirty="0" smtClean="0">
                <a:latin typeface="Arial" pitchFamily="34" charset="0"/>
                <a:cs typeface="Arial" pitchFamily="34" charset="0"/>
              </a:rPr>
              <a:t>Impacts J22</a:t>
            </a:r>
            <a:endParaRPr lang="fr-FR" sz="2000" dirty="0" smtClean="0">
              <a:latin typeface="Arial" pitchFamily="34" charset="0"/>
              <a:cs typeface="Arial" pitchFamily="34" charset="0"/>
            </a:endParaRPr>
          </a:p>
          <a:p>
            <a:endParaRPr lang="fr-FR" dirty="0"/>
          </a:p>
        </p:txBody>
      </p:sp>
    </p:spTree>
  </p:cSld>
  <p:clrMapOvr>
    <a:masterClrMapping/>
  </p:clrMapOvr>
  <p:transition spd="slow">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1000108"/>
          <a:ext cx="8001056" cy="4028440"/>
        </p:xfrm>
        <a:graphic>
          <a:graphicData uri="http://schemas.openxmlformats.org/drawingml/2006/table">
            <a:tbl>
              <a:tblPr firstRow="1" bandRow="1">
                <a:tableStyleId>{5C22544A-7EE6-4342-B048-85BDC9FD1C3A}</a:tableStyleId>
              </a:tblPr>
              <a:tblGrid>
                <a:gridCol w="4000528"/>
                <a:gridCol w="4000528"/>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lang="fr-FR" sz="2000" dirty="0">
                          <a:latin typeface="Arial"/>
                          <a:ea typeface="Times New Roman"/>
                          <a:cs typeface="Arial"/>
                        </a:rPr>
                        <a:t>Le mouvement des camions citernes chargés de carburants ou GPL constituera un risque pour les usagers des voies publiques particulièrement en période hivernale. Cet impact concernera donc l'ensemble du parcours des camions </a:t>
                      </a:r>
                      <a:r>
                        <a:rPr lang="fr-FR" sz="2000" b="1" dirty="0">
                          <a:latin typeface="Arial"/>
                          <a:ea typeface="Times New Roman"/>
                          <a:cs typeface="Arial"/>
                        </a:rPr>
                        <a:t>(Z)</a:t>
                      </a:r>
                      <a:r>
                        <a:rPr lang="fr-FR" sz="2000" dirty="0">
                          <a:latin typeface="Arial"/>
                          <a:ea typeface="Times New Roman"/>
                          <a:cs typeface="Arial"/>
                        </a:rPr>
                        <a:t> et peut se manifester dès le départ d'un camion chargé vers la station </a:t>
                      </a:r>
                      <a:r>
                        <a:rPr lang="fr-FR" sz="2000" b="1" dirty="0">
                          <a:latin typeface="Arial"/>
                          <a:ea typeface="Times New Roman"/>
                          <a:cs typeface="Arial"/>
                        </a:rPr>
                        <a:t>(I)</a:t>
                      </a:r>
                      <a:r>
                        <a:rPr lang="fr-FR" sz="2000" dirty="0">
                          <a:latin typeface="Arial"/>
                          <a:ea typeface="Times New Roman"/>
                          <a:cs typeface="Arial"/>
                        </a:rPr>
                        <a:t>. Cet impact sera </a:t>
                      </a:r>
                      <a:r>
                        <a:rPr lang="fr-FR" sz="2000" b="1" dirty="0">
                          <a:solidFill>
                            <a:srgbClr val="FF0000"/>
                          </a:solidFill>
                          <a:latin typeface="Arial"/>
                          <a:ea typeface="Times New Roman"/>
                          <a:cs typeface="Arial"/>
                        </a:rPr>
                        <a:t>déterminant</a:t>
                      </a:r>
                      <a:r>
                        <a:rPr lang="fr-FR" sz="2000" dirty="0">
                          <a:latin typeface="Arial"/>
                          <a:ea typeface="Times New Roman"/>
                          <a:cs typeface="Arial"/>
                        </a:rPr>
                        <a:t> </a:t>
                      </a:r>
                      <a:r>
                        <a:rPr lang="fr-FR" sz="2000" b="1" dirty="0">
                          <a:solidFill>
                            <a:srgbClr val="FF0000"/>
                          </a:solidFill>
                          <a:latin typeface="Arial"/>
                          <a:ea typeface="Times New Roman"/>
                          <a:cs typeface="Arial"/>
                        </a:rPr>
                        <a:t>(D)</a:t>
                      </a:r>
                      <a:r>
                        <a:rPr lang="fr-FR" sz="2000" dirty="0">
                          <a:latin typeface="Arial"/>
                          <a:ea typeface="Times New Roman"/>
                          <a:cs typeface="Arial"/>
                        </a:rPr>
                        <a:t> puisqu'il s'agira de la sécurité des</a:t>
                      </a:r>
                      <a:r>
                        <a:rPr lang="fr-FR" sz="2000" b="1" dirty="0">
                          <a:latin typeface="Arial"/>
                          <a:ea typeface="Times New Roman"/>
                          <a:cs typeface="Arial"/>
                        </a:rPr>
                        <a:t> </a:t>
                      </a:r>
                      <a:r>
                        <a:rPr lang="fr-FR" sz="2000" dirty="0">
                          <a:latin typeface="Arial"/>
                          <a:ea typeface="Times New Roman"/>
                          <a:cs typeface="Arial"/>
                        </a:rPr>
                        <a:t>personnes.</a:t>
                      </a:r>
                      <a:endParaRPr lang="fr-FR" sz="2000" dirty="0">
                        <a:latin typeface="Times New Roman"/>
                        <a:ea typeface="Times New Roman"/>
                        <a:cs typeface="Arial"/>
                      </a:endParaRPr>
                    </a:p>
                  </a:txBody>
                  <a:tcPr marL="68580" marR="68580" marT="0" marB="0"/>
                </a:tc>
                <a:tc>
                  <a:txBody>
                    <a:bodyPr/>
                    <a:lstStyle/>
                    <a:p>
                      <a:pPr algn="just">
                        <a:spcAft>
                          <a:spcPts val="0"/>
                        </a:spcAft>
                      </a:pPr>
                      <a:r>
                        <a:rPr lang="fr-FR" sz="2000" dirty="0">
                          <a:latin typeface="Arial"/>
                          <a:ea typeface="Times New Roman"/>
                          <a:cs typeface="Arial"/>
                        </a:rPr>
                        <a:t>La flotte de livraison des carburants et GPL appartenant à (NAFTAL), elle</a:t>
                      </a:r>
                      <a:r>
                        <a:rPr lang="fr-FR" sz="2000" b="1" dirty="0">
                          <a:latin typeface="Arial"/>
                          <a:ea typeface="Times New Roman"/>
                          <a:cs typeface="Arial"/>
                        </a:rPr>
                        <a:t> </a:t>
                      </a:r>
                      <a:r>
                        <a:rPr lang="fr-FR" sz="2000" dirty="0">
                          <a:latin typeface="Arial"/>
                          <a:ea typeface="Times New Roman"/>
                          <a:cs typeface="Arial"/>
                        </a:rPr>
                        <a:t>est constituée de véhicules spécifiques au transport de ce type de produits et répond à toutes les normes de sécurité. Il appartiendra aux chauffeurs des camions de respecter les consignes de sécurité relatives au transport de ces produits.</a:t>
                      </a:r>
                      <a:endParaRPr lang="fr-FR" sz="2000" dirty="0">
                        <a:latin typeface="Times New Roman"/>
                        <a:ea typeface="Times New Roman"/>
                        <a:cs typeface="Arial"/>
                      </a:endParaRPr>
                    </a:p>
                  </a:txBody>
                  <a:tcPr marL="68580" marR="68580" marT="0" marB="0"/>
                </a:tc>
              </a:tr>
            </a:tbl>
          </a:graphicData>
        </a:graphic>
      </p:graphicFrame>
      <p:sp>
        <p:nvSpPr>
          <p:cNvPr id="3" name="ZoneTexte 2"/>
          <p:cNvSpPr txBox="1"/>
          <p:nvPr/>
        </p:nvSpPr>
        <p:spPr>
          <a:xfrm>
            <a:off x="2928926" y="428604"/>
            <a:ext cx="3286148" cy="677108"/>
          </a:xfrm>
          <a:prstGeom prst="rect">
            <a:avLst/>
          </a:prstGeom>
          <a:noFill/>
        </p:spPr>
        <p:txBody>
          <a:bodyPr wrap="square" rtlCol="0">
            <a:spAutoFit/>
          </a:bodyPr>
          <a:lstStyle/>
          <a:p>
            <a:pPr algn="ctr"/>
            <a:r>
              <a:rPr lang="fr-FR" sz="2000" b="1" dirty="0" smtClean="0"/>
              <a:t>Impacts K19</a:t>
            </a:r>
            <a:endParaRPr lang="fr-FR" sz="2000" dirty="0" smtClean="0"/>
          </a:p>
          <a:p>
            <a:endParaRPr lang="fr-FR" dirty="0"/>
          </a:p>
        </p:txBody>
      </p:sp>
    </p:spTree>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571472" y="857232"/>
          <a:ext cx="8001056" cy="5247640"/>
        </p:xfrm>
        <a:graphic>
          <a:graphicData uri="http://schemas.openxmlformats.org/drawingml/2006/table">
            <a:tbl>
              <a:tblPr firstRow="1" bandRow="1">
                <a:tableStyleId>{5C22544A-7EE6-4342-B048-85BDC9FD1C3A}</a:tableStyleId>
              </a:tblPr>
              <a:tblGrid>
                <a:gridCol w="4000528"/>
                <a:gridCol w="4000528"/>
              </a:tblGrid>
              <a:tr h="370840">
                <a:tc>
                  <a:txBody>
                    <a:bodyPr/>
                    <a:lstStyle/>
                    <a:p>
                      <a:pPr>
                        <a:spcAft>
                          <a:spcPts val="0"/>
                        </a:spcAft>
                        <a:tabLst>
                          <a:tab pos="1122680" algn="l"/>
                        </a:tabLst>
                      </a:pPr>
                      <a:r>
                        <a:rPr lang="fr-FR" sz="2000" b="1" dirty="0">
                          <a:latin typeface="Arial" pitchFamily="34" charset="0"/>
                          <a:ea typeface="Times New Roman"/>
                          <a:cs typeface="Arial" pitchFamily="34" charset="0"/>
                        </a:rPr>
                        <a:t>Description de l’impact </a:t>
                      </a:r>
                      <a:r>
                        <a:rPr lang="fr-FR" sz="2000" b="1" dirty="0" smtClean="0">
                          <a:latin typeface="Arial" pitchFamily="34" charset="0"/>
                          <a:ea typeface="Times New Roman"/>
                          <a:cs typeface="Arial" pitchFamily="34" charset="0"/>
                        </a:rPr>
                        <a:t>:</a:t>
                      </a:r>
                      <a:endParaRPr lang="fr-FR" sz="2000" dirty="0">
                        <a:latin typeface="Arial" pitchFamily="34" charset="0"/>
                        <a:ea typeface="Times New Roman"/>
                        <a:cs typeface="Arial" pitchFamily="34" charset="0"/>
                      </a:endParaRPr>
                    </a:p>
                  </a:txBody>
                  <a:tcPr marL="68580" marR="68580" marT="0" marB="0"/>
                </a:tc>
                <a:tc>
                  <a:txBody>
                    <a:bodyPr/>
                    <a:lstStyle/>
                    <a:p>
                      <a:pPr>
                        <a:spcAft>
                          <a:spcPts val="0"/>
                        </a:spcAft>
                      </a:pPr>
                      <a:r>
                        <a:rPr lang="fr-FR" sz="2000" b="1">
                          <a:latin typeface="Arial" pitchFamily="34" charset="0"/>
                          <a:ea typeface="Times New Roman"/>
                          <a:cs typeface="Arial" pitchFamily="34" charset="0"/>
                        </a:rPr>
                        <a:t>Mesures d’atténuation :</a:t>
                      </a:r>
                      <a:endParaRPr lang="fr-FR" sz="2000">
                        <a:latin typeface="Arial" pitchFamily="34" charset="0"/>
                        <a:ea typeface="Times New Roman"/>
                        <a:cs typeface="Arial" pitchFamily="34" charset="0"/>
                      </a:endParaRPr>
                    </a:p>
                  </a:txBody>
                  <a:tcPr marL="68580" marR="68580" marT="0" marB="0"/>
                </a:tc>
              </a:tr>
              <a:tr h="370840">
                <a:tc>
                  <a:txBody>
                    <a:bodyPr/>
                    <a:lstStyle/>
                    <a:p>
                      <a:pPr algn="just">
                        <a:spcAft>
                          <a:spcPts val="0"/>
                        </a:spcAft>
                      </a:pPr>
                      <a:r>
                        <a:rPr lang="fr-FR" sz="2000" dirty="0">
                          <a:latin typeface="Arial"/>
                          <a:ea typeface="Times New Roman"/>
                          <a:cs typeface="Arial"/>
                        </a:rPr>
                        <a:t>L'accès à la station à partir des deux axes routiers voisins, constitue</a:t>
                      </a:r>
                      <a:r>
                        <a:rPr lang="fr-FR" sz="2000" b="1" dirty="0">
                          <a:latin typeface="Arial"/>
                          <a:ea typeface="Times New Roman"/>
                          <a:cs typeface="Arial"/>
                        </a:rPr>
                        <a:t> </a:t>
                      </a:r>
                      <a:r>
                        <a:rPr lang="fr-FR" sz="2000" dirty="0">
                          <a:latin typeface="Arial"/>
                          <a:ea typeface="Times New Roman"/>
                          <a:cs typeface="Arial"/>
                        </a:rPr>
                        <a:t>un risque pour les usagers de cette voie puisque les accès impliquent une décélération considérable des véhicules avant engagement. Cet impact sera </a:t>
                      </a:r>
                      <a:r>
                        <a:rPr lang="fr-FR" sz="2000" b="1" dirty="0">
                          <a:solidFill>
                            <a:srgbClr val="FF0000"/>
                          </a:solidFill>
                          <a:latin typeface="Arial"/>
                          <a:ea typeface="Times New Roman"/>
                          <a:cs typeface="Arial"/>
                        </a:rPr>
                        <a:t>déterminant</a:t>
                      </a:r>
                      <a:r>
                        <a:rPr lang="fr-FR" sz="2000" dirty="0">
                          <a:solidFill>
                            <a:srgbClr val="FF0000"/>
                          </a:solidFill>
                          <a:latin typeface="Arial"/>
                          <a:ea typeface="Times New Roman"/>
                          <a:cs typeface="Arial"/>
                        </a:rPr>
                        <a:t> </a:t>
                      </a:r>
                      <a:r>
                        <a:rPr lang="fr-FR" sz="2000" b="1" dirty="0">
                          <a:solidFill>
                            <a:srgbClr val="FF0000"/>
                          </a:solidFill>
                          <a:latin typeface="Arial"/>
                          <a:ea typeface="Times New Roman"/>
                          <a:cs typeface="Arial"/>
                        </a:rPr>
                        <a:t>(D)</a:t>
                      </a:r>
                      <a:r>
                        <a:rPr lang="fr-FR" sz="2000" dirty="0">
                          <a:latin typeface="Arial"/>
                          <a:ea typeface="Times New Roman"/>
                          <a:cs typeface="Arial"/>
                        </a:rPr>
                        <a:t>.</a:t>
                      </a:r>
                      <a:endParaRPr lang="fr-FR" sz="2000" dirty="0">
                        <a:latin typeface="Times New Roman"/>
                        <a:ea typeface="Times New Roman"/>
                        <a:cs typeface="Arial"/>
                      </a:endParaRPr>
                    </a:p>
                  </a:txBody>
                  <a:tcPr marL="68580" marR="68580" marT="0" marB="0"/>
                </a:tc>
                <a:tc>
                  <a:txBody>
                    <a:bodyPr/>
                    <a:lstStyle/>
                    <a:p>
                      <a:pPr algn="just">
                        <a:spcAft>
                          <a:spcPts val="0"/>
                        </a:spcAft>
                      </a:pPr>
                      <a:r>
                        <a:rPr lang="fr-FR" sz="2000" dirty="0">
                          <a:latin typeface="Arial"/>
                          <a:ea typeface="Times New Roman"/>
                          <a:cs typeface="Arial"/>
                        </a:rPr>
                        <a:t>Envisager l'installation de ralentisseurs sur les deux axes routiers voisins après accord des services de la direction des travaux publics de la wilaya d'Annaba ou de la subdivision de </a:t>
                      </a:r>
                      <a:r>
                        <a:rPr lang="fr-FR" sz="2000" dirty="0" err="1">
                          <a:latin typeface="Arial"/>
                          <a:ea typeface="Times New Roman"/>
                          <a:cs typeface="Arial"/>
                        </a:rPr>
                        <a:t>Berrahal</a:t>
                      </a:r>
                      <a:r>
                        <a:rPr lang="fr-FR" sz="2000" dirty="0">
                          <a:latin typeface="Arial"/>
                          <a:ea typeface="Times New Roman"/>
                          <a:cs typeface="Arial"/>
                        </a:rPr>
                        <a:t>. Compte tenu de la vitesse maximale autorisée sur ces axes (100 Km/h)/ la distance de décélération et arrêt sera de 100 m sur route sèche et 150 m sur route mouillée. Une signalisation, de la station devrait être prévue sur cet axe, il faudra veiller à installer un panneau à au moins 200 m avant la station.</a:t>
                      </a:r>
                      <a:endParaRPr lang="fr-FR" sz="2000" dirty="0">
                        <a:latin typeface="Times New Roman"/>
                        <a:ea typeface="Times New Roman"/>
                        <a:cs typeface="Arial"/>
                      </a:endParaRPr>
                    </a:p>
                  </a:txBody>
                  <a:tcPr marL="68580" marR="68580" marT="0" marB="0"/>
                </a:tc>
              </a:tr>
            </a:tbl>
          </a:graphicData>
        </a:graphic>
      </p:graphicFrame>
      <p:sp>
        <p:nvSpPr>
          <p:cNvPr id="3" name="ZoneTexte 2"/>
          <p:cNvSpPr txBox="1"/>
          <p:nvPr/>
        </p:nvSpPr>
        <p:spPr>
          <a:xfrm>
            <a:off x="2714612" y="357166"/>
            <a:ext cx="3786214" cy="677108"/>
          </a:xfrm>
          <a:prstGeom prst="rect">
            <a:avLst/>
          </a:prstGeom>
          <a:noFill/>
        </p:spPr>
        <p:txBody>
          <a:bodyPr wrap="square" rtlCol="0">
            <a:spAutoFit/>
          </a:bodyPr>
          <a:lstStyle/>
          <a:p>
            <a:pPr algn="ctr"/>
            <a:r>
              <a:rPr lang="fr-FR" sz="2000" b="1" dirty="0" smtClean="0"/>
              <a:t>Impacts L19 et 21</a:t>
            </a:r>
            <a:endParaRPr lang="fr-FR" sz="2000" dirty="0" smtClean="0"/>
          </a:p>
          <a:p>
            <a:endParaRPr lang="fr-FR" dirty="0"/>
          </a:p>
        </p:txBody>
      </p:sp>
    </p:spTree>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214290"/>
            <a:ext cx="7715304" cy="6370975"/>
          </a:xfrm>
          <a:prstGeom prst="rect">
            <a:avLst/>
          </a:prstGeom>
          <a:noFill/>
        </p:spPr>
        <p:txBody>
          <a:bodyPr wrap="square" rtlCol="0">
            <a:spAutoFit/>
          </a:bodyPr>
          <a:lstStyle/>
          <a:p>
            <a:pPr algn="ctr"/>
            <a:r>
              <a:rPr lang="fr-FR" sz="2000" b="1" dirty="0" smtClean="0">
                <a:latin typeface="Arial" pitchFamily="34" charset="0"/>
                <a:cs typeface="Arial" pitchFamily="34" charset="0"/>
              </a:rPr>
              <a:t>SYNTHESE ET BILAN DES IMPACTS</a:t>
            </a:r>
            <a:endParaRPr lang="fr-FR" sz="2000" dirty="0" smtClean="0">
              <a:latin typeface="Arial" pitchFamily="34" charset="0"/>
              <a:cs typeface="Arial" pitchFamily="34" charset="0"/>
            </a:endParaRPr>
          </a:p>
          <a:p>
            <a:pPr algn="just"/>
            <a:r>
              <a:rPr lang="fr-FR" sz="2000" dirty="0" smtClean="0">
                <a:latin typeface="Arial" pitchFamily="34" charset="0"/>
                <a:cs typeface="Arial" pitchFamily="34" charset="0"/>
              </a:rPr>
              <a:t>Les impacts sur l'environnement seront essentiellement dus :</a:t>
            </a:r>
          </a:p>
          <a:p>
            <a:pPr algn="just"/>
            <a:r>
              <a:rPr lang="fr-FR" sz="2000" dirty="0" smtClean="0">
                <a:latin typeface="Arial" pitchFamily="34" charset="0"/>
                <a:cs typeface="Arial" pitchFamily="34" charset="0"/>
              </a:rPr>
              <a:t>- au </a:t>
            </a:r>
            <a:r>
              <a:rPr lang="fr-FR" sz="2000" b="1" i="1" dirty="0" smtClean="0">
                <a:latin typeface="Arial" pitchFamily="34" charset="0"/>
                <a:cs typeface="Arial" pitchFamily="34" charset="0"/>
              </a:rPr>
              <a:t>stockage</a:t>
            </a:r>
            <a:r>
              <a:rPr lang="fr-FR" sz="2000" dirty="0" smtClean="0">
                <a:latin typeface="Arial" pitchFamily="34" charset="0"/>
                <a:cs typeface="Arial" pitchFamily="34" charset="0"/>
              </a:rPr>
              <a:t> et,</a:t>
            </a:r>
          </a:p>
          <a:p>
            <a:pPr algn="just"/>
            <a:r>
              <a:rPr lang="fr-FR" sz="2000" dirty="0" smtClean="0">
                <a:latin typeface="Arial" pitchFamily="34" charset="0"/>
                <a:cs typeface="Arial" pitchFamily="34" charset="0"/>
              </a:rPr>
              <a:t>- à la </a:t>
            </a:r>
            <a:r>
              <a:rPr lang="fr-FR" sz="2000" b="1" i="1" dirty="0" smtClean="0">
                <a:latin typeface="Arial" pitchFamily="34" charset="0"/>
                <a:cs typeface="Arial" pitchFamily="34" charset="0"/>
              </a:rPr>
              <a:t>manipulation des produits pétroliers </a:t>
            </a:r>
            <a:r>
              <a:rPr lang="fr-FR" sz="2000" dirty="0" smtClean="0">
                <a:latin typeface="Arial" pitchFamily="34" charset="0"/>
                <a:cs typeface="Arial" pitchFamily="34" charset="0"/>
              </a:rPr>
              <a:t>(carburants, GPL, huiles minérales pour vidange/graissage) en majorité déterminants.</a:t>
            </a:r>
          </a:p>
          <a:p>
            <a:pPr algn="just"/>
            <a:r>
              <a:rPr lang="fr-FR" sz="2000" dirty="0" smtClean="0">
                <a:latin typeface="Arial" pitchFamily="34" charset="0"/>
                <a:cs typeface="Arial" pitchFamily="34" charset="0"/>
              </a:rPr>
              <a:t> </a:t>
            </a:r>
            <a:endParaRPr lang="fr-FR" sz="800" dirty="0" smtClean="0">
              <a:latin typeface="Arial" pitchFamily="34" charset="0"/>
              <a:cs typeface="Arial" pitchFamily="34" charset="0"/>
            </a:endParaRPr>
          </a:p>
          <a:p>
            <a:pPr algn="just"/>
            <a:r>
              <a:rPr lang="fr-FR" sz="2000" b="1" i="1" dirty="0" smtClean="0">
                <a:latin typeface="Arial" pitchFamily="34" charset="0"/>
                <a:cs typeface="Arial" pitchFamily="34" charset="0"/>
              </a:rPr>
              <a:t>Si les impacts dus à la manipulation des huiles usagées concernent les différents éléments du milieu pour se répercuter ensuite sur la santé, les impacts dus au stockage et la manipulation des carburants et le GPL touchent directement la santé et la sécurité des personnes et des lieux. </a:t>
            </a:r>
            <a:r>
              <a:rPr lang="fr-FR" sz="2000" dirty="0" smtClean="0">
                <a:latin typeface="Arial" pitchFamily="34" charset="0"/>
                <a:cs typeface="Arial" pitchFamily="34" charset="0"/>
              </a:rPr>
              <a:t>Il </a:t>
            </a:r>
            <a:r>
              <a:rPr lang="fr-FR" sz="2000" b="1" i="1" u="sng" dirty="0" smtClean="0">
                <a:latin typeface="Arial" pitchFamily="34" charset="0"/>
                <a:cs typeface="Arial" pitchFamily="34" charset="0"/>
              </a:rPr>
              <a:t>faudra donc insister sur les mesures d'atténuation </a:t>
            </a:r>
            <a:r>
              <a:rPr lang="fr-FR" sz="2000" dirty="0" smtClean="0">
                <a:latin typeface="Arial" pitchFamily="34" charset="0"/>
                <a:cs typeface="Arial" pitchFamily="34" charset="0"/>
              </a:rPr>
              <a:t>de ces impacts qui nécessiteront une gestion rigoureuse du risque explosif et incendie et le respect des normes d'exploitation des stations services de ce type. </a:t>
            </a:r>
          </a:p>
          <a:p>
            <a:pPr algn="just"/>
            <a:r>
              <a:rPr lang="fr-FR" sz="2000" dirty="0" smtClean="0">
                <a:latin typeface="Arial" pitchFamily="34" charset="0"/>
                <a:cs typeface="Arial" pitchFamily="34" charset="0"/>
              </a:rPr>
              <a:t>Aussi, des mesures de gestion de ces risques peuvent être prises :</a:t>
            </a:r>
          </a:p>
          <a:p>
            <a:pPr algn="just"/>
            <a:endParaRPr lang="fr-FR" sz="800" dirty="0" smtClean="0">
              <a:latin typeface="Arial" pitchFamily="34" charset="0"/>
              <a:cs typeface="Arial" pitchFamily="34" charset="0"/>
            </a:endParaRPr>
          </a:p>
          <a:p>
            <a:pPr algn="just"/>
            <a:r>
              <a:rPr lang="fr-FR" sz="2000" dirty="0" smtClean="0">
                <a:latin typeface="Arial" pitchFamily="34" charset="0"/>
                <a:cs typeface="Arial" pitchFamily="34" charset="0"/>
              </a:rPr>
              <a:t>- </a:t>
            </a:r>
            <a:r>
              <a:rPr lang="fr-FR" sz="2000" b="1" i="1" u="sng" dirty="0" smtClean="0">
                <a:latin typeface="Arial" pitchFamily="34" charset="0"/>
                <a:cs typeface="Arial" pitchFamily="34" charset="0"/>
              </a:rPr>
              <a:t>équiper la station de tous les moyens d'intervention anti-feu </a:t>
            </a:r>
            <a:r>
              <a:rPr lang="fr-FR" sz="2000" dirty="0" smtClean="0">
                <a:latin typeface="Arial" pitchFamily="34" charset="0"/>
                <a:cs typeface="Arial" pitchFamily="34" charset="0"/>
              </a:rPr>
              <a:t>(réseau incendie, extincteurs, bac à sa blés,... etc.), </a:t>
            </a:r>
            <a:r>
              <a:rPr lang="fr-FR" sz="2000" b="1" i="1" u="sng" dirty="0" smtClean="0">
                <a:latin typeface="Arial" pitchFamily="34" charset="0"/>
                <a:cs typeface="Arial" pitchFamily="34" charset="0"/>
              </a:rPr>
              <a:t>d'un système de coupe courant général, d'une sirène d'alerte</a:t>
            </a:r>
            <a:endParaRPr lang="fr-FR" sz="2000" b="1" i="1" u="sng" dirty="0">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85786" y="571480"/>
            <a:ext cx="7572428" cy="5940088"/>
          </a:xfrm>
          <a:prstGeom prst="rect">
            <a:avLst/>
          </a:prstGeom>
          <a:noFill/>
        </p:spPr>
        <p:txBody>
          <a:bodyPr wrap="square" rtlCol="0">
            <a:spAutoFit/>
          </a:bodyPr>
          <a:lstStyle/>
          <a:p>
            <a:pPr lvl="0" algn="just"/>
            <a:r>
              <a:rPr lang="fr-FR" sz="2000" dirty="0" smtClean="0">
                <a:latin typeface="Arial" pitchFamily="34" charset="0"/>
                <a:cs typeface="Arial" pitchFamily="34" charset="0"/>
              </a:rPr>
              <a:t>et </a:t>
            </a:r>
            <a:r>
              <a:rPr lang="fr-FR" sz="2000" b="1" i="1" u="sng" dirty="0" smtClean="0">
                <a:latin typeface="Arial" pitchFamily="34" charset="0"/>
                <a:cs typeface="Arial" pitchFamily="34" charset="0"/>
              </a:rPr>
              <a:t>disposer sur place d'une ligne téléphonique opérationnelle ainsi que d'une armoire à pharmacie</a:t>
            </a:r>
            <a:r>
              <a:rPr lang="fr-FR" sz="2000" dirty="0" smtClean="0">
                <a:latin typeface="Arial" pitchFamily="34" charset="0"/>
                <a:cs typeface="Arial" pitchFamily="34" charset="0"/>
              </a:rPr>
              <a:t>. Les moyens d'intervention contre le feu doivent être répartis sur l'ensemble de la station. L'accès à ces moyens, au téléphone, à l'armoire à pharmacie et à la manette coupe-courant doit être aisé et clairement signalé. Le personnel de la station service devra être sensibilisé aux risques de cette activité et formé à l'utilisation des moyens susmentionnés et aux conduites à tenir dans le cas d'un sinistre.</a:t>
            </a:r>
          </a:p>
          <a:p>
            <a:pPr lvl="0" algn="just"/>
            <a:r>
              <a:rPr lang="fr-FR" sz="2000" dirty="0" smtClean="0">
                <a:latin typeface="Arial" pitchFamily="34" charset="0"/>
                <a:cs typeface="Arial" pitchFamily="34" charset="0"/>
              </a:rPr>
              <a:t>Munir la station d'un système d'éclairage qui devra couvrir tous les espaces de celle-ci ainsi que le périmètre extérieur sur au moins 2 m à partir des limites de la station.</a:t>
            </a:r>
          </a:p>
          <a:p>
            <a:pPr lvl="0" algn="just"/>
            <a:r>
              <a:rPr lang="fr-FR" sz="2000" dirty="0" smtClean="0">
                <a:latin typeface="Arial" pitchFamily="34" charset="0"/>
                <a:cs typeface="Arial" pitchFamily="34" charset="0"/>
              </a:rPr>
              <a:t>L'interdiction de fumer.</a:t>
            </a:r>
          </a:p>
          <a:p>
            <a:pPr lvl="0" algn="just"/>
            <a:r>
              <a:rPr lang="fr-FR" sz="2000" dirty="0" smtClean="0">
                <a:latin typeface="Arial" pitchFamily="34" charset="0"/>
                <a:cs typeface="Arial" pitchFamily="34" charset="0"/>
              </a:rPr>
              <a:t>L’interdiction stricte de la vente du carburant à moteur non coupé. Des panneaux seront affichés à cet effet.</a:t>
            </a:r>
          </a:p>
          <a:p>
            <a:pPr lvl="0" algn="just"/>
            <a:r>
              <a:rPr lang="fr-FR" sz="2000" dirty="0" smtClean="0">
                <a:latin typeface="Arial" pitchFamily="34" charset="0"/>
                <a:cs typeface="Arial" pitchFamily="34" charset="0"/>
              </a:rPr>
              <a:t>Installer un décanteur/déshuileur pour les eaux de lavage.</a:t>
            </a:r>
          </a:p>
          <a:p>
            <a:pPr lvl="0" algn="just"/>
            <a:r>
              <a:rPr lang="fr-FR" sz="2000" dirty="0" smtClean="0">
                <a:latin typeface="Arial" pitchFamily="34" charset="0"/>
                <a:cs typeface="Arial" pitchFamily="34" charset="0"/>
              </a:rPr>
              <a:t>Installer une fosse septique pour les eaux usées des locaux administratifs et commerciaux avant évacuation vers le réseau d'assainissement.</a:t>
            </a:r>
            <a:endParaRPr lang="fr-FR" dirty="0"/>
          </a:p>
        </p:txBody>
      </p:sp>
    </p:spTree>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51520" y="571480"/>
            <a:ext cx="8568952" cy="2246769"/>
          </a:xfrm>
          <a:prstGeom prst="rect">
            <a:avLst/>
          </a:prstGeom>
          <a:noFill/>
        </p:spPr>
        <p:txBody>
          <a:bodyPr wrap="square" rtlCol="0">
            <a:spAutoFit/>
          </a:bodyPr>
          <a:lstStyle/>
          <a:p>
            <a:pPr algn="ctr"/>
            <a:r>
              <a:rPr lang="fr-FR" sz="2000" b="1" dirty="0" smtClean="0">
                <a:latin typeface="Arial" pitchFamily="34" charset="0"/>
                <a:cs typeface="Arial" pitchFamily="34" charset="0"/>
              </a:rPr>
              <a:t>ÉVALUATION FINANCIERE DES MESURES D'ATTENUATION</a:t>
            </a:r>
            <a:endParaRPr lang="fr-FR" sz="2000" dirty="0" smtClean="0">
              <a:latin typeface="Arial" pitchFamily="34" charset="0"/>
              <a:cs typeface="Arial" pitchFamily="34" charset="0"/>
            </a:endParaRPr>
          </a:p>
          <a:p>
            <a:r>
              <a:rPr lang="fr-FR" sz="2000" dirty="0" smtClean="0">
                <a:latin typeface="Arial" pitchFamily="34" charset="0"/>
                <a:cs typeface="Arial" pitchFamily="34" charset="0"/>
              </a:rPr>
              <a:t> </a:t>
            </a:r>
          </a:p>
          <a:p>
            <a:pPr algn="just"/>
            <a:r>
              <a:rPr lang="fr-FR" sz="2000" dirty="0" smtClean="0">
                <a:latin typeface="Arial" pitchFamily="34" charset="0"/>
                <a:cs typeface="Arial" pitchFamily="34" charset="0"/>
              </a:rPr>
              <a:t>L’évaluation financière des mesures envisagées pour atténuer</a:t>
            </a:r>
            <a:r>
              <a:rPr lang="fr-FR" sz="2000" b="1" dirty="0" smtClean="0">
                <a:latin typeface="Arial" pitchFamily="34" charset="0"/>
                <a:cs typeface="Arial" pitchFamily="34" charset="0"/>
              </a:rPr>
              <a:t> </a:t>
            </a:r>
            <a:r>
              <a:rPr lang="fr-FR" sz="2000" dirty="0" smtClean="0">
                <a:latin typeface="Arial" pitchFamily="34" charset="0"/>
                <a:cs typeface="Arial" pitchFamily="34" charset="0"/>
              </a:rPr>
              <a:t>les impacts du projet sur l'environnement et la sécurité des lieux et des personnes peut être effectuée comme consigné dans le tableau 2 suivant :</a:t>
            </a:r>
          </a:p>
          <a:p>
            <a:pPr algn="just"/>
            <a:r>
              <a:rPr lang="fr-FR" sz="2000" dirty="0" smtClean="0">
                <a:latin typeface="Arial" pitchFamily="34" charset="0"/>
                <a:cs typeface="Arial" pitchFamily="34" charset="0"/>
              </a:rPr>
              <a:t> </a:t>
            </a:r>
          </a:p>
          <a:p>
            <a:pPr algn="ctr"/>
            <a:r>
              <a:rPr lang="fr-FR" sz="2000" b="1" dirty="0" smtClean="0">
                <a:latin typeface="Arial" pitchFamily="34" charset="0"/>
                <a:cs typeface="Arial" pitchFamily="34" charset="0"/>
              </a:rPr>
              <a:t>Tableau 2 : Evaluation financière des mesures d’atténuation</a:t>
            </a:r>
            <a:endParaRPr lang="fr-FR" sz="2000" b="1" dirty="0">
              <a:latin typeface="Arial" pitchFamily="34" charset="0"/>
              <a:cs typeface="Arial" pitchFamily="34" charset="0"/>
            </a:endParaRPr>
          </a:p>
        </p:txBody>
      </p:sp>
      <p:graphicFrame>
        <p:nvGraphicFramePr>
          <p:cNvPr id="3" name="Tableau 2"/>
          <p:cNvGraphicFramePr>
            <a:graphicFrameLocks noGrp="1"/>
          </p:cNvGraphicFramePr>
          <p:nvPr/>
        </p:nvGraphicFramePr>
        <p:xfrm>
          <a:off x="264583" y="3398723"/>
          <a:ext cx="8568953" cy="2190517"/>
        </p:xfrm>
        <a:graphic>
          <a:graphicData uri="http://schemas.openxmlformats.org/drawingml/2006/table">
            <a:tbl>
              <a:tblPr firstRow="1" bandRow="1">
                <a:tableStyleId>{5C22544A-7EE6-4342-B048-85BDC9FD1C3A}</a:tableStyleId>
              </a:tblPr>
              <a:tblGrid>
                <a:gridCol w="4536505"/>
                <a:gridCol w="1296144"/>
                <a:gridCol w="792088"/>
                <a:gridCol w="1944216"/>
              </a:tblGrid>
              <a:tr h="566255">
                <a:tc>
                  <a:txBody>
                    <a:bodyPr/>
                    <a:lstStyle/>
                    <a:p>
                      <a:pPr>
                        <a:spcAft>
                          <a:spcPts val="0"/>
                        </a:spcAft>
                      </a:pPr>
                      <a:r>
                        <a:rPr lang="fr-FR" sz="2000" b="1" dirty="0">
                          <a:latin typeface="Arial"/>
                          <a:ea typeface="Times New Roman"/>
                        </a:rPr>
                        <a:t>MESURES</a:t>
                      </a:r>
                      <a:endParaRPr lang="fr-FR" sz="2000" dirty="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P.U. (DA)</a:t>
                      </a:r>
                      <a:endParaRPr lang="fr-FR" sz="2000" dirty="0">
                        <a:latin typeface="Times New Roman"/>
                        <a:ea typeface="Times New Roman"/>
                      </a:endParaRPr>
                    </a:p>
                  </a:txBody>
                  <a:tcPr marL="68580" marR="68580" marT="0" marB="0"/>
                </a:tc>
                <a:tc>
                  <a:txBody>
                    <a:bodyPr/>
                    <a:lstStyle/>
                    <a:p>
                      <a:pPr algn="ctr">
                        <a:spcAft>
                          <a:spcPts val="0"/>
                        </a:spcAft>
                      </a:pPr>
                      <a:r>
                        <a:rPr lang="fr-FR" sz="2000" b="1" dirty="0" err="1">
                          <a:latin typeface="Arial"/>
                          <a:ea typeface="Times New Roman"/>
                        </a:rPr>
                        <a:t>Qté</a:t>
                      </a:r>
                      <a:endParaRPr lang="fr-FR" sz="2000" dirty="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Total (DA)</a:t>
                      </a:r>
                      <a:endParaRPr lang="fr-FR" sz="2000" dirty="0">
                        <a:latin typeface="Times New Roman"/>
                        <a:ea typeface="Times New Roman"/>
                      </a:endParaRPr>
                    </a:p>
                  </a:txBody>
                  <a:tcPr marL="68580" marR="68580" marT="0" marB="0"/>
                </a:tc>
              </a:tr>
              <a:tr h="328431">
                <a:tc>
                  <a:txBody>
                    <a:bodyPr/>
                    <a:lstStyle/>
                    <a:p>
                      <a:pPr>
                        <a:spcAft>
                          <a:spcPts val="0"/>
                        </a:spcAft>
                      </a:pPr>
                      <a:r>
                        <a:rPr lang="fr-FR" sz="2000" dirty="0">
                          <a:latin typeface="Arial"/>
                          <a:ea typeface="Times New Roman"/>
                        </a:rPr>
                        <a:t>Déshuileur-décanteur (en m</a:t>
                      </a:r>
                      <a:r>
                        <a:rPr lang="fr-FR" sz="2000" baseline="30000" dirty="0">
                          <a:latin typeface="Arial"/>
                          <a:ea typeface="Times New Roman"/>
                        </a:rPr>
                        <a:t>3</a:t>
                      </a:r>
                      <a:r>
                        <a:rPr lang="fr-FR" sz="2000" dirty="0">
                          <a:latin typeface="Arial"/>
                          <a:ea typeface="Times New Roman"/>
                        </a:rPr>
                        <a:t> de béton)</a:t>
                      </a:r>
                      <a:endParaRPr lang="fr-FR" sz="2000" dirty="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25 000.00</a:t>
                      </a:r>
                      <a:endParaRPr lang="fr-FR" sz="2000" dirty="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9.6</a:t>
                      </a:r>
                      <a:endParaRPr lang="fr-FR" sz="2000" dirty="0">
                        <a:latin typeface="Times New Roman"/>
                        <a:ea typeface="Times New Roman"/>
                      </a:endParaRPr>
                    </a:p>
                  </a:txBody>
                  <a:tcPr marL="68580" marR="68580" marT="0" marB="0"/>
                </a:tc>
                <a:tc>
                  <a:txBody>
                    <a:bodyPr/>
                    <a:lstStyle/>
                    <a:p>
                      <a:pPr algn="ctr">
                        <a:spcAft>
                          <a:spcPts val="0"/>
                        </a:spcAft>
                      </a:pPr>
                      <a:r>
                        <a:rPr lang="fr-FR" sz="2000" b="1">
                          <a:latin typeface="Arial"/>
                          <a:ea typeface="Times New Roman"/>
                        </a:rPr>
                        <a:t>240 000.00</a:t>
                      </a:r>
                      <a:endParaRPr lang="fr-FR" sz="2000">
                        <a:latin typeface="Times New Roman"/>
                        <a:ea typeface="Times New Roman"/>
                      </a:endParaRPr>
                    </a:p>
                  </a:txBody>
                  <a:tcPr marL="68580" marR="68580" marT="0" marB="0"/>
                </a:tc>
              </a:tr>
              <a:tr h="374891">
                <a:tc>
                  <a:txBody>
                    <a:bodyPr/>
                    <a:lstStyle/>
                    <a:p>
                      <a:pPr>
                        <a:spcAft>
                          <a:spcPts val="0"/>
                        </a:spcAft>
                      </a:pPr>
                      <a:r>
                        <a:rPr lang="fr-FR" sz="2000">
                          <a:latin typeface="Arial"/>
                          <a:ea typeface="Times New Roman"/>
                        </a:rPr>
                        <a:t>Fosse septique (en m</a:t>
                      </a:r>
                      <a:r>
                        <a:rPr lang="fr-FR" sz="2000" baseline="30000">
                          <a:latin typeface="Arial"/>
                          <a:ea typeface="Times New Roman"/>
                        </a:rPr>
                        <a:t>3</a:t>
                      </a:r>
                      <a:r>
                        <a:rPr lang="fr-FR" sz="2000">
                          <a:latin typeface="Arial"/>
                          <a:ea typeface="Times New Roman"/>
                        </a:rPr>
                        <a:t> de béton)</a:t>
                      </a:r>
                      <a:endParaRPr lang="fr-FR" sz="2000">
                        <a:latin typeface="Times New Roman"/>
                        <a:ea typeface="Times New Roman"/>
                      </a:endParaRPr>
                    </a:p>
                  </a:txBody>
                  <a:tcPr marL="68580" marR="68580" marT="0" marB="0"/>
                </a:tc>
                <a:tc>
                  <a:txBody>
                    <a:bodyPr/>
                    <a:lstStyle/>
                    <a:p>
                      <a:pPr algn="ctr">
                        <a:spcAft>
                          <a:spcPts val="0"/>
                        </a:spcAft>
                      </a:pPr>
                      <a:r>
                        <a:rPr lang="fr-FR" sz="2000" b="1">
                          <a:latin typeface="Arial"/>
                          <a:ea typeface="Times New Roman"/>
                        </a:rPr>
                        <a:t>25 000.00</a:t>
                      </a:r>
                      <a:endParaRPr lang="fr-FR" sz="200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8</a:t>
                      </a:r>
                      <a:endParaRPr lang="fr-FR" sz="2000" dirty="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200 000.00</a:t>
                      </a:r>
                      <a:endParaRPr lang="fr-FR" sz="2000" dirty="0">
                        <a:latin typeface="Times New Roman"/>
                        <a:ea typeface="Times New Roman"/>
                      </a:endParaRPr>
                    </a:p>
                  </a:txBody>
                  <a:tcPr marL="68580" marR="68580" marT="0" marB="0"/>
                </a:tc>
              </a:tr>
              <a:tr h="354685">
                <a:tc>
                  <a:txBody>
                    <a:bodyPr/>
                    <a:lstStyle/>
                    <a:p>
                      <a:pPr>
                        <a:spcAft>
                          <a:spcPts val="0"/>
                        </a:spcAft>
                      </a:pPr>
                      <a:r>
                        <a:rPr lang="fr-FR" sz="2000">
                          <a:latin typeface="Arial"/>
                          <a:ea typeface="Times New Roman"/>
                        </a:rPr>
                        <a:t>Protections individuelles</a:t>
                      </a:r>
                      <a:endParaRPr lang="fr-FR" sz="2000">
                        <a:latin typeface="Times New Roman"/>
                        <a:ea typeface="Times New Roman"/>
                      </a:endParaRPr>
                    </a:p>
                  </a:txBody>
                  <a:tcPr marL="68580" marR="68580" marT="0" marB="0"/>
                </a:tc>
                <a:tc>
                  <a:txBody>
                    <a:bodyPr/>
                    <a:lstStyle/>
                    <a:p>
                      <a:pPr algn="ctr">
                        <a:spcAft>
                          <a:spcPts val="0"/>
                        </a:spcAft>
                      </a:pPr>
                      <a:r>
                        <a:rPr lang="fr-FR" sz="2000" b="1">
                          <a:latin typeface="Arial"/>
                          <a:ea typeface="Times New Roman"/>
                        </a:rPr>
                        <a:t>4000.00</a:t>
                      </a:r>
                      <a:endParaRPr lang="fr-FR" sz="2000">
                        <a:latin typeface="Times New Roman"/>
                        <a:ea typeface="Times New Roman"/>
                      </a:endParaRPr>
                    </a:p>
                  </a:txBody>
                  <a:tcPr marL="68580" marR="68580" marT="0" marB="0"/>
                </a:tc>
                <a:tc>
                  <a:txBody>
                    <a:bodyPr/>
                    <a:lstStyle/>
                    <a:p>
                      <a:pPr algn="ctr">
                        <a:spcAft>
                          <a:spcPts val="0"/>
                        </a:spcAft>
                      </a:pPr>
                      <a:r>
                        <a:rPr lang="fr-FR" sz="2000" b="1">
                          <a:latin typeface="Arial"/>
                          <a:ea typeface="Times New Roman"/>
                        </a:rPr>
                        <a:t>15</a:t>
                      </a:r>
                      <a:endParaRPr lang="fr-FR" sz="2000">
                        <a:latin typeface="Times New Roman"/>
                        <a:ea typeface="Times New Roman"/>
                      </a:endParaRPr>
                    </a:p>
                  </a:txBody>
                  <a:tcPr marL="68580" marR="68580" marT="0" marB="0"/>
                </a:tc>
                <a:tc>
                  <a:txBody>
                    <a:bodyPr/>
                    <a:lstStyle/>
                    <a:p>
                      <a:pPr algn="ctr">
                        <a:spcAft>
                          <a:spcPts val="0"/>
                        </a:spcAft>
                      </a:pPr>
                      <a:r>
                        <a:rPr lang="fr-FR" sz="2000" b="1" dirty="0">
                          <a:latin typeface="Arial"/>
                          <a:ea typeface="Times New Roman"/>
                        </a:rPr>
                        <a:t>60 000.00</a:t>
                      </a:r>
                      <a:endParaRPr lang="fr-FR" sz="2000" dirty="0">
                        <a:latin typeface="Times New Roman"/>
                        <a:ea typeface="Times New Roman"/>
                      </a:endParaRPr>
                    </a:p>
                  </a:txBody>
                  <a:tcPr marL="68580" marR="68580" marT="0" marB="0"/>
                </a:tc>
              </a:tr>
              <a:tr h="566255">
                <a:tc gridSpan="3">
                  <a:txBody>
                    <a:bodyPr/>
                    <a:lstStyle/>
                    <a:p>
                      <a:pPr>
                        <a:spcAft>
                          <a:spcPts val="0"/>
                        </a:spcAft>
                      </a:pPr>
                      <a:r>
                        <a:rPr lang="fr-FR" sz="2000" b="1" dirty="0" smtClean="0">
                          <a:latin typeface="Arial"/>
                          <a:ea typeface="Times New Roman"/>
                        </a:rPr>
                        <a:t>Total des dépenses</a:t>
                      </a:r>
                      <a:endParaRPr lang="fr-FR" sz="2000" dirty="0">
                        <a:latin typeface="Times New Roman"/>
                        <a:ea typeface="Times New Roman"/>
                      </a:endParaRPr>
                    </a:p>
                  </a:txBody>
                  <a:tcPr marL="68580" marR="68580" marT="0" marB="0"/>
                </a:tc>
                <a:tc hMerge="1">
                  <a:txBody>
                    <a:bodyPr/>
                    <a:lstStyle/>
                    <a:p>
                      <a:pPr algn="ctr">
                        <a:spcAft>
                          <a:spcPts val="0"/>
                        </a:spcAft>
                      </a:pPr>
                      <a:endParaRPr lang="fr-FR" sz="2000" dirty="0">
                        <a:latin typeface="Times New Roman"/>
                        <a:ea typeface="Times New Roman"/>
                      </a:endParaRPr>
                    </a:p>
                  </a:txBody>
                  <a:tcPr marL="68580" marR="68580" marT="0" marB="0"/>
                </a:tc>
                <a:tc hMerge="1">
                  <a:txBody>
                    <a:bodyPr/>
                    <a:lstStyle/>
                    <a:p>
                      <a:endParaRPr lang="fr-FR" sz="2000" dirty="0">
                        <a:latin typeface="Arial" pitchFamily="34" charset="0"/>
                        <a:cs typeface="Arial" pitchFamily="34" charset="0"/>
                      </a:endParaRPr>
                    </a:p>
                  </a:txBody>
                  <a:tcPr/>
                </a:tc>
                <a:tc>
                  <a:txBody>
                    <a:bodyPr/>
                    <a:lstStyle/>
                    <a:p>
                      <a:r>
                        <a:rPr kumimoji="0" lang="fr-FR" sz="2000" b="1" kern="1200" dirty="0" smtClean="0">
                          <a:solidFill>
                            <a:schemeClr val="dk1"/>
                          </a:solidFill>
                          <a:latin typeface="Arial" pitchFamily="34" charset="0"/>
                          <a:ea typeface="+mn-ea"/>
                          <a:cs typeface="Arial" pitchFamily="34" charset="0"/>
                        </a:rPr>
                        <a:t>500 000.00 DA</a:t>
                      </a:r>
                      <a:endParaRPr lang="fr-FR" sz="2000" dirty="0">
                        <a:latin typeface="Arial" pitchFamily="34" charset="0"/>
                        <a:cs typeface="Arial" pitchFamily="34" charset="0"/>
                      </a:endParaRPr>
                    </a:p>
                  </a:txBody>
                  <a:tcPr/>
                </a:tc>
              </a:tr>
            </a:tbl>
          </a:graphicData>
        </a:graphic>
      </p:graphicFrame>
    </p:spTree>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214290"/>
            <a:ext cx="7715304" cy="6832640"/>
          </a:xfrm>
          <a:prstGeom prst="rect">
            <a:avLst/>
          </a:prstGeom>
          <a:noFill/>
        </p:spPr>
        <p:txBody>
          <a:bodyPr wrap="square" rtlCol="0">
            <a:spAutoFit/>
          </a:bodyPr>
          <a:lstStyle/>
          <a:p>
            <a:pPr algn="ctr"/>
            <a:r>
              <a:rPr lang="fr-FR" sz="2000" b="1" dirty="0" smtClean="0">
                <a:latin typeface="Arial" pitchFamily="34" charset="0"/>
                <a:cs typeface="Arial" pitchFamily="34" charset="0"/>
              </a:rPr>
              <a:t>IV - PLAN DE GESTION DE L’ENVIRONNEMENT</a:t>
            </a:r>
            <a:endParaRPr lang="fr-FR" sz="2000" dirty="0" smtClean="0">
              <a:latin typeface="Arial" pitchFamily="34" charset="0"/>
              <a:cs typeface="Arial" pitchFamily="34" charset="0"/>
            </a:endParaRPr>
          </a:p>
          <a:p>
            <a:pPr algn="just"/>
            <a:r>
              <a:rPr lang="fr-FR" sz="2000" dirty="0" smtClean="0">
                <a:latin typeface="Arial" pitchFamily="34" charset="0"/>
                <a:cs typeface="Arial" pitchFamily="34" charset="0"/>
              </a:rPr>
              <a:t> </a:t>
            </a:r>
          </a:p>
          <a:p>
            <a:pPr algn="just"/>
            <a:r>
              <a:rPr lang="fr-FR" sz="2000" dirty="0" smtClean="0">
                <a:latin typeface="Arial" pitchFamily="34" charset="0"/>
                <a:cs typeface="Arial" pitchFamily="34" charset="0"/>
              </a:rPr>
              <a:t>Une attention particulière doit être portée à la gestion et la mise en œuvre d'un plan de gestion environnementale que le promoteur s'engage à respecter et à exécuter. Celui-ci est basé sur sept points :</a:t>
            </a:r>
          </a:p>
          <a:p>
            <a:pPr lvl="2" algn="just">
              <a:buFont typeface="Wingdings" pitchFamily="2" charset="2"/>
              <a:buChar char="ü"/>
            </a:pPr>
            <a:r>
              <a:rPr lang="fr-FR" sz="2000" dirty="0" smtClean="0">
                <a:latin typeface="Arial" pitchFamily="34" charset="0"/>
                <a:cs typeface="Arial" pitchFamily="34" charset="0"/>
              </a:rPr>
              <a:t>Veille réglementaire</a:t>
            </a:r>
          </a:p>
          <a:p>
            <a:pPr lvl="2" algn="just">
              <a:buFont typeface="Wingdings" pitchFamily="2" charset="2"/>
              <a:buChar char="ü"/>
            </a:pPr>
            <a:r>
              <a:rPr lang="fr-FR" sz="2000" dirty="0" smtClean="0">
                <a:latin typeface="Arial" pitchFamily="34" charset="0"/>
                <a:cs typeface="Arial" pitchFamily="34" charset="0"/>
              </a:rPr>
              <a:t>Gestion des déchets</a:t>
            </a:r>
          </a:p>
          <a:p>
            <a:pPr lvl="2" algn="just">
              <a:buFont typeface="Wingdings" pitchFamily="2" charset="2"/>
              <a:buChar char="ü"/>
            </a:pPr>
            <a:r>
              <a:rPr lang="fr-FR" sz="2000" dirty="0" smtClean="0">
                <a:latin typeface="Arial" pitchFamily="34" charset="0"/>
                <a:cs typeface="Arial" pitchFamily="34" charset="0"/>
              </a:rPr>
              <a:t>Gestion du risque industriel</a:t>
            </a:r>
          </a:p>
          <a:p>
            <a:pPr lvl="2" algn="just">
              <a:buFont typeface="Wingdings" pitchFamily="2" charset="2"/>
              <a:buChar char="ü"/>
            </a:pPr>
            <a:r>
              <a:rPr lang="fr-FR" sz="2000" dirty="0" smtClean="0">
                <a:latin typeface="Arial" pitchFamily="34" charset="0"/>
                <a:cs typeface="Arial" pitchFamily="34" charset="0"/>
              </a:rPr>
              <a:t>Gestion énergétique</a:t>
            </a:r>
          </a:p>
          <a:p>
            <a:pPr lvl="2" algn="just">
              <a:buFont typeface="Wingdings" pitchFamily="2" charset="2"/>
              <a:buChar char="ü"/>
            </a:pPr>
            <a:r>
              <a:rPr lang="fr-FR" sz="2000" dirty="0" smtClean="0">
                <a:latin typeface="Arial" pitchFamily="34" charset="0"/>
                <a:cs typeface="Arial" pitchFamily="34" charset="0"/>
              </a:rPr>
              <a:t>Gestion de l'eau</a:t>
            </a:r>
          </a:p>
          <a:p>
            <a:pPr lvl="2" algn="just">
              <a:buFont typeface="Wingdings" pitchFamily="2" charset="2"/>
              <a:buChar char="ü"/>
            </a:pPr>
            <a:r>
              <a:rPr lang="fr-FR" sz="2000" dirty="0" smtClean="0">
                <a:latin typeface="Arial" pitchFamily="34" charset="0"/>
                <a:cs typeface="Arial" pitchFamily="34" charset="0"/>
              </a:rPr>
              <a:t>Formation information</a:t>
            </a:r>
          </a:p>
          <a:p>
            <a:pPr lvl="2" algn="just">
              <a:buFont typeface="Wingdings" pitchFamily="2" charset="2"/>
              <a:buChar char="ü"/>
            </a:pPr>
            <a:r>
              <a:rPr lang="fr-FR" sz="2000" dirty="0" smtClean="0">
                <a:latin typeface="Arial" pitchFamily="34" charset="0"/>
                <a:cs typeface="Arial" pitchFamily="34" charset="0"/>
              </a:rPr>
              <a:t>Communication</a:t>
            </a:r>
          </a:p>
          <a:p>
            <a:pPr algn="just"/>
            <a:r>
              <a:rPr lang="fr-FR" sz="2000" b="1" dirty="0" smtClean="0">
                <a:latin typeface="Arial" pitchFamily="34" charset="0"/>
                <a:cs typeface="Arial" pitchFamily="34" charset="0"/>
              </a:rPr>
              <a:t> </a:t>
            </a:r>
            <a:endParaRPr lang="fr-FR" sz="800" dirty="0" smtClean="0">
              <a:latin typeface="Arial" pitchFamily="34" charset="0"/>
              <a:cs typeface="Arial" pitchFamily="34" charset="0"/>
            </a:endParaRPr>
          </a:p>
          <a:p>
            <a:pPr algn="just"/>
            <a:r>
              <a:rPr lang="fr-FR" sz="2000" b="1" dirty="0" smtClean="0">
                <a:latin typeface="Arial" pitchFamily="34" charset="0"/>
                <a:cs typeface="Arial" pitchFamily="34" charset="0"/>
              </a:rPr>
              <a:t>1 - Veille réglementaire :</a:t>
            </a:r>
            <a:endParaRPr lang="fr-FR" sz="2000" dirty="0" smtClean="0">
              <a:latin typeface="Arial" pitchFamily="34" charset="0"/>
              <a:cs typeface="Arial" pitchFamily="34" charset="0"/>
            </a:endParaRPr>
          </a:p>
          <a:p>
            <a:pPr algn="just"/>
            <a:endParaRPr lang="fr-FR" sz="800" dirty="0" smtClean="0">
              <a:latin typeface="Arial" pitchFamily="34" charset="0"/>
              <a:cs typeface="Arial" pitchFamily="34" charset="0"/>
            </a:endParaRPr>
          </a:p>
          <a:p>
            <a:pPr algn="just"/>
            <a:r>
              <a:rPr lang="fr-FR" sz="2000" dirty="0" smtClean="0">
                <a:latin typeface="Arial" pitchFamily="34" charset="0"/>
                <a:cs typeface="Arial" pitchFamily="34" charset="0"/>
              </a:rPr>
              <a:t>Une stricte application de l'ensemble des textes réglementaires régissant les secteurs de l'environnement et de la sécurité industrielle sera initiée. Cette base de donnée sera mise à jour régulièrement en vue d'adapter l'unité aux exigences réglementaires tout au long de l'existence de la station.</a:t>
            </a:r>
          </a:p>
          <a:p>
            <a:endParaRPr lang="fr-FR"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500042"/>
            <a:ext cx="7786742" cy="3416320"/>
          </a:xfrm>
          <a:prstGeom prst="rect">
            <a:avLst/>
          </a:prstGeom>
          <a:noFill/>
        </p:spPr>
        <p:txBody>
          <a:bodyPr wrap="square" rtlCol="0">
            <a:spAutoFit/>
          </a:bodyPr>
          <a:lstStyle/>
          <a:p>
            <a:pPr algn="ctr"/>
            <a:r>
              <a:rPr lang="fr-FR" b="1" dirty="0" smtClean="0"/>
              <a:t>III - IMPACTS &amp; MESURES D'ATTENUATION</a:t>
            </a:r>
            <a:endParaRPr lang="fr-FR" dirty="0" smtClean="0"/>
          </a:p>
          <a:p>
            <a:endParaRPr lang="fr-FR" dirty="0" smtClean="0"/>
          </a:p>
          <a:p>
            <a:r>
              <a:rPr lang="fr-FR" dirty="0" smtClean="0"/>
              <a:t>DESCRIPTION DES IMPACTS</a:t>
            </a:r>
          </a:p>
          <a:p>
            <a:r>
              <a:rPr lang="fr-FR" dirty="0" smtClean="0"/>
              <a:t>SYNTHESE ET BILAN DES IMPACTS</a:t>
            </a:r>
          </a:p>
          <a:p>
            <a:r>
              <a:rPr lang="fr-FR" dirty="0" smtClean="0"/>
              <a:t>ÉVALUATION FINANCIERE DES MESURES D'ATTENUATION</a:t>
            </a:r>
          </a:p>
          <a:p>
            <a:endParaRPr lang="fr-FR" b="1" dirty="0" smtClean="0"/>
          </a:p>
          <a:p>
            <a:pPr algn="ctr"/>
            <a:r>
              <a:rPr lang="fr-FR" b="1" dirty="0" smtClean="0"/>
              <a:t>IV - PLAN DE GESTION DE L'ENVIRONNEMENT</a:t>
            </a:r>
            <a:endParaRPr lang="fr-FR" dirty="0" smtClean="0"/>
          </a:p>
          <a:p>
            <a:pPr algn="ctr"/>
            <a:r>
              <a:rPr lang="fr-FR" b="1" dirty="0" smtClean="0"/>
              <a:t>CONCLUSION GENERALE</a:t>
            </a:r>
            <a:endParaRPr lang="fr-FR" dirty="0" smtClean="0"/>
          </a:p>
          <a:p>
            <a:endParaRPr lang="fr-FR" dirty="0" smtClean="0"/>
          </a:p>
          <a:p>
            <a:r>
              <a:rPr lang="fr-FR" dirty="0" smtClean="0"/>
              <a:t>LISTE DES TABLEAUX</a:t>
            </a:r>
          </a:p>
          <a:p>
            <a:r>
              <a:rPr lang="fr-FR" dirty="0" smtClean="0"/>
              <a:t>LISTE DES FIGURES</a:t>
            </a:r>
          </a:p>
          <a:p>
            <a:endParaRPr lang="fr-FR" dirty="0"/>
          </a:p>
        </p:txBody>
      </p:sp>
    </p:spTree>
  </p:cSld>
  <p:clrMapOvr>
    <a:masterClrMapping/>
  </p:clrMapOvr>
  <p:transition spd="slow">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214290"/>
            <a:ext cx="7715304" cy="5293757"/>
          </a:xfrm>
          <a:prstGeom prst="rect">
            <a:avLst/>
          </a:prstGeom>
          <a:noFill/>
        </p:spPr>
        <p:txBody>
          <a:bodyPr wrap="square" rtlCol="0">
            <a:spAutoFit/>
          </a:bodyPr>
          <a:lstStyle/>
          <a:p>
            <a:r>
              <a:rPr lang="fr-FR" sz="2000" b="1" dirty="0" smtClean="0">
                <a:latin typeface="Arial" pitchFamily="34" charset="0"/>
                <a:cs typeface="Arial" pitchFamily="34" charset="0"/>
              </a:rPr>
              <a:t>2 - Gestion des déchets :</a:t>
            </a:r>
          </a:p>
          <a:p>
            <a:endParaRPr lang="fr-FR" sz="2000" b="1" dirty="0" smtClean="0">
              <a:latin typeface="Arial" pitchFamily="34" charset="0"/>
              <a:cs typeface="Arial" pitchFamily="34" charset="0"/>
            </a:endParaRPr>
          </a:p>
          <a:p>
            <a:pPr algn="just"/>
            <a:r>
              <a:rPr lang="fr-FR" sz="2000" dirty="0" smtClean="0">
                <a:latin typeface="Arial" pitchFamily="34" charset="0"/>
                <a:cs typeface="Arial" pitchFamily="34" charset="0"/>
              </a:rPr>
              <a:t>Un plan de gestion des déchets, proposé ci-après, vise à favoriser le tri et le recyclage des déchets avec en amont et une minimisation des quantités de déchets générés par la station. Les déchets seront triés et classé selon les catégories suivantes :</a:t>
            </a:r>
          </a:p>
          <a:p>
            <a:pPr algn="just"/>
            <a:endParaRPr lang="fr-FR" sz="2000" dirty="0" smtClean="0">
              <a:latin typeface="Arial" pitchFamily="34" charset="0"/>
              <a:cs typeface="Arial" pitchFamily="34" charset="0"/>
            </a:endParaRPr>
          </a:p>
          <a:p>
            <a:pPr lvl="2" algn="just">
              <a:buFont typeface="Wingdings" pitchFamily="2" charset="2"/>
              <a:buChar char="ü"/>
            </a:pPr>
            <a:r>
              <a:rPr lang="fr-FR" sz="2000" b="1" dirty="0" smtClean="0">
                <a:latin typeface="Arial" pitchFamily="34" charset="0"/>
                <a:cs typeface="Arial" pitchFamily="34" charset="0"/>
              </a:rPr>
              <a:t>DI :</a:t>
            </a:r>
            <a:r>
              <a:rPr lang="fr-FR" sz="2000" dirty="0" smtClean="0">
                <a:latin typeface="Arial" pitchFamily="34" charset="0"/>
                <a:cs typeface="Arial" pitchFamily="34" charset="0"/>
              </a:rPr>
              <a:t> déchet inertes</a:t>
            </a:r>
          </a:p>
          <a:p>
            <a:pPr lvl="2" algn="just"/>
            <a:endParaRPr lang="fr-FR" sz="2000" dirty="0" smtClean="0">
              <a:latin typeface="Arial" pitchFamily="34" charset="0"/>
              <a:cs typeface="Arial" pitchFamily="34" charset="0"/>
            </a:endParaRPr>
          </a:p>
          <a:p>
            <a:pPr lvl="2" algn="just">
              <a:buFont typeface="Wingdings" pitchFamily="2" charset="2"/>
              <a:buChar char="ü"/>
            </a:pPr>
            <a:r>
              <a:rPr lang="fr-FR" sz="2000" b="1" dirty="0" smtClean="0">
                <a:latin typeface="Arial" pitchFamily="34" charset="0"/>
                <a:cs typeface="Arial" pitchFamily="34" charset="0"/>
              </a:rPr>
              <a:t>DIB :</a:t>
            </a:r>
            <a:r>
              <a:rPr lang="fr-FR" sz="2000" dirty="0" smtClean="0">
                <a:latin typeface="Arial" pitchFamily="34" charset="0"/>
                <a:cs typeface="Arial" pitchFamily="34" charset="0"/>
              </a:rPr>
              <a:t> déchets industriels banals</a:t>
            </a:r>
          </a:p>
          <a:p>
            <a:pPr lvl="2" algn="just"/>
            <a:endParaRPr lang="fr-FR" sz="2000" dirty="0" smtClean="0">
              <a:latin typeface="Arial" pitchFamily="34" charset="0"/>
              <a:cs typeface="Arial" pitchFamily="34" charset="0"/>
            </a:endParaRPr>
          </a:p>
          <a:p>
            <a:pPr lvl="2" algn="just">
              <a:buFont typeface="Wingdings" pitchFamily="2" charset="2"/>
              <a:buChar char="ü"/>
            </a:pPr>
            <a:r>
              <a:rPr lang="fr-FR" sz="2000" b="1" dirty="0" smtClean="0">
                <a:latin typeface="Arial" pitchFamily="34" charset="0"/>
                <a:cs typeface="Arial" pitchFamily="34" charset="0"/>
              </a:rPr>
              <a:t>DIS :</a:t>
            </a:r>
            <a:r>
              <a:rPr lang="fr-FR" sz="2000" dirty="0" smtClean="0">
                <a:latin typeface="Arial" pitchFamily="34" charset="0"/>
                <a:cs typeface="Arial" pitchFamily="34" charset="0"/>
              </a:rPr>
              <a:t> déchets industriels spéciaux</a:t>
            </a:r>
          </a:p>
          <a:p>
            <a:pPr lvl="2" algn="just"/>
            <a:endParaRPr lang="fr-FR" sz="2000" dirty="0" smtClean="0">
              <a:latin typeface="Arial" pitchFamily="34" charset="0"/>
              <a:cs typeface="Arial" pitchFamily="34" charset="0"/>
            </a:endParaRPr>
          </a:p>
          <a:p>
            <a:pPr lvl="2" algn="just">
              <a:buFont typeface="Wingdings" pitchFamily="2" charset="2"/>
              <a:buChar char="ü"/>
            </a:pPr>
            <a:r>
              <a:rPr lang="fr-FR" sz="2000" b="1" dirty="0" smtClean="0">
                <a:latin typeface="Arial" pitchFamily="34" charset="0"/>
                <a:cs typeface="Arial" pitchFamily="34" charset="0"/>
              </a:rPr>
              <a:t>DM :</a:t>
            </a:r>
            <a:r>
              <a:rPr lang="fr-FR" sz="2000" dirty="0" smtClean="0">
                <a:latin typeface="Arial" pitchFamily="34" charset="0"/>
                <a:cs typeface="Arial" pitchFamily="34" charset="0"/>
              </a:rPr>
              <a:t> déchets ménagers</a:t>
            </a:r>
          </a:p>
          <a:p>
            <a:pPr algn="just"/>
            <a:r>
              <a:rPr lang="fr-FR" sz="2000" dirty="0" smtClean="0"/>
              <a:t> </a:t>
            </a:r>
          </a:p>
          <a:p>
            <a:endParaRPr lang="fr-FR" sz="2000" dirty="0" smtClean="0">
              <a:latin typeface="Arial" pitchFamily="34" charset="0"/>
              <a:cs typeface="Arial" pitchFamily="34" charset="0"/>
            </a:endParaRPr>
          </a:p>
          <a:p>
            <a:endParaRPr lang="fr-FR" dirty="0">
              <a:latin typeface="Arial" pitchFamily="34" charset="0"/>
              <a:cs typeface="Arial" pitchFamily="34" charset="0"/>
            </a:endParaRPr>
          </a:p>
        </p:txBody>
      </p:sp>
    </p:spTree>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357159" y="638769"/>
          <a:ext cx="8501121" cy="5862065"/>
        </p:xfrm>
        <a:graphic>
          <a:graphicData uri="http://schemas.openxmlformats.org/drawingml/2006/table">
            <a:tbl>
              <a:tblPr firstRow="1" bandRow="1">
                <a:tableStyleId>{5C22544A-7EE6-4342-B048-85BDC9FD1C3A}</a:tableStyleId>
              </a:tblPr>
              <a:tblGrid>
                <a:gridCol w="2143140"/>
                <a:gridCol w="6357981"/>
              </a:tblGrid>
              <a:tr h="584337">
                <a:tc>
                  <a:txBody>
                    <a:bodyPr/>
                    <a:lstStyle/>
                    <a:p>
                      <a:pPr algn="ctr">
                        <a:spcAft>
                          <a:spcPts val="0"/>
                        </a:spcAft>
                      </a:pPr>
                      <a:r>
                        <a:rPr lang="fr-FR" sz="2000" b="1" dirty="0">
                          <a:latin typeface="Arial"/>
                          <a:ea typeface="Times New Roman"/>
                        </a:rPr>
                        <a:t>CATEGORIE</a:t>
                      </a:r>
                      <a:endParaRPr lang="fr-FR" sz="2000" dirty="0">
                        <a:latin typeface="Times New Roman"/>
                        <a:ea typeface="Times New Roman"/>
                      </a:endParaRPr>
                    </a:p>
                  </a:txBody>
                  <a:tcPr marL="25400" marR="25400" marT="0" marB="0"/>
                </a:tc>
                <a:tc>
                  <a:txBody>
                    <a:bodyPr/>
                    <a:lstStyle/>
                    <a:p>
                      <a:pPr algn="ctr">
                        <a:spcAft>
                          <a:spcPts val="0"/>
                        </a:spcAft>
                      </a:pPr>
                      <a:r>
                        <a:rPr lang="fr-FR" sz="2000" b="1">
                          <a:latin typeface="Arial"/>
                          <a:ea typeface="Times New Roman"/>
                        </a:rPr>
                        <a:t>LISTE DES DECHETS</a:t>
                      </a:r>
                      <a:endParaRPr lang="fr-FR" sz="2000">
                        <a:latin typeface="Times New Roman"/>
                        <a:ea typeface="Times New Roman"/>
                      </a:endParaRPr>
                    </a:p>
                  </a:txBody>
                  <a:tcPr marL="25400" marR="25400" marT="0" marB="0"/>
                </a:tc>
              </a:tr>
              <a:tr h="1558222">
                <a:tc>
                  <a:txBody>
                    <a:bodyPr/>
                    <a:lstStyle/>
                    <a:p>
                      <a:pPr>
                        <a:spcAft>
                          <a:spcPts val="0"/>
                        </a:spcAft>
                      </a:pPr>
                      <a:r>
                        <a:rPr lang="fr-FR" sz="2000" b="1">
                          <a:latin typeface="Arial"/>
                          <a:ea typeface="Times New Roman"/>
                        </a:rPr>
                        <a:t>Déchets Inertes (DI)</a:t>
                      </a:r>
                      <a:endParaRPr lang="fr-FR" sz="2000">
                        <a:latin typeface="Times New Roman"/>
                        <a:ea typeface="Times New Roman"/>
                      </a:endParaRPr>
                    </a:p>
                  </a:txBody>
                  <a:tcPr marL="25400" marR="25400" marT="0" marB="0"/>
                </a:tc>
                <a:tc>
                  <a:txBody>
                    <a:bodyPr/>
                    <a:lstStyle/>
                    <a:p>
                      <a:pPr algn="just">
                        <a:spcAft>
                          <a:spcPts val="0"/>
                        </a:spcAft>
                      </a:pPr>
                      <a:r>
                        <a:rPr lang="fr-FR" sz="2000">
                          <a:latin typeface="Arial"/>
                          <a:ea typeface="Times New Roman"/>
                        </a:rPr>
                        <a:t>Terre, Pierre, Béton, Ciment, Terre Cuite, Porcelaine, Faïence, Ardoise, Brique, Parpaing, Gravats, Fibrociment, Céramique, Matériaux à base de Gypse, Enrobé bitumineux et asphalte coulé, Autres matériaux sans goudron </a:t>
                      </a:r>
                      <a:endParaRPr lang="fr-FR" sz="2000">
                        <a:latin typeface="Times New Roman"/>
                        <a:ea typeface="Times New Roman"/>
                      </a:endParaRPr>
                    </a:p>
                  </a:txBody>
                  <a:tcPr marL="25400" marR="25400" marT="0" marB="0"/>
                </a:tc>
              </a:tr>
              <a:tr h="1572217">
                <a:tc>
                  <a:txBody>
                    <a:bodyPr/>
                    <a:lstStyle/>
                    <a:p>
                      <a:pPr>
                        <a:spcAft>
                          <a:spcPts val="0"/>
                        </a:spcAft>
                      </a:pPr>
                      <a:r>
                        <a:rPr lang="fr-FR" sz="2000" b="1" dirty="0">
                          <a:latin typeface="Arial"/>
                          <a:ea typeface="Times New Roman"/>
                        </a:rPr>
                        <a:t>Déchets Industriels Banals (DIB)</a:t>
                      </a:r>
                      <a:endParaRPr lang="fr-FR" sz="2000" dirty="0">
                        <a:latin typeface="Times New Roman"/>
                        <a:ea typeface="Times New Roman"/>
                      </a:endParaRPr>
                    </a:p>
                  </a:txBody>
                  <a:tcPr marL="25400" marR="25400" marT="0" marB="0"/>
                </a:tc>
                <a:tc>
                  <a:txBody>
                    <a:bodyPr/>
                    <a:lstStyle/>
                    <a:p>
                      <a:pPr algn="just">
                        <a:spcAft>
                          <a:spcPts val="0"/>
                        </a:spcAft>
                      </a:pPr>
                      <a:r>
                        <a:rPr lang="fr-FR" sz="2000" dirty="0">
                          <a:latin typeface="Arial"/>
                          <a:ea typeface="Times New Roman"/>
                        </a:rPr>
                        <a:t>Plâtre, </a:t>
                      </a:r>
                      <a:r>
                        <a:rPr lang="fr-FR" sz="2000" dirty="0" err="1">
                          <a:latin typeface="Arial"/>
                          <a:ea typeface="Times New Roman"/>
                        </a:rPr>
                        <a:t>Placoplàtre</a:t>
                      </a:r>
                      <a:r>
                        <a:rPr lang="fr-FR" sz="2000" dirty="0">
                          <a:latin typeface="Arial"/>
                          <a:ea typeface="Times New Roman"/>
                        </a:rPr>
                        <a:t>, Acier, Béton cellulaire, Métaux, Verre, Bois non traité, Déchets verts, Plastiques, Laine de Verre, Quincaillerie, PVC, Pots de peinture et vernis à l'eau, Colles et mastics à l'eau, Colles et mastics </a:t>
                      </a:r>
                      <a:r>
                        <a:rPr lang="fr-FR" sz="2000" dirty="0" smtClean="0">
                          <a:latin typeface="Arial"/>
                          <a:ea typeface="Times New Roman"/>
                        </a:rPr>
                        <a:t>sèches Emballages </a:t>
                      </a:r>
                      <a:r>
                        <a:rPr lang="fr-FR" sz="2000" dirty="0">
                          <a:latin typeface="Arial"/>
                          <a:ea typeface="Times New Roman"/>
                        </a:rPr>
                        <a:t>(papier, carton, plastique), Textiles </a:t>
                      </a:r>
                      <a:endParaRPr lang="fr-FR" sz="2000" dirty="0">
                        <a:latin typeface="Times New Roman"/>
                        <a:ea typeface="Times New Roman"/>
                      </a:endParaRPr>
                    </a:p>
                  </a:txBody>
                  <a:tcPr marL="25400" marR="25400" marT="0" marB="0"/>
                </a:tc>
              </a:tr>
              <a:tr h="1428760">
                <a:tc>
                  <a:txBody>
                    <a:bodyPr/>
                    <a:lstStyle/>
                    <a:p>
                      <a:pPr>
                        <a:spcAft>
                          <a:spcPts val="0"/>
                        </a:spcAft>
                      </a:pPr>
                      <a:r>
                        <a:rPr lang="fr-FR" sz="2000" b="1">
                          <a:latin typeface="Arial"/>
                          <a:ea typeface="Times New Roman"/>
                        </a:rPr>
                        <a:t>Décrets Industriels Spéciaux (DIS)</a:t>
                      </a:r>
                      <a:endParaRPr lang="fr-FR" sz="2000">
                        <a:latin typeface="Times New Roman"/>
                        <a:ea typeface="Times New Roman"/>
                      </a:endParaRPr>
                    </a:p>
                  </a:txBody>
                  <a:tcPr marL="25400" marR="25400" marT="0" marB="0"/>
                </a:tc>
                <a:tc>
                  <a:txBody>
                    <a:bodyPr/>
                    <a:lstStyle/>
                    <a:p>
                      <a:pPr algn="just">
                        <a:spcAft>
                          <a:spcPts val="0"/>
                        </a:spcAft>
                      </a:pPr>
                      <a:r>
                        <a:rPr lang="fr-FR" sz="2000" dirty="0">
                          <a:latin typeface="Arial"/>
                          <a:ea typeface="Times New Roman"/>
                        </a:rPr>
                        <a:t>Bois traités, Asphalte contenant du goudron, Bitume, Goudron, Produits de protection du bois, Produits de peinture contenant des solvants, Huiles hydrauliques, Liquides de frein, Huiles minérales, Produits explosifs, Accumulateurs au plomb et - Ni </a:t>
                      </a:r>
                      <a:r>
                        <a:rPr lang="fr-FR" sz="2000" dirty="0" smtClean="0">
                          <a:latin typeface="Arial"/>
                          <a:ea typeface="Times New Roman"/>
                        </a:rPr>
                        <a:t>Cd </a:t>
                      </a:r>
                      <a:endParaRPr lang="fr-FR" sz="2000" dirty="0">
                        <a:latin typeface="Times New Roman"/>
                        <a:ea typeface="Times New Roman"/>
                      </a:endParaRPr>
                    </a:p>
                  </a:txBody>
                  <a:tcPr marL="25400" marR="25400" marT="0" marB="0"/>
                </a:tc>
              </a:tr>
              <a:tr h="623289">
                <a:tc>
                  <a:txBody>
                    <a:bodyPr/>
                    <a:lstStyle/>
                    <a:p>
                      <a:pPr>
                        <a:spcAft>
                          <a:spcPts val="0"/>
                        </a:spcAft>
                      </a:pPr>
                      <a:r>
                        <a:rPr lang="fr-FR" sz="2000" b="1">
                          <a:latin typeface="Arial"/>
                          <a:ea typeface="Times New Roman"/>
                        </a:rPr>
                        <a:t>Déchets </a:t>
                      </a:r>
                      <a:r>
                        <a:rPr lang="fr-FR" sz="2000" b="1" i="1">
                          <a:latin typeface="Arial"/>
                          <a:ea typeface="Times New Roman"/>
                        </a:rPr>
                        <a:t> </a:t>
                      </a:r>
                      <a:r>
                        <a:rPr lang="fr-FR" sz="2000" b="1">
                          <a:latin typeface="Arial"/>
                          <a:ea typeface="Times New Roman"/>
                        </a:rPr>
                        <a:t>Ménagers</a:t>
                      </a:r>
                      <a:endParaRPr lang="fr-FR" sz="2000">
                        <a:latin typeface="Times New Roman"/>
                        <a:ea typeface="Times New Roman"/>
                      </a:endParaRPr>
                    </a:p>
                  </a:txBody>
                  <a:tcPr marL="25400" marR="25400" marT="0" marB="0"/>
                </a:tc>
                <a:tc>
                  <a:txBody>
                    <a:bodyPr/>
                    <a:lstStyle/>
                    <a:p>
                      <a:pPr algn="just">
                        <a:spcAft>
                          <a:spcPts val="0"/>
                        </a:spcAft>
                      </a:pPr>
                      <a:r>
                        <a:rPr lang="fr-FR" sz="2000" dirty="0">
                          <a:latin typeface="Arial"/>
                          <a:ea typeface="Times New Roman"/>
                        </a:rPr>
                        <a:t>Ordures ménagères </a:t>
                      </a:r>
                      <a:endParaRPr lang="fr-FR" sz="2000" dirty="0">
                        <a:latin typeface="Times New Roman"/>
                        <a:ea typeface="Times New Roman"/>
                      </a:endParaRPr>
                    </a:p>
                  </a:txBody>
                  <a:tcPr marL="25400" marR="25400" marT="0" marB="0"/>
                </a:tc>
              </a:tr>
            </a:tbl>
          </a:graphicData>
        </a:graphic>
      </p:graphicFrame>
      <p:sp>
        <p:nvSpPr>
          <p:cNvPr id="3" name="ZoneTexte 2"/>
          <p:cNvSpPr txBox="1"/>
          <p:nvPr/>
        </p:nvSpPr>
        <p:spPr>
          <a:xfrm>
            <a:off x="1285852" y="162531"/>
            <a:ext cx="6715172" cy="677108"/>
          </a:xfrm>
          <a:prstGeom prst="rect">
            <a:avLst/>
          </a:prstGeom>
          <a:noFill/>
        </p:spPr>
        <p:txBody>
          <a:bodyPr wrap="square" rtlCol="0">
            <a:spAutoFit/>
          </a:bodyPr>
          <a:lstStyle/>
          <a:p>
            <a:r>
              <a:rPr lang="fr-FR" sz="2000" b="1" dirty="0" smtClean="0">
                <a:latin typeface="Arial" pitchFamily="34" charset="0"/>
                <a:cs typeface="Arial" pitchFamily="34" charset="0"/>
              </a:rPr>
              <a:t>Tableau 3 : Classification des déchets par catégories</a:t>
            </a:r>
          </a:p>
          <a:p>
            <a:endParaRPr lang="fr-FR" dirty="0"/>
          </a:p>
        </p:txBody>
      </p:sp>
    </p:spTree>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1538" y="-24"/>
            <a:ext cx="6786610" cy="923330"/>
          </a:xfrm>
          <a:prstGeom prst="rect">
            <a:avLst/>
          </a:prstGeom>
          <a:noFill/>
        </p:spPr>
        <p:txBody>
          <a:bodyPr wrap="square" rtlCol="0">
            <a:spAutoFit/>
          </a:bodyPr>
          <a:lstStyle/>
          <a:p>
            <a:pPr algn="ctr"/>
            <a:r>
              <a:rPr lang="fr-FR" b="1" dirty="0" smtClean="0"/>
              <a:t>Tableau 4 : Evaluation des volumes et catégories de déchets potentiellement générés par la station en exploitation</a:t>
            </a:r>
          </a:p>
          <a:p>
            <a:endParaRPr lang="fr-FR" dirty="0"/>
          </a:p>
        </p:txBody>
      </p:sp>
      <p:graphicFrame>
        <p:nvGraphicFramePr>
          <p:cNvPr id="5" name="Tableau 4"/>
          <p:cNvGraphicFramePr>
            <a:graphicFrameLocks noGrp="1"/>
          </p:cNvGraphicFramePr>
          <p:nvPr/>
        </p:nvGraphicFramePr>
        <p:xfrm>
          <a:off x="285720" y="634320"/>
          <a:ext cx="8572560" cy="6035040"/>
        </p:xfrm>
        <a:graphic>
          <a:graphicData uri="http://schemas.openxmlformats.org/drawingml/2006/table">
            <a:tbl>
              <a:tblPr firstRow="1" bandRow="1">
                <a:tableStyleId>{5C22544A-7EE6-4342-B048-85BDC9FD1C3A}</a:tableStyleId>
              </a:tblPr>
              <a:tblGrid>
                <a:gridCol w="1428760"/>
                <a:gridCol w="1143008"/>
                <a:gridCol w="1571636"/>
                <a:gridCol w="1143008"/>
                <a:gridCol w="3286148"/>
              </a:tblGrid>
              <a:tr h="563567">
                <a:tc>
                  <a:txBody>
                    <a:bodyPr/>
                    <a:lstStyle/>
                    <a:p>
                      <a:r>
                        <a:rPr kumimoji="0" lang="fr-FR" sz="1800" b="1" kern="1200" dirty="0" smtClean="0">
                          <a:solidFill>
                            <a:schemeClr val="lt1"/>
                          </a:solidFill>
                          <a:latin typeface="+mn-lt"/>
                          <a:ea typeface="+mn-ea"/>
                          <a:cs typeface="+mn-cs"/>
                        </a:rPr>
                        <a:t>Catégorie de déchets et résidus</a:t>
                      </a:r>
                      <a:endParaRPr lang="fr-FR" dirty="0"/>
                    </a:p>
                  </a:txBody>
                  <a:tcPr/>
                </a:tc>
                <a:tc>
                  <a:txBody>
                    <a:bodyPr/>
                    <a:lstStyle/>
                    <a:p>
                      <a:r>
                        <a:rPr kumimoji="0" lang="fr-FR" sz="1800" b="1" kern="1200" dirty="0" err="1" smtClean="0">
                          <a:solidFill>
                            <a:schemeClr val="lt1"/>
                          </a:solidFill>
                          <a:latin typeface="+mn-lt"/>
                          <a:ea typeface="+mn-ea"/>
                          <a:cs typeface="+mn-cs"/>
                        </a:rPr>
                        <a:t>Catég</a:t>
                      </a:r>
                      <a:r>
                        <a:rPr kumimoji="0" lang="fr-FR" sz="1800" b="1" kern="1200" dirty="0" smtClean="0">
                          <a:solidFill>
                            <a:schemeClr val="lt1"/>
                          </a:solidFill>
                          <a:latin typeface="+mn-lt"/>
                          <a:ea typeface="+mn-ea"/>
                          <a:cs typeface="+mn-cs"/>
                        </a:rPr>
                        <a:t>. de déchets et résidus</a:t>
                      </a:r>
                      <a:endParaRPr lang="fr-FR" dirty="0"/>
                    </a:p>
                  </a:txBody>
                  <a:tcPr/>
                </a:tc>
                <a:tc>
                  <a:txBody>
                    <a:bodyPr/>
                    <a:lstStyle/>
                    <a:p>
                      <a:r>
                        <a:rPr kumimoji="0" lang="fr-FR" sz="1800" b="1" kern="1200" dirty="0" smtClean="0">
                          <a:solidFill>
                            <a:schemeClr val="lt1"/>
                          </a:solidFill>
                          <a:latin typeface="+mn-lt"/>
                          <a:ea typeface="+mn-ea"/>
                          <a:cs typeface="+mn-cs"/>
                        </a:rPr>
                        <a:t>Type de déchets</a:t>
                      </a:r>
                    </a:p>
                    <a:p>
                      <a:r>
                        <a:rPr kumimoji="0" lang="fr-FR" sz="1800" b="1" kern="1200" dirty="0" smtClean="0">
                          <a:solidFill>
                            <a:schemeClr val="lt1"/>
                          </a:solidFill>
                          <a:latin typeface="+mn-lt"/>
                          <a:ea typeface="+mn-ea"/>
                          <a:cs typeface="+mn-cs"/>
                        </a:rPr>
                        <a:t>/résidus</a:t>
                      </a:r>
                      <a:endParaRPr lang="fr-FR" dirty="0"/>
                    </a:p>
                  </a:txBody>
                  <a:tcPr/>
                </a:tc>
                <a:tc>
                  <a:txBody>
                    <a:bodyPr/>
                    <a:lstStyle/>
                    <a:p>
                      <a:r>
                        <a:rPr kumimoji="0" lang="fr-FR" sz="1800" b="1" kern="1200" dirty="0" smtClean="0">
                          <a:solidFill>
                            <a:schemeClr val="lt1"/>
                          </a:solidFill>
                          <a:latin typeface="+mn-lt"/>
                          <a:ea typeface="+mn-ea"/>
                          <a:cs typeface="+mn-cs"/>
                        </a:rPr>
                        <a:t>Quantité (m</a:t>
                      </a:r>
                      <a:r>
                        <a:rPr kumimoji="0" lang="fr-FR" sz="1800" b="1" kern="1200" baseline="30000" dirty="0" smtClean="0">
                          <a:solidFill>
                            <a:schemeClr val="lt1"/>
                          </a:solidFill>
                          <a:latin typeface="+mn-lt"/>
                          <a:ea typeface="+mn-ea"/>
                          <a:cs typeface="+mn-cs"/>
                        </a:rPr>
                        <a:t>3</a:t>
                      </a:r>
                      <a:r>
                        <a:rPr kumimoji="0" lang="fr-FR" sz="1800" b="1" kern="1200" dirty="0" smtClean="0">
                          <a:solidFill>
                            <a:schemeClr val="lt1"/>
                          </a:solidFill>
                          <a:latin typeface="+mn-lt"/>
                          <a:ea typeface="+mn-ea"/>
                          <a:cs typeface="+mn-cs"/>
                        </a:rPr>
                        <a:t>)</a:t>
                      </a:r>
                      <a:endParaRPr lang="fr-FR" dirty="0"/>
                    </a:p>
                  </a:txBody>
                  <a:tcPr/>
                </a:tc>
                <a:tc>
                  <a:txBody>
                    <a:bodyPr/>
                    <a:lstStyle/>
                    <a:p>
                      <a:r>
                        <a:rPr kumimoji="0" lang="fr-FR" sz="1800" b="1" kern="1200" dirty="0" smtClean="0">
                          <a:solidFill>
                            <a:schemeClr val="lt1"/>
                          </a:solidFill>
                          <a:latin typeface="+mn-lt"/>
                          <a:ea typeface="+mn-ea"/>
                          <a:cs typeface="+mn-cs"/>
                        </a:rPr>
                        <a:t>Traitement envisagé</a:t>
                      </a:r>
                      <a:endParaRPr lang="fr-FR" dirty="0"/>
                    </a:p>
                  </a:txBody>
                  <a:tcPr/>
                </a:tc>
              </a:tr>
              <a:tr h="563567">
                <a:tc rowSpan="3">
                  <a:txBody>
                    <a:bodyPr/>
                    <a:lstStyle/>
                    <a:p>
                      <a:r>
                        <a:rPr kumimoji="0" lang="fr-FR" sz="1600" b="1" kern="1200" dirty="0" smtClean="0">
                          <a:solidFill>
                            <a:schemeClr val="dk1"/>
                          </a:solidFill>
                          <a:latin typeface="+mn-lt"/>
                          <a:ea typeface="+mn-ea"/>
                          <a:cs typeface="+mn-cs"/>
                        </a:rPr>
                        <a:t>Lavage</a:t>
                      </a:r>
                      <a:endParaRPr lang="fr-FR" sz="1600" dirty="0"/>
                    </a:p>
                  </a:txBody>
                  <a:tcPr/>
                </a:tc>
                <a:tc rowSpan="3">
                  <a:txBody>
                    <a:bodyPr/>
                    <a:lstStyle/>
                    <a:p>
                      <a:r>
                        <a:rPr lang="fr-FR" sz="1600" b="1" dirty="0" smtClean="0"/>
                        <a:t>DI</a:t>
                      </a:r>
                      <a:endParaRPr lang="fr-FR" sz="1600" b="1" dirty="0"/>
                    </a:p>
                  </a:txBody>
                  <a:tcPr/>
                </a:tc>
                <a:tc>
                  <a:txBody>
                    <a:bodyPr/>
                    <a:lstStyle/>
                    <a:p>
                      <a:r>
                        <a:rPr kumimoji="0" lang="fr-FR" sz="1600" kern="1200" dirty="0" smtClean="0">
                          <a:solidFill>
                            <a:schemeClr val="dk1"/>
                          </a:solidFill>
                          <a:latin typeface="+mn-lt"/>
                          <a:ea typeface="+mn-ea"/>
                          <a:cs typeface="+mn-cs"/>
                        </a:rPr>
                        <a:t>Eaux usées domestiques</a:t>
                      </a:r>
                      <a:endParaRPr lang="fr-FR" sz="1600" dirty="0"/>
                    </a:p>
                  </a:txBody>
                  <a:tcPr/>
                </a:tc>
                <a:tc>
                  <a:txBody>
                    <a:bodyPr/>
                    <a:lstStyle/>
                    <a:p>
                      <a:r>
                        <a:rPr kumimoji="0" lang="fr-FR" sz="1600" kern="1200" dirty="0" smtClean="0">
                          <a:solidFill>
                            <a:schemeClr val="dk1"/>
                          </a:solidFill>
                          <a:latin typeface="+mn-lt"/>
                          <a:ea typeface="+mn-ea"/>
                          <a:cs typeface="+mn-cs"/>
                        </a:rPr>
                        <a:t>8 m</a:t>
                      </a:r>
                      <a:r>
                        <a:rPr kumimoji="0" lang="fr-FR" sz="1600" kern="1200" baseline="30000" dirty="0" smtClean="0">
                          <a:solidFill>
                            <a:schemeClr val="dk1"/>
                          </a:solidFill>
                          <a:latin typeface="+mn-lt"/>
                          <a:ea typeface="+mn-ea"/>
                          <a:cs typeface="+mn-cs"/>
                        </a:rPr>
                        <a:t>3</a:t>
                      </a:r>
                      <a:r>
                        <a:rPr kumimoji="0" lang="fr-FR" sz="1600" kern="1200" dirty="0" smtClean="0">
                          <a:solidFill>
                            <a:schemeClr val="dk1"/>
                          </a:solidFill>
                          <a:latin typeface="+mn-lt"/>
                          <a:ea typeface="+mn-ea"/>
                          <a:cs typeface="+mn-cs"/>
                        </a:rPr>
                        <a:t>/j</a:t>
                      </a:r>
                      <a:endParaRPr lang="fr-FR" sz="1600" dirty="0"/>
                    </a:p>
                  </a:txBody>
                  <a:tcPr/>
                </a:tc>
                <a:tc>
                  <a:txBody>
                    <a:bodyPr/>
                    <a:lstStyle/>
                    <a:p>
                      <a:r>
                        <a:rPr kumimoji="0" lang="fr-FR" sz="1600" kern="1200" dirty="0" smtClean="0">
                          <a:solidFill>
                            <a:schemeClr val="dk1"/>
                          </a:solidFill>
                          <a:latin typeface="+mn-lt"/>
                          <a:ea typeface="+mn-ea"/>
                          <a:cs typeface="+mn-cs"/>
                        </a:rPr>
                        <a:t>Fosse de décantation</a:t>
                      </a:r>
                      <a:endParaRPr lang="fr-FR" sz="1600" dirty="0"/>
                    </a:p>
                  </a:txBody>
                  <a:tcPr/>
                </a:tc>
              </a:tr>
              <a:tr h="563567">
                <a:tc vMerge="1">
                  <a:txBody>
                    <a:bodyPr/>
                    <a:lstStyle/>
                    <a:p>
                      <a:endParaRPr lang="fr-FR" dirty="0"/>
                    </a:p>
                  </a:txBody>
                  <a:tcPr/>
                </a:tc>
                <a:tc vMerge="1">
                  <a:txBody>
                    <a:bodyPr/>
                    <a:lstStyle/>
                    <a:p>
                      <a:endParaRPr lang="fr-FR" dirty="0"/>
                    </a:p>
                  </a:txBody>
                  <a:tcPr/>
                </a:tc>
                <a:tc>
                  <a:txBody>
                    <a:bodyPr/>
                    <a:lstStyle/>
                    <a:p>
                      <a:r>
                        <a:rPr kumimoji="0" lang="fr-FR" sz="1600" kern="1200" dirty="0" smtClean="0">
                          <a:solidFill>
                            <a:schemeClr val="dk1"/>
                          </a:solidFill>
                          <a:latin typeface="+mn-lt"/>
                          <a:ea typeface="+mn-ea"/>
                          <a:cs typeface="+mn-cs"/>
                        </a:rPr>
                        <a:t>Boues et sables</a:t>
                      </a:r>
                      <a:endParaRPr lang="fr-FR" sz="1600" dirty="0"/>
                    </a:p>
                  </a:txBody>
                  <a:tcPr/>
                </a:tc>
                <a:tc>
                  <a:txBody>
                    <a:bodyPr/>
                    <a:lstStyle/>
                    <a:p>
                      <a:r>
                        <a:rPr kumimoji="0" lang="fr-FR" sz="1600" kern="1200" dirty="0" smtClean="0">
                          <a:solidFill>
                            <a:schemeClr val="dk1"/>
                          </a:solidFill>
                          <a:latin typeface="+mn-lt"/>
                          <a:ea typeface="+mn-ea"/>
                          <a:cs typeface="+mn-cs"/>
                        </a:rPr>
                        <a:t>0.2 m</a:t>
                      </a:r>
                      <a:r>
                        <a:rPr kumimoji="0" lang="fr-FR" sz="1600" kern="1200" baseline="30000" dirty="0" smtClean="0">
                          <a:solidFill>
                            <a:schemeClr val="dk1"/>
                          </a:solidFill>
                          <a:latin typeface="+mn-lt"/>
                          <a:ea typeface="+mn-ea"/>
                          <a:cs typeface="+mn-cs"/>
                        </a:rPr>
                        <a:t>3</a:t>
                      </a:r>
                      <a:r>
                        <a:rPr kumimoji="0" lang="fr-FR" sz="1600" kern="1200" dirty="0" smtClean="0">
                          <a:solidFill>
                            <a:schemeClr val="dk1"/>
                          </a:solidFill>
                          <a:latin typeface="+mn-lt"/>
                          <a:ea typeface="+mn-ea"/>
                          <a:cs typeface="+mn-cs"/>
                        </a:rPr>
                        <a:t>/j</a:t>
                      </a:r>
                      <a:endParaRPr lang="fr-FR" sz="1600" dirty="0"/>
                    </a:p>
                  </a:txBody>
                  <a:tcPr/>
                </a:tc>
                <a:tc>
                  <a:txBody>
                    <a:bodyPr/>
                    <a:lstStyle/>
                    <a:p>
                      <a:r>
                        <a:rPr kumimoji="0" lang="fr-FR" sz="1600" kern="1200" dirty="0" smtClean="0">
                          <a:solidFill>
                            <a:schemeClr val="dk1"/>
                          </a:solidFill>
                          <a:latin typeface="+mn-lt"/>
                          <a:ea typeface="+mn-ea"/>
                          <a:cs typeface="+mn-cs"/>
                        </a:rPr>
                        <a:t>Fosse de décantation et évacuation vers décharge contrôlée</a:t>
                      </a:r>
                      <a:endParaRPr lang="fr-FR" sz="1600" dirty="0"/>
                    </a:p>
                  </a:txBody>
                  <a:tcPr/>
                </a:tc>
              </a:tr>
              <a:tr h="563567">
                <a:tc vMerge="1">
                  <a:txBody>
                    <a:bodyPr/>
                    <a:lstStyle/>
                    <a:p>
                      <a:endParaRPr lang="fr-FR" dirty="0"/>
                    </a:p>
                  </a:txBody>
                  <a:tcPr/>
                </a:tc>
                <a:tc vMerge="1">
                  <a:txBody>
                    <a:bodyPr/>
                    <a:lstStyle/>
                    <a:p>
                      <a:endParaRPr lang="fr-FR" dirty="0"/>
                    </a:p>
                  </a:txBody>
                  <a:tcPr/>
                </a:tc>
                <a:tc>
                  <a:txBody>
                    <a:bodyPr/>
                    <a:lstStyle/>
                    <a:p>
                      <a:r>
                        <a:rPr kumimoji="0" lang="fr-FR" sz="1600" kern="1200" dirty="0" smtClean="0">
                          <a:solidFill>
                            <a:schemeClr val="dk1"/>
                          </a:solidFill>
                          <a:latin typeface="+mn-lt"/>
                          <a:ea typeface="+mn-ea"/>
                          <a:cs typeface="+mn-cs"/>
                        </a:rPr>
                        <a:t>Emballages (cartons et plastiques)</a:t>
                      </a:r>
                      <a:endParaRPr lang="fr-FR" sz="1600" dirty="0"/>
                    </a:p>
                  </a:txBody>
                  <a:tcPr/>
                </a:tc>
                <a:tc>
                  <a:txBody>
                    <a:bodyPr/>
                    <a:lstStyle/>
                    <a:p>
                      <a:r>
                        <a:rPr kumimoji="0" lang="fr-FR" sz="1600" kern="1200" dirty="0" smtClean="0">
                          <a:solidFill>
                            <a:schemeClr val="dk1"/>
                          </a:solidFill>
                          <a:latin typeface="+mn-lt"/>
                          <a:ea typeface="+mn-ea"/>
                          <a:cs typeface="+mn-cs"/>
                        </a:rPr>
                        <a:t>0.04 m</a:t>
                      </a:r>
                      <a:r>
                        <a:rPr kumimoji="0" lang="fr-FR" sz="1600" kern="1200" baseline="30000" dirty="0" smtClean="0">
                          <a:solidFill>
                            <a:schemeClr val="dk1"/>
                          </a:solidFill>
                          <a:latin typeface="+mn-lt"/>
                          <a:ea typeface="+mn-ea"/>
                          <a:cs typeface="+mn-cs"/>
                        </a:rPr>
                        <a:t>3</a:t>
                      </a:r>
                      <a:r>
                        <a:rPr kumimoji="0" lang="fr-FR" sz="1600" kern="1200" dirty="0" smtClean="0">
                          <a:solidFill>
                            <a:schemeClr val="dk1"/>
                          </a:solidFill>
                          <a:latin typeface="+mn-lt"/>
                          <a:ea typeface="+mn-ea"/>
                          <a:cs typeface="+mn-cs"/>
                        </a:rPr>
                        <a:t>/j</a:t>
                      </a:r>
                      <a:endParaRPr lang="fr-FR" sz="1600" dirty="0"/>
                    </a:p>
                  </a:txBody>
                  <a:tcPr/>
                </a:tc>
                <a:tc>
                  <a:txBody>
                    <a:bodyPr/>
                    <a:lstStyle/>
                    <a:p>
                      <a:r>
                        <a:rPr kumimoji="0" lang="fr-FR" sz="1600" kern="1200" dirty="0" smtClean="0">
                          <a:solidFill>
                            <a:schemeClr val="dk1"/>
                          </a:solidFill>
                          <a:latin typeface="+mn-lt"/>
                          <a:ea typeface="+mn-ea"/>
                          <a:cs typeface="+mn-cs"/>
                        </a:rPr>
                        <a:t>Evacuation vers récupérateurs agrées</a:t>
                      </a:r>
                      <a:endParaRPr lang="fr-FR" sz="1600" dirty="0"/>
                    </a:p>
                  </a:txBody>
                  <a:tcPr/>
                </a:tc>
              </a:tr>
              <a:tr h="563567">
                <a:tc rowSpan="2">
                  <a:txBody>
                    <a:bodyPr/>
                    <a:lstStyle/>
                    <a:p>
                      <a:r>
                        <a:rPr kumimoji="0" lang="fr-FR" sz="1600" b="1" kern="1200" dirty="0" smtClean="0">
                          <a:solidFill>
                            <a:schemeClr val="dk1"/>
                          </a:solidFill>
                          <a:latin typeface="+mn-lt"/>
                          <a:ea typeface="+mn-ea"/>
                          <a:cs typeface="+mn-cs"/>
                        </a:rPr>
                        <a:t>Vidange </a:t>
                      </a:r>
                      <a:endParaRPr lang="fr-FR" sz="1600" dirty="0"/>
                    </a:p>
                  </a:txBody>
                  <a:tcPr/>
                </a:tc>
                <a:tc rowSpan="2">
                  <a:txBody>
                    <a:bodyPr/>
                    <a:lstStyle/>
                    <a:p>
                      <a:r>
                        <a:rPr lang="fr-FR" sz="1600" b="1" dirty="0" smtClean="0"/>
                        <a:t>DIB+DIS</a:t>
                      </a:r>
                      <a:endParaRPr lang="fr-FR" sz="1600" b="1" dirty="0"/>
                    </a:p>
                  </a:txBody>
                  <a:tcPr/>
                </a:tc>
                <a:tc>
                  <a:txBody>
                    <a:bodyPr/>
                    <a:lstStyle/>
                    <a:p>
                      <a:r>
                        <a:rPr kumimoji="0" lang="fr-FR" sz="1600" kern="1200" dirty="0" smtClean="0">
                          <a:solidFill>
                            <a:schemeClr val="dk1"/>
                          </a:solidFill>
                          <a:latin typeface="+mn-lt"/>
                          <a:ea typeface="+mn-ea"/>
                          <a:cs typeface="+mn-cs"/>
                        </a:rPr>
                        <a:t>Huiles minérales </a:t>
                      </a:r>
                      <a:endParaRPr lang="fr-FR" sz="1600" dirty="0"/>
                    </a:p>
                  </a:txBody>
                  <a:tcPr/>
                </a:tc>
                <a:tc>
                  <a:txBody>
                    <a:bodyPr/>
                    <a:lstStyle/>
                    <a:p>
                      <a:r>
                        <a:rPr kumimoji="0" lang="fr-FR" sz="1600" kern="1200" dirty="0" smtClean="0">
                          <a:solidFill>
                            <a:schemeClr val="dk1"/>
                          </a:solidFill>
                          <a:latin typeface="+mn-lt"/>
                          <a:ea typeface="+mn-ea"/>
                          <a:cs typeface="+mn-cs"/>
                        </a:rPr>
                        <a:t>40 l/jour </a:t>
                      </a:r>
                      <a:endParaRPr lang="fr-FR" sz="1600" dirty="0"/>
                    </a:p>
                  </a:txBody>
                  <a:tcPr/>
                </a:tc>
                <a:tc>
                  <a:txBody>
                    <a:bodyPr/>
                    <a:lstStyle/>
                    <a:p>
                      <a:r>
                        <a:rPr kumimoji="0" lang="fr-FR" sz="1600" kern="1200" dirty="0" smtClean="0">
                          <a:solidFill>
                            <a:schemeClr val="dk1"/>
                          </a:solidFill>
                          <a:latin typeface="+mn-lt"/>
                          <a:ea typeface="+mn-ea"/>
                          <a:cs typeface="+mn-cs"/>
                        </a:rPr>
                        <a:t>Evacuation vers NAFTAL ou récupérateurs agrées </a:t>
                      </a:r>
                      <a:endParaRPr lang="fr-FR" sz="1600" dirty="0"/>
                    </a:p>
                  </a:txBody>
                  <a:tcPr/>
                </a:tc>
              </a:tr>
              <a:tr h="563567">
                <a:tc vMerge="1">
                  <a:txBody>
                    <a:bodyPr/>
                    <a:lstStyle/>
                    <a:p>
                      <a:endParaRPr lang="fr-FR" dirty="0"/>
                    </a:p>
                  </a:txBody>
                  <a:tcPr/>
                </a:tc>
                <a:tc vMerge="1">
                  <a:txBody>
                    <a:bodyPr/>
                    <a:lstStyle/>
                    <a:p>
                      <a:endParaRPr lang="fr-FR" dirty="0"/>
                    </a:p>
                  </a:txBody>
                  <a:tcPr/>
                </a:tc>
                <a:tc>
                  <a:txBody>
                    <a:bodyPr/>
                    <a:lstStyle/>
                    <a:p>
                      <a:r>
                        <a:rPr kumimoji="0" lang="fr-FR" sz="1600" kern="1200" dirty="0" smtClean="0">
                          <a:solidFill>
                            <a:schemeClr val="dk1"/>
                          </a:solidFill>
                          <a:latin typeface="+mn-lt"/>
                          <a:ea typeface="+mn-ea"/>
                          <a:cs typeface="+mn-cs"/>
                        </a:rPr>
                        <a:t>Emballages (métalliques et plastics) </a:t>
                      </a:r>
                      <a:endParaRPr lang="fr-FR" sz="1600" dirty="0"/>
                    </a:p>
                  </a:txBody>
                  <a:tcPr/>
                </a:tc>
                <a:tc>
                  <a:txBody>
                    <a:bodyPr/>
                    <a:lstStyle/>
                    <a:p>
                      <a:r>
                        <a:rPr kumimoji="0" lang="fr-FR" sz="1600" kern="1200" dirty="0" smtClean="0">
                          <a:solidFill>
                            <a:schemeClr val="dk1"/>
                          </a:solidFill>
                          <a:latin typeface="+mn-lt"/>
                          <a:ea typeface="+mn-ea"/>
                          <a:cs typeface="+mn-cs"/>
                        </a:rPr>
                        <a:t>0.06 m</a:t>
                      </a:r>
                      <a:r>
                        <a:rPr kumimoji="0" lang="fr-FR" sz="1600" kern="1200" baseline="30000" dirty="0" smtClean="0">
                          <a:solidFill>
                            <a:schemeClr val="dk1"/>
                          </a:solidFill>
                          <a:latin typeface="+mn-lt"/>
                          <a:ea typeface="+mn-ea"/>
                          <a:cs typeface="+mn-cs"/>
                        </a:rPr>
                        <a:t>3</a:t>
                      </a:r>
                      <a:r>
                        <a:rPr kumimoji="0" lang="fr-FR" sz="1600" kern="1200" dirty="0" smtClean="0">
                          <a:solidFill>
                            <a:schemeClr val="dk1"/>
                          </a:solidFill>
                          <a:latin typeface="+mn-lt"/>
                          <a:ea typeface="+mn-ea"/>
                          <a:cs typeface="+mn-cs"/>
                        </a:rPr>
                        <a:t>/j </a:t>
                      </a:r>
                      <a:endParaRPr lang="fr-FR" sz="1600" dirty="0"/>
                    </a:p>
                  </a:txBody>
                  <a:tcPr/>
                </a:tc>
                <a:tc>
                  <a:txBody>
                    <a:bodyPr/>
                    <a:lstStyle/>
                    <a:p>
                      <a:r>
                        <a:rPr kumimoji="0" lang="fr-FR" sz="1600" kern="1200" dirty="0" smtClean="0">
                          <a:solidFill>
                            <a:schemeClr val="dk1"/>
                          </a:solidFill>
                          <a:latin typeface="+mn-lt"/>
                          <a:ea typeface="+mn-ea"/>
                          <a:cs typeface="+mn-cs"/>
                        </a:rPr>
                        <a:t>Evacuation vers récupérateurs agrée</a:t>
                      </a:r>
                      <a:endParaRPr lang="fr-FR" sz="1600" dirty="0"/>
                    </a:p>
                  </a:txBody>
                  <a:tcPr/>
                </a:tc>
              </a:tr>
              <a:tr h="563567">
                <a:tc rowSpan="2">
                  <a:txBody>
                    <a:bodyPr/>
                    <a:lstStyle/>
                    <a:p>
                      <a:r>
                        <a:rPr kumimoji="0" lang="fr-FR" sz="1600" b="1" kern="1200" dirty="0" smtClean="0">
                          <a:solidFill>
                            <a:schemeClr val="dk1"/>
                          </a:solidFill>
                          <a:latin typeface="+mn-lt"/>
                          <a:ea typeface="+mn-ea"/>
                          <a:cs typeface="+mn-cs"/>
                        </a:rPr>
                        <a:t>Exploitation des locaux administratifs </a:t>
                      </a:r>
                      <a:endParaRPr lang="fr-FR" sz="1600" dirty="0"/>
                    </a:p>
                  </a:txBody>
                  <a:tcPr/>
                </a:tc>
                <a:tc rowSpan="2">
                  <a:txBody>
                    <a:bodyPr/>
                    <a:lstStyle/>
                    <a:p>
                      <a:r>
                        <a:rPr lang="fr-FR" sz="1600" b="1" dirty="0" smtClean="0"/>
                        <a:t>DIB</a:t>
                      </a:r>
                      <a:endParaRPr lang="fr-FR" sz="1600" b="1" dirty="0"/>
                    </a:p>
                  </a:txBody>
                  <a:tcPr/>
                </a:tc>
                <a:tc>
                  <a:txBody>
                    <a:bodyPr/>
                    <a:lstStyle/>
                    <a:p>
                      <a:r>
                        <a:rPr kumimoji="0" lang="fr-FR" sz="1600" kern="1200" dirty="0" smtClean="0">
                          <a:solidFill>
                            <a:schemeClr val="dk1"/>
                          </a:solidFill>
                          <a:latin typeface="+mn-lt"/>
                          <a:ea typeface="+mn-ea"/>
                          <a:cs typeface="+mn-cs"/>
                        </a:rPr>
                        <a:t>Eaux usées domestiques </a:t>
                      </a:r>
                      <a:endParaRPr lang="fr-FR" sz="1600" dirty="0"/>
                    </a:p>
                  </a:txBody>
                  <a:tcPr/>
                </a:tc>
                <a:tc>
                  <a:txBody>
                    <a:bodyPr/>
                    <a:lstStyle/>
                    <a:p>
                      <a:r>
                        <a:rPr kumimoji="0" lang="fr-FR" sz="1600" kern="1200" dirty="0" smtClean="0">
                          <a:solidFill>
                            <a:schemeClr val="dk1"/>
                          </a:solidFill>
                          <a:latin typeface="+mn-lt"/>
                          <a:ea typeface="+mn-ea"/>
                          <a:cs typeface="+mn-cs"/>
                        </a:rPr>
                        <a:t>0.75 m</a:t>
                      </a:r>
                      <a:r>
                        <a:rPr kumimoji="0" lang="fr-FR" sz="1600" kern="1200" baseline="30000" dirty="0" smtClean="0">
                          <a:solidFill>
                            <a:schemeClr val="dk1"/>
                          </a:solidFill>
                          <a:latin typeface="+mn-lt"/>
                          <a:ea typeface="+mn-ea"/>
                          <a:cs typeface="+mn-cs"/>
                        </a:rPr>
                        <a:t>3</a:t>
                      </a:r>
                      <a:r>
                        <a:rPr kumimoji="0" lang="fr-FR" sz="1600" kern="1200" dirty="0" smtClean="0">
                          <a:solidFill>
                            <a:schemeClr val="dk1"/>
                          </a:solidFill>
                          <a:latin typeface="+mn-lt"/>
                          <a:ea typeface="+mn-ea"/>
                          <a:cs typeface="+mn-cs"/>
                        </a:rPr>
                        <a:t>/j </a:t>
                      </a:r>
                      <a:endParaRPr lang="fr-FR" sz="1600" dirty="0"/>
                    </a:p>
                  </a:txBody>
                  <a:tcPr/>
                </a:tc>
                <a:tc>
                  <a:txBody>
                    <a:bodyPr/>
                    <a:lstStyle/>
                    <a:p>
                      <a:r>
                        <a:rPr kumimoji="0" lang="fr-FR" sz="1600" kern="1200" dirty="0" smtClean="0">
                          <a:solidFill>
                            <a:schemeClr val="dk1"/>
                          </a:solidFill>
                          <a:latin typeface="+mn-lt"/>
                          <a:ea typeface="+mn-ea"/>
                          <a:cs typeface="+mn-cs"/>
                        </a:rPr>
                        <a:t>Fosse septique </a:t>
                      </a:r>
                      <a:endParaRPr lang="fr-FR" sz="1600" dirty="0"/>
                    </a:p>
                  </a:txBody>
                  <a:tcPr/>
                </a:tc>
              </a:tr>
              <a:tr h="563567">
                <a:tc vMerge="1">
                  <a:txBody>
                    <a:bodyPr/>
                    <a:lstStyle/>
                    <a:p>
                      <a:endParaRPr lang="fr-FR" dirty="0"/>
                    </a:p>
                  </a:txBody>
                  <a:tcPr/>
                </a:tc>
                <a:tc vMerge="1">
                  <a:txBody>
                    <a:bodyPr/>
                    <a:lstStyle/>
                    <a:p>
                      <a:endParaRPr lang="fr-FR" dirty="0"/>
                    </a:p>
                  </a:txBody>
                  <a:tcPr/>
                </a:tc>
                <a:tc>
                  <a:txBody>
                    <a:bodyPr/>
                    <a:lstStyle/>
                    <a:p>
                      <a:r>
                        <a:rPr kumimoji="0" lang="fr-FR" sz="1600" kern="1200" dirty="0" smtClean="0">
                          <a:solidFill>
                            <a:schemeClr val="dk1"/>
                          </a:solidFill>
                          <a:latin typeface="+mn-lt"/>
                          <a:ea typeface="+mn-ea"/>
                          <a:cs typeface="+mn-cs"/>
                        </a:rPr>
                        <a:t>Papier et emballages </a:t>
                      </a:r>
                      <a:endParaRPr lang="fr-FR" sz="1600" dirty="0"/>
                    </a:p>
                  </a:txBody>
                  <a:tcPr/>
                </a:tc>
                <a:tc>
                  <a:txBody>
                    <a:bodyPr/>
                    <a:lstStyle/>
                    <a:p>
                      <a:r>
                        <a:rPr kumimoji="0" lang="fr-FR" sz="1600" kern="1200" dirty="0" smtClean="0">
                          <a:solidFill>
                            <a:schemeClr val="dk1"/>
                          </a:solidFill>
                          <a:latin typeface="+mn-lt"/>
                          <a:ea typeface="+mn-ea"/>
                          <a:cs typeface="+mn-cs"/>
                        </a:rPr>
                        <a:t>0.5 m</a:t>
                      </a:r>
                      <a:r>
                        <a:rPr kumimoji="0" lang="fr-FR" sz="1600" kern="1200" baseline="30000" dirty="0" smtClean="0">
                          <a:solidFill>
                            <a:schemeClr val="dk1"/>
                          </a:solidFill>
                          <a:latin typeface="+mn-lt"/>
                          <a:ea typeface="+mn-ea"/>
                          <a:cs typeface="+mn-cs"/>
                        </a:rPr>
                        <a:t>3</a:t>
                      </a:r>
                      <a:r>
                        <a:rPr kumimoji="0" lang="fr-FR" sz="1600" kern="1200" dirty="0" smtClean="0">
                          <a:solidFill>
                            <a:schemeClr val="dk1"/>
                          </a:solidFill>
                          <a:latin typeface="+mn-lt"/>
                          <a:ea typeface="+mn-ea"/>
                          <a:cs typeface="+mn-cs"/>
                        </a:rPr>
                        <a:t>/Mois </a:t>
                      </a:r>
                      <a:endParaRPr lang="fr-FR" sz="1600" dirty="0"/>
                    </a:p>
                  </a:txBody>
                  <a:tcPr/>
                </a:tc>
                <a:tc>
                  <a:txBody>
                    <a:bodyPr/>
                    <a:lstStyle/>
                    <a:p>
                      <a:r>
                        <a:rPr kumimoji="0" lang="fr-FR" sz="1600" kern="1200" dirty="0" smtClean="0">
                          <a:solidFill>
                            <a:schemeClr val="dk1"/>
                          </a:solidFill>
                          <a:latin typeface="+mn-lt"/>
                          <a:ea typeface="+mn-ea"/>
                          <a:cs typeface="+mn-cs"/>
                        </a:rPr>
                        <a:t>Evacuation vers récupérateurs agrées ou décharge contrôlée </a:t>
                      </a:r>
                      <a:endParaRPr lang="fr-FR" sz="1600" dirty="0"/>
                    </a:p>
                  </a:txBody>
                  <a:tcPr/>
                </a:tc>
              </a:tr>
              <a:tr h="563567">
                <a:tc>
                  <a:txBody>
                    <a:bodyPr/>
                    <a:lstStyle/>
                    <a:p>
                      <a:r>
                        <a:rPr kumimoji="0" lang="fr-FR" sz="1600" b="1" kern="1200" dirty="0" smtClean="0">
                          <a:solidFill>
                            <a:schemeClr val="dk1"/>
                          </a:solidFill>
                          <a:latin typeface="+mn-lt"/>
                          <a:ea typeface="+mn-ea"/>
                          <a:cs typeface="+mn-cs"/>
                        </a:rPr>
                        <a:t>Exploitation du cafeteria </a:t>
                      </a:r>
                      <a:endParaRPr lang="fr-FR" sz="1600" dirty="0"/>
                    </a:p>
                  </a:txBody>
                  <a:tcPr/>
                </a:tc>
                <a:tc>
                  <a:txBody>
                    <a:bodyPr/>
                    <a:lstStyle/>
                    <a:p>
                      <a:r>
                        <a:rPr lang="fr-FR" sz="1600" b="1" dirty="0" smtClean="0"/>
                        <a:t>DM</a:t>
                      </a:r>
                      <a:endParaRPr lang="fr-FR" sz="1600" b="1" dirty="0"/>
                    </a:p>
                  </a:txBody>
                  <a:tcPr/>
                </a:tc>
                <a:tc>
                  <a:txBody>
                    <a:bodyPr/>
                    <a:lstStyle/>
                    <a:p>
                      <a:r>
                        <a:rPr kumimoji="0" lang="fr-FR" sz="1600" kern="1200" dirty="0" smtClean="0">
                          <a:solidFill>
                            <a:schemeClr val="dk1"/>
                          </a:solidFill>
                          <a:latin typeface="+mn-lt"/>
                          <a:ea typeface="+mn-ea"/>
                          <a:cs typeface="+mn-cs"/>
                        </a:rPr>
                        <a:t>Ordures Ménagères </a:t>
                      </a:r>
                      <a:endParaRPr lang="fr-FR" sz="1600" dirty="0"/>
                    </a:p>
                  </a:txBody>
                  <a:tcPr/>
                </a:tc>
                <a:tc>
                  <a:txBody>
                    <a:bodyPr/>
                    <a:lstStyle/>
                    <a:p>
                      <a:r>
                        <a:rPr kumimoji="0" lang="fr-FR" sz="1600" kern="1200" dirty="0" smtClean="0">
                          <a:solidFill>
                            <a:schemeClr val="dk1"/>
                          </a:solidFill>
                          <a:latin typeface="+mn-lt"/>
                          <a:ea typeface="+mn-ea"/>
                          <a:cs typeface="+mn-cs"/>
                        </a:rPr>
                        <a:t>16 Kg/j </a:t>
                      </a:r>
                      <a:endParaRPr lang="fr-FR" sz="1600" dirty="0"/>
                    </a:p>
                  </a:txBody>
                  <a:tcPr/>
                </a:tc>
                <a:tc>
                  <a:txBody>
                    <a:bodyPr/>
                    <a:lstStyle/>
                    <a:p>
                      <a:r>
                        <a:rPr kumimoji="0" lang="fr-FR" sz="1600" kern="1200" dirty="0" smtClean="0">
                          <a:solidFill>
                            <a:schemeClr val="dk1"/>
                          </a:solidFill>
                          <a:latin typeface="+mn-lt"/>
                          <a:ea typeface="+mn-ea"/>
                          <a:cs typeface="+mn-cs"/>
                        </a:rPr>
                        <a:t>Evacuation vers décharge contrôlée </a:t>
                      </a:r>
                      <a:endParaRPr lang="fr-FR" sz="1600" dirty="0"/>
                    </a:p>
                  </a:txBody>
                  <a:tcPr/>
                </a:tc>
              </a:tr>
            </a:tbl>
          </a:graphicData>
        </a:graphic>
      </p:graphicFrame>
    </p:spTree>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Objet 1"/>
          <p:cNvPicPr>
            <a:picLocks noChangeArrowheads="1"/>
          </p:cNvPicPr>
          <p:nvPr/>
        </p:nvPicPr>
        <p:blipFill>
          <a:blip r:embed="rId3" cstate="print"/>
          <a:srcRect t="-317" b="-282"/>
          <a:stretch>
            <a:fillRect/>
          </a:stretch>
        </p:blipFill>
        <p:spPr bwMode="auto">
          <a:xfrm>
            <a:off x="500034" y="428628"/>
            <a:ext cx="8143932" cy="5929330"/>
          </a:xfrm>
          <a:prstGeom prst="rect">
            <a:avLst/>
          </a:prstGeom>
          <a:noFill/>
          <a:ln w="9525">
            <a:noFill/>
            <a:miter lim="800000"/>
            <a:headEnd/>
            <a:tailEnd/>
          </a:ln>
        </p:spPr>
      </p:pic>
      <p:sp>
        <p:nvSpPr>
          <p:cNvPr id="3" name="ZoneTexte 2"/>
          <p:cNvSpPr txBox="1"/>
          <p:nvPr/>
        </p:nvSpPr>
        <p:spPr>
          <a:xfrm>
            <a:off x="500034" y="6354569"/>
            <a:ext cx="8072494" cy="646331"/>
          </a:xfrm>
          <a:prstGeom prst="rect">
            <a:avLst/>
          </a:prstGeom>
          <a:noFill/>
        </p:spPr>
        <p:txBody>
          <a:bodyPr wrap="square" rtlCol="0">
            <a:spAutoFit/>
          </a:bodyPr>
          <a:lstStyle/>
          <a:p>
            <a:pPr algn="ctr"/>
            <a:r>
              <a:rPr lang="fr-FR" b="1" dirty="0" smtClean="0"/>
              <a:t>Figure 1 : Plan de gestion des déchets durant la phase exploitation de la statio</a:t>
            </a:r>
            <a:r>
              <a:rPr lang="fr-FR" dirty="0" smtClean="0"/>
              <a:t>n</a:t>
            </a:r>
          </a:p>
          <a:p>
            <a:endParaRPr lang="fr-FR" dirty="0"/>
          </a:p>
        </p:txBody>
      </p:sp>
    </p:spTree>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71472" y="214290"/>
            <a:ext cx="8321008" cy="707886"/>
          </a:xfrm>
          <a:prstGeom prst="rect">
            <a:avLst/>
          </a:prstGeom>
          <a:noFill/>
        </p:spPr>
        <p:txBody>
          <a:bodyPr wrap="square" rtlCol="0">
            <a:spAutoFit/>
          </a:bodyPr>
          <a:lstStyle/>
          <a:p>
            <a:r>
              <a:rPr lang="fr-FR" sz="2000" b="1" dirty="0" smtClean="0"/>
              <a:t>3 - Gestion du risque industriel : </a:t>
            </a:r>
            <a:r>
              <a:rPr lang="fr-FR" sz="2000" dirty="0" smtClean="0"/>
              <a:t>La gestion du risque industriel sera basée sur la prévention incendie et accidents de travail.</a:t>
            </a:r>
          </a:p>
        </p:txBody>
      </p:sp>
      <p:sp>
        <p:nvSpPr>
          <p:cNvPr id="3" name="ZoneTexte 2"/>
          <p:cNvSpPr txBox="1"/>
          <p:nvPr/>
        </p:nvSpPr>
        <p:spPr>
          <a:xfrm>
            <a:off x="323528" y="980728"/>
            <a:ext cx="3714776" cy="4770537"/>
          </a:xfrm>
          <a:prstGeom prst="rect">
            <a:avLst/>
          </a:prstGeom>
          <a:noFill/>
          <a:ln w="25400">
            <a:solidFill>
              <a:schemeClr val="accent2"/>
            </a:solidFill>
          </a:ln>
        </p:spPr>
        <p:txBody>
          <a:bodyPr wrap="square" rtlCol="0">
            <a:spAutoFit/>
          </a:bodyPr>
          <a:lstStyle/>
          <a:p>
            <a:pPr algn="just"/>
            <a:r>
              <a:rPr lang="fr-FR" sz="1900" b="1" i="1" dirty="0" smtClean="0"/>
              <a:t>Risque incendie :</a:t>
            </a:r>
            <a:endParaRPr lang="fr-FR" sz="1900" dirty="0" smtClean="0"/>
          </a:p>
          <a:p>
            <a:pPr algn="just"/>
            <a:r>
              <a:rPr lang="fr-FR" sz="1900" dirty="0" smtClean="0"/>
              <a:t>• Contrôle quotidien du bon état d'entretien et de fonctionnement des moyens d'intervention anti-incendie.</a:t>
            </a:r>
          </a:p>
          <a:p>
            <a:pPr algn="just"/>
            <a:r>
              <a:rPr lang="fr-FR" sz="1900" dirty="0" smtClean="0"/>
              <a:t>• Recharge des extincteurs tous les six mois.</a:t>
            </a:r>
          </a:p>
          <a:p>
            <a:pPr algn="just"/>
            <a:r>
              <a:rPr lang="fr-FR" sz="1900" dirty="0" smtClean="0"/>
              <a:t>• Renouvellement des bacs à sables disposés à proximité des postes à risque.</a:t>
            </a:r>
          </a:p>
          <a:p>
            <a:pPr algn="just"/>
            <a:r>
              <a:rPr lang="fr-FR" sz="1900" dirty="0" smtClean="0"/>
              <a:t>• Sensibilisation et information du personnel sur la gestion et la prévention incendie.</a:t>
            </a:r>
          </a:p>
          <a:p>
            <a:pPr algn="just"/>
            <a:r>
              <a:rPr lang="fr-FR" sz="1900" dirty="0" smtClean="0"/>
              <a:t>• Contrôle systématique de l'état des véhicules qui se présenteraient à la station.</a:t>
            </a:r>
          </a:p>
        </p:txBody>
      </p:sp>
      <p:sp>
        <p:nvSpPr>
          <p:cNvPr id="4" name="ZoneTexte 3"/>
          <p:cNvSpPr txBox="1"/>
          <p:nvPr/>
        </p:nvSpPr>
        <p:spPr>
          <a:xfrm>
            <a:off x="4283968" y="980728"/>
            <a:ext cx="4534794" cy="5647700"/>
          </a:xfrm>
          <a:prstGeom prst="rect">
            <a:avLst/>
          </a:prstGeom>
          <a:noFill/>
          <a:ln w="25400">
            <a:solidFill>
              <a:schemeClr val="accent2"/>
            </a:solidFill>
          </a:ln>
        </p:spPr>
        <p:txBody>
          <a:bodyPr wrap="square" rtlCol="0">
            <a:spAutoFit/>
          </a:bodyPr>
          <a:lstStyle/>
          <a:p>
            <a:pPr algn="just"/>
            <a:r>
              <a:rPr lang="fr-FR" sz="1900" b="1" i="1" dirty="0" smtClean="0"/>
              <a:t>Accidents de travail :</a:t>
            </a:r>
            <a:endParaRPr lang="fr-FR" sz="1900" dirty="0" smtClean="0"/>
          </a:p>
          <a:p>
            <a:pPr algn="just"/>
            <a:r>
              <a:rPr lang="fr-FR" sz="1900" dirty="0" smtClean="0"/>
              <a:t>• Contrôle quotidien du port des protections individuelles par le personnel.</a:t>
            </a:r>
          </a:p>
          <a:p>
            <a:pPr algn="just"/>
            <a:r>
              <a:rPr lang="fr-FR" sz="1900" dirty="0" smtClean="0"/>
              <a:t>• Balisage des fosses par des mini-parapets métallique peint avec une couleur contrastant avec la surface du sol.</a:t>
            </a:r>
          </a:p>
          <a:p>
            <a:pPr algn="just"/>
            <a:r>
              <a:rPr lang="fr-FR" sz="1900" dirty="0" smtClean="0"/>
              <a:t>• Gestion rigoureuse du mouvement des personnes y compris les clients à l'intérieur de la station avec délimitation de zones interdites aux personnes non autorisées.</a:t>
            </a:r>
          </a:p>
          <a:p>
            <a:pPr algn="just"/>
            <a:r>
              <a:rPr lang="fr-FR" sz="1900" i="1" dirty="0" smtClean="0"/>
              <a:t>•</a:t>
            </a:r>
            <a:r>
              <a:rPr lang="fr-FR" sz="1900" dirty="0" smtClean="0"/>
              <a:t> Disposition de systèmes coupe-courant d'urgence au niveau des postes à risques.</a:t>
            </a:r>
          </a:p>
          <a:p>
            <a:pPr algn="just"/>
            <a:r>
              <a:rPr lang="fr-FR" sz="1900" dirty="0" smtClean="0"/>
              <a:t>• Installation des panneaux signalétiques conventionnels relatifs à la sécurité du travail et la signalisation.</a:t>
            </a:r>
          </a:p>
          <a:p>
            <a:pPr algn="just"/>
            <a:r>
              <a:rPr lang="fr-FR" sz="1900" dirty="0" smtClean="0"/>
              <a:t>• Disponibilité permanente d'un véhicule pour l'évacuation des accidentés vers les structures de soins.</a:t>
            </a:r>
            <a:endParaRPr lang="fr-FR" sz="1900" dirty="0"/>
          </a:p>
        </p:txBody>
      </p:sp>
    </p:spTree>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539552" y="404664"/>
            <a:ext cx="7992888" cy="6032421"/>
          </a:xfrm>
          <a:prstGeom prst="rect">
            <a:avLst/>
          </a:prstGeom>
          <a:noFill/>
        </p:spPr>
        <p:txBody>
          <a:bodyPr wrap="square" rtlCol="0">
            <a:spAutoFit/>
          </a:bodyPr>
          <a:lstStyle/>
          <a:p>
            <a:pPr algn="just"/>
            <a:r>
              <a:rPr lang="fr-FR" sz="2000" b="1" dirty="0" smtClean="0"/>
              <a:t>4 - Gestion énergétique</a:t>
            </a:r>
            <a:endParaRPr lang="fr-FR" sz="2000" dirty="0" smtClean="0"/>
          </a:p>
          <a:p>
            <a:pPr algn="just"/>
            <a:endParaRPr lang="fr-FR" sz="800" dirty="0" smtClean="0"/>
          </a:p>
          <a:p>
            <a:pPr algn="just"/>
            <a:r>
              <a:rPr lang="fr-FR" sz="1900" dirty="0" smtClean="0"/>
              <a:t>Ce volet du plan vise à maximiser l'économie d'énergie et optimiser la gestion de celle-ci dans le strict respect de l'environnement. Aussi, les mesures suivantes seront envisagées :</a:t>
            </a:r>
          </a:p>
          <a:p>
            <a:pPr algn="just"/>
            <a:endParaRPr lang="fr-FR" sz="800" dirty="0" smtClean="0"/>
          </a:p>
          <a:p>
            <a:pPr algn="just"/>
            <a:r>
              <a:rPr lang="fr-FR" sz="1900" dirty="0" smtClean="0">
                <a:solidFill>
                  <a:srgbClr val="FF0000"/>
                </a:solidFill>
              </a:rPr>
              <a:t>• Extinction des lumières dans les locaux inutilisés, notamment durant tes horaires d'inactivité de la station.</a:t>
            </a:r>
          </a:p>
          <a:p>
            <a:pPr algn="just"/>
            <a:r>
              <a:rPr lang="fr-FR" sz="1900" dirty="0" smtClean="0">
                <a:solidFill>
                  <a:srgbClr val="FF0000"/>
                </a:solidFill>
              </a:rPr>
              <a:t>• Option pour des systèmes d'éclairage économiques (ampoules économique).</a:t>
            </a:r>
          </a:p>
          <a:p>
            <a:pPr algn="just"/>
            <a:r>
              <a:rPr lang="fr-FR" sz="1900" dirty="0" smtClean="0">
                <a:solidFill>
                  <a:srgbClr val="FF0000"/>
                </a:solidFill>
              </a:rPr>
              <a:t>• Option pour un chauffage central (chaudière murale) pour les locaux au lieu de chauffage individuel.</a:t>
            </a:r>
          </a:p>
          <a:p>
            <a:pPr algn="just"/>
            <a:r>
              <a:rPr lang="fr-FR" dirty="0" smtClean="0"/>
              <a:t> </a:t>
            </a:r>
          </a:p>
          <a:p>
            <a:pPr algn="just"/>
            <a:r>
              <a:rPr lang="fr-FR" sz="2000" b="1" dirty="0" smtClean="0"/>
              <a:t>5 - Gestion de l'eau</a:t>
            </a:r>
            <a:endParaRPr lang="fr-FR" sz="2000" dirty="0" smtClean="0"/>
          </a:p>
          <a:p>
            <a:pPr algn="just"/>
            <a:endParaRPr lang="fr-FR" sz="800" dirty="0" smtClean="0"/>
          </a:p>
          <a:p>
            <a:pPr algn="just"/>
            <a:r>
              <a:rPr lang="fr-FR" sz="1900" dirty="0" smtClean="0">
                <a:solidFill>
                  <a:srgbClr val="FF0000"/>
                </a:solidFill>
              </a:rPr>
              <a:t>• Economie de l'eau de consommation domestique par une installation de robinets temporisés.</a:t>
            </a:r>
          </a:p>
          <a:p>
            <a:pPr algn="just"/>
            <a:r>
              <a:rPr lang="fr-FR" sz="1900" dirty="0" smtClean="0">
                <a:solidFill>
                  <a:srgbClr val="FF0000"/>
                </a:solidFill>
              </a:rPr>
              <a:t>• Economie de l'eau de lavage des véhicules par abolition des lavages à grande eau sauf lorsque cela est nécessaire.</a:t>
            </a:r>
          </a:p>
          <a:p>
            <a:pPr algn="just"/>
            <a:r>
              <a:rPr lang="fr-FR" sz="1900" dirty="0" smtClean="0">
                <a:solidFill>
                  <a:srgbClr val="FF0000"/>
                </a:solidFill>
              </a:rPr>
              <a:t>• Contrôle quotidien de la bonne étanchéité des conduits et contenants d'eau (flexibles, bâche à eau, joints...etc.) afin de parer aux fuites.</a:t>
            </a:r>
          </a:p>
          <a:p>
            <a:pPr algn="just"/>
            <a:r>
              <a:rPr lang="fr-FR" sz="1900" dirty="0" smtClean="0">
                <a:solidFill>
                  <a:srgbClr val="FF0000"/>
                </a:solidFill>
              </a:rPr>
              <a:t>• Recyclage de l'eau de lavage lorsque cela est possible.</a:t>
            </a:r>
            <a:endParaRPr lang="fr-FR" dirty="0">
              <a:solidFill>
                <a:srgbClr val="FF0000"/>
              </a:solidFill>
            </a:endParaRPr>
          </a:p>
        </p:txBody>
      </p:sp>
    </p:spTree>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476672"/>
            <a:ext cx="7920880" cy="6417141"/>
          </a:xfrm>
          <a:prstGeom prst="rect">
            <a:avLst/>
          </a:prstGeom>
          <a:noFill/>
        </p:spPr>
        <p:txBody>
          <a:bodyPr wrap="square" rtlCol="0">
            <a:spAutoFit/>
          </a:bodyPr>
          <a:lstStyle/>
          <a:p>
            <a:pPr algn="just"/>
            <a:r>
              <a:rPr lang="fr-FR" sz="2000" b="1" dirty="0" smtClean="0"/>
              <a:t>6 - Prévention des pollutions et nuisances</a:t>
            </a:r>
          </a:p>
          <a:p>
            <a:pPr algn="just"/>
            <a:endParaRPr lang="fr-FR" sz="800" dirty="0" smtClean="0"/>
          </a:p>
          <a:p>
            <a:pPr algn="just"/>
            <a:r>
              <a:rPr lang="fr-FR" sz="1900" dirty="0" smtClean="0"/>
              <a:t>Compte tenu de la nature de l'activité, il n'est pas prévu d'opérations de transformation ou de formulation mettant à contribution des intrants, ce qui exclu toute émission atmosphérique, liquide ou solide vers l'environnement. Cependant, les mesures préventives suivantes seront envisagées en vu de préserver l'environnement :</a:t>
            </a:r>
          </a:p>
          <a:p>
            <a:pPr algn="just"/>
            <a:r>
              <a:rPr lang="fr-FR" sz="1900" dirty="0" smtClean="0"/>
              <a:t>• Installation d'un décanteur au niveau du raccordement du réseau interne d'évacuation des eaux au réseau d'assainissement de la zone.</a:t>
            </a:r>
          </a:p>
          <a:p>
            <a:pPr algn="just"/>
            <a:r>
              <a:rPr lang="fr-FR" sz="1900" dirty="0" smtClean="0"/>
              <a:t>• Traitement des eaux usées domestiques des bureaux et locaux commerciaux dans une fosse septique avant évacuation vers le réseau d'assainissement.</a:t>
            </a:r>
          </a:p>
          <a:p>
            <a:pPr algn="just"/>
            <a:r>
              <a:rPr lang="fr-FR" sz="1900" dirty="0" smtClean="0"/>
              <a:t>• Gestion rigoureuse des déchets (voir plus haut).</a:t>
            </a:r>
          </a:p>
          <a:p>
            <a:pPr algn="just"/>
            <a:r>
              <a:rPr lang="fr-FR" sz="1900" dirty="0" smtClean="0"/>
              <a:t>• Usage de systèmes de pompage silencieux en vue de minimiser les éventuelles nuisances sonores.</a:t>
            </a:r>
          </a:p>
          <a:p>
            <a:pPr algn="just"/>
            <a:r>
              <a:rPr lang="fr-FR" dirty="0" smtClean="0"/>
              <a:t> </a:t>
            </a:r>
          </a:p>
          <a:p>
            <a:pPr algn="just"/>
            <a:r>
              <a:rPr lang="fr-FR" sz="2000" b="1" dirty="0" smtClean="0"/>
              <a:t>7 - Formation information</a:t>
            </a:r>
          </a:p>
          <a:p>
            <a:pPr algn="just"/>
            <a:endParaRPr lang="fr-FR" sz="800" dirty="0" smtClean="0"/>
          </a:p>
          <a:p>
            <a:pPr algn="just"/>
            <a:r>
              <a:rPr lang="fr-FR" sz="1900" dirty="0" smtClean="0"/>
              <a:t>Le personnel de la station, bénéficiera d'une séance de formation sur la gestion et l'exploitation de la station. Cette formation sera axée sur les aspects de santé/sécurité du travail et environnement et la conduite à tenir en cas d'accident ou de sinistre.</a:t>
            </a:r>
            <a:endParaRPr lang="fr-FR" dirty="0"/>
          </a:p>
        </p:txBody>
      </p:sp>
    </p:spTree>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548680"/>
            <a:ext cx="7848872" cy="5293757"/>
          </a:xfrm>
          <a:prstGeom prst="rect">
            <a:avLst/>
          </a:prstGeom>
          <a:noFill/>
        </p:spPr>
        <p:txBody>
          <a:bodyPr wrap="square" rtlCol="0">
            <a:spAutoFit/>
          </a:bodyPr>
          <a:lstStyle/>
          <a:p>
            <a:r>
              <a:rPr lang="fr-FR" sz="2000" b="1" dirty="0" smtClean="0"/>
              <a:t>8 – Communication</a:t>
            </a:r>
          </a:p>
          <a:p>
            <a:endParaRPr lang="fr-FR" dirty="0" smtClean="0"/>
          </a:p>
          <a:p>
            <a:r>
              <a:rPr lang="fr-FR" dirty="0" smtClean="0"/>
              <a:t>Le programme de communication de la station comportera deux volets :</a:t>
            </a:r>
          </a:p>
          <a:p>
            <a:endParaRPr lang="fr-FR" dirty="0" smtClean="0"/>
          </a:p>
          <a:p>
            <a:pPr algn="just">
              <a:buFontTx/>
              <a:buChar char="-"/>
            </a:pPr>
            <a:r>
              <a:rPr lang="fr-FR" sz="1900" b="1" i="1" dirty="0" smtClean="0"/>
              <a:t> Communication interne :</a:t>
            </a:r>
            <a:r>
              <a:rPr lang="fr-FR" sz="1900" dirty="0" smtClean="0"/>
              <a:t>  Concerne le personnel de la station et les clients qui se trouveraient dans l'enceinte du site. Ce volet sera appuyé par l'affichage et le contact direct. Il vise à informer et sensibiliser les personnes sur le mode de fonctionnement de la station, l'organisation des interventions et secours et les conduites à tenir. </a:t>
            </a:r>
          </a:p>
          <a:p>
            <a:pPr>
              <a:buFontTx/>
              <a:buChar char="-"/>
            </a:pPr>
            <a:endParaRPr lang="fr-FR" dirty="0" smtClean="0"/>
          </a:p>
          <a:p>
            <a:pPr algn="just"/>
            <a:r>
              <a:rPr lang="fr-FR" sz="1900" b="1" i="1" dirty="0" smtClean="0"/>
              <a:t>- Communication externe :</a:t>
            </a:r>
            <a:r>
              <a:rPr lang="fr-FR" sz="1900" dirty="0" smtClean="0"/>
              <a:t> concerne les relations de la station avec son environnement extérieur (administrations publiques, services de sécurité et citoyens). L'unité entretiendra un contact permanent avec les services de l'environnement et ceux des mines et énergie de la wilaya en vue répondre à toutes les exigences réglementaires et mettre à la disposition de ces services les informations sollicitées et les initiatives envisagées par la station.</a:t>
            </a:r>
          </a:p>
          <a:p>
            <a:endParaRPr lang="fr-FR" dirty="0"/>
          </a:p>
        </p:txBody>
      </p:sp>
    </p:spTree>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3568" y="188640"/>
            <a:ext cx="7704856" cy="984885"/>
          </a:xfrm>
          <a:prstGeom prst="rect">
            <a:avLst/>
          </a:prstGeom>
          <a:noFill/>
        </p:spPr>
        <p:txBody>
          <a:bodyPr wrap="square" rtlCol="0">
            <a:spAutoFit/>
          </a:bodyPr>
          <a:lstStyle/>
          <a:p>
            <a:pPr algn="ctr"/>
            <a:r>
              <a:rPr lang="fr-FR" sz="2000" b="1" dirty="0" smtClean="0"/>
              <a:t>Tableau 5 : INCIDENCES FINANCIERES ALLOUEES AUX MESURES D'ATTENUATION PRECONISEES</a:t>
            </a:r>
          </a:p>
          <a:p>
            <a:endParaRPr lang="fr-FR" dirty="0"/>
          </a:p>
        </p:txBody>
      </p:sp>
      <p:graphicFrame>
        <p:nvGraphicFramePr>
          <p:cNvPr id="3" name="Tableau 2"/>
          <p:cNvGraphicFramePr>
            <a:graphicFrameLocks noGrp="1"/>
          </p:cNvGraphicFramePr>
          <p:nvPr/>
        </p:nvGraphicFramePr>
        <p:xfrm>
          <a:off x="539552" y="1185254"/>
          <a:ext cx="8064895" cy="4620010"/>
        </p:xfrm>
        <a:graphic>
          <a:graphicData uri="http://schemas.openxmlformats.org/drawingml/2006/table">
            <a:tbl>
              <a:tblPr firstRow="1" bandRow="1">
                <a:tableStyleId>{5C22544A-7EE6-4342-B048-85BDC9FD1C3A}</a:tableStyleId>
              </a:tblPr>
              <a:tblGrid>
                <a:gridCol w="604867"/>
                <a:gridCol w="3067541"/>
                <a:gridCol w="504056"/>
                <a:gridCol w="792088"/>
                <a:gridCol w="1512168"/>
                <a:gridCol w="1584175"/>
              </a:tblGrid>
              <a:tr h="537456">
                <a:tc>
                  <a:txBody>
                    <a:bodyPr/>
                    <a:lstStyle/>
                    <a:p>
                      <a:pPr algn="ctr"/>
                      <a:r>
                        <a:rPr kumimoji="0" lang="fr-FR" sz="2000" b="1" kern="1200" dirty="0" smtClean="0">
                          <a:solidFill>
                            <a:schemeClr val="lt1"/>
                          </a:solidFill>
                          <a:latin typeface="+mn-lt"/>
                          <a:ea typeface="+mn-ea"/>
                          <a:cs typeface="+mn-cs"/>
                        </a:rPr>
                        <a:t>N°</a:t>
                      </a:r>
                      <a:endParaRPr lang="fr-FR" sz="2000" dirty="0"/>
                    </a:p>
                  </a:txBody>
                  <a:tcPr/>
                </a:tc>
                <a:tc>
                  <a:txBody>
                    <a:bodyPr/>
                    <a:lstStyle/>
                    <a:p>
                      <a:pPr algn="l"/>
                      <a:r>
                        <a:rPr kumimoji="0" lang="fr-FR" sz="2000" b="1" kern="1200" dirty="0" smtClean="0">
                          <a:solidFill>
                            <a:schemeClr val="lt1"/>
                          </a:solidFill>
                          <a:latin typeface="+mn-lt"/>
                          <a:ea typeface="+mn-ea"/>
                          <a:cs typeface="+mn-cs"/>
                        </a:rPr>
                        <a:t>DESIGNATION</a:t>
                      </a:r>
                      <a:endParaRPr lang="fr-FR" sz="2000" dirty="0"/>
                    </a:p>
                  </a:txBody>
                  <a:tcPr/>
                </a:tc>
                <a:tc>
                  <a:txBody>
                    <a:bodyPr/>
                    <a:lstStyle/>
                    <a:p>
                      <a:pPr algn="ctr"/>
                      <a:r>
                        <a:rPr lang="fr-FR" sz="2000" dirty="0" smtClean="0"/>
                        <a:t>U.</a:t>
                      </a:r>
                      <a:endParaRPr lang="fr-FR" sz="2000" dirty="0"/>
                    </a:p>
                  </a:txBody>
                  <a:tcPr/>
                </a:tc>
                <a:tc>
                  <a:txBody>
                    <a:bodyPr/>
                    <a:lstStyle/>
                    <a:p>
                      <a:pPr algn="ctr"/>
                      <a:r>
                        <a:rPr kumimoji="0" lang="fr-FR" sz="2000" b="1" kern="1200" dirty="0" smtClean="0">
                          <a:solidFill>
                            <a:schemeClr val="lt1"/>
                          </a:solidFill>
                          <a:latin typeface="+mn-lt"/>
                          <a:ea typeface="+mn-ea"/>
                          <a:cs typeface="+mn-cs"/>
                        </a:rPr>
                        <a:t>QTE</a:t>
                      </a:r>
                      <a:endParaRPr lang="fr-FR" sz="2000" dirty="0"/>
                    </a:p>
                  </a:txBody>
                  <a:tcPr/>
                </a:tc>
                <a:tc>
                  <a:txBody>
                    <a:bodyPr/>
                    <a:lstStyle/>
                    <a:p>
                      <a:pPr algn="ctr"/>
                      <a:r>
                        <a:rPr kumimoji="0" lang="fr-FR" sz="2000" b="1" kern="1200" dirty="0" smtClean="0">
                          <a:solidFill>
                            <a:schemeClr val="lt1"/>
                          </a:solidFill>
                          <a:latin typeface="+mn-lt"/>
                          <a:ea typeface="+mn-ea"/>
                          <a:cs typeface="+mn-cs"/>
                        </a:rPr>
                        <a:t>P.U.</a:t>
                      </a:r>
                      <a:endParaRPr lang="fr-FR" sz="2000" dirty="0"/>
                    </a:p>
                  </a:txBody>
                  <a:tcPr/>
                </a:tc>
                <a:tc>
                  <a:txBody>
                    <a:bodyPr/>
                    <a:lstStyle/>
                    <a:p>
                      <a:pPr algn="ctr">
                        <a:spcAft>
                          <a:spcPts val="0"/>
                        </a:spcAft>
                      </a:pPr>
                      <a:r>
                        <a:rPr lang="fr-FR" sz="2000" b="1" dirty="0">
                          <a:latin typeface="Arial"/>
                          <a:ea typeface="Times New Roman"/>
                          <a:cs typeface="Times New Roman"/>
                        </a:rPr>
                        <a:t>TOTAL (DA)</a:t>
                      </a:r>
                      <a:endParaRPr lang="fr-FR" sz="2000" dirty="0">
                        <a:latin typeface="Times New Roman"/>
                        <a:ea typeface="Times New Roman"/>
                        <a:cs typeface="Times New Roman"/>
                      </a:endParaRPr>
                    </a:p>
                  </a:txBody>
                  <a:tcPr marL="25400" marR="25400" marT="0" marB="0"/>
                </a:tc>
              </a:tr>
              <a:tr h="376503">
                <a:tc>
                  <a:txBody>
                    <a:bodyPr/>
                    <a:lstStyle/>
                    <a:p>
                      <a:pPr algn="ctr"/>
                      <a:r>
                        <a:rPr lang="fr-FR" sz="2000" dirty="0" smtClean="0"/>
                        <a:t>01</a:t>
                      </a:r>
                      <a:endParaRPr lang="fr-FR" sz="2000" dirty="0"/>
                    </a:p>
                  </a:txBody>
                  <a:tcPr/>
                </a:tc>
                <a:tc>
                  <a:txBody>
                    <a:bodyPr/>
                    <a:lstStyle/>
                    <a:p>
                      <a:r>
                        <a:rPr kumimoji="0" lang="fr-FR" sz="2000" kern="1200" dirty="0" smtClean="0">
                          <a:solidFill>
                            <a:schemeClr val="dk1"/>
                          </a:solidFill>
                          <a:latin typeface="+mn-lt"/>
                          <a:ea typeface="+mn-ea"/>
                          <a:cs typeface="+mn-cs"/>
                        </a:rPr>
                        <a:t>Décanteur </a:t>
                      </a:r>
                      <a:endParaRPr lang="fr-FR"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algn="ctr"/>
                      <a:r>
                        <a:rPr lang="fr-FR" sz="2000" dirty="0" smtClean="0"/>
                        <a:t>01</a:t>
                      </a:r>
                      <a:endParaRPr lang="fr-FR" sz="2000" dirty="0"/>
                    </a:p>
                  </a:txBody>
                  <a:tcPr/>
                </a:tc>
                <a:tc>
                  <a:txBody>
                    <a:bodyPr/>
                    <a:lstStyle/>
                    <a:p>
                      <a:pPr algn="ctr"/>
                      <a:r>
                        <a:rPr kumimoji="0" lang="fr-FR" sz="2000" kern="1200" dirty="0" smtClean="0">
                          <a:solidFill>
                            <a:schemeClr val="dk1"/>
                          </a:solidFill>
                          <a:latin typeface="+mn-lt"/>
                          <a:ea typeface="+mn-ea"/>
                          <a:cs typeface="+mn-cs"/>
                        </a:rPr>
                        <a:t>240 000.00 </a:t>
                      </a:r>
                      <a:endParaRPr lang="fr-FR" sz="2000" dirty="0"/>
                    </a:p>
                  </a:txBody>
                  <a:tcPr/>
                </a:tc>
                <a:tc>
                  <a:txBody>
                    <a:bodyPr/>
                    <a:lstStyle/>
                    <a:p>
                      <a:pPr algn="ctr">
                        <a:spcAft>
                          <a:spcPts val="0"/>
                        </a:spcAft>
                      </a:pPr>
                      <a:r>
                        <a:rPr lang="fr-FR" sz="2000">
                          <a:latin typeface="Arial"/>
                          <a:ea typeface="Times New Roman"/>
                          <a:cs typeface="Times New Roman"/>
                        </a:rPr>
                        <a:t>240 000.00 </a:t>
                      </a:r>
                      <a:endParaRPr lang="fr-FR" sz="2000">
                        <a:latin typeface="Times New Roman"/>
                        <a:ea typeface="Times New Roman"/>
                        <a:cs typeface="Times New Roman"/>
                      </a:endParaRPr>
                    </a:p>
                  </a:txBody>
                  <a:tcPr marL="25400" marR="25400" marT="0" marB="0"/>
                </a:tc>
              </a:tr>
              <a:tr h="412311">
                <a:tc>
                  <a:txBody>
                    <a:bodyPr/>
                    <a:lstStyle/>
                    <a:p>
                      <a:pPr algn="ctr"/>
                      <a:r>
                        <a:rPr lang="fr-FR" sz="2000" dirty="0" smtClean="0"/>
                        <a:t>02</a:t>
                      </a:r>
                      <a:endParaRPr lang="fr-FR" sz="2000" dirty="0"/>
                    </a:p>
                  </a:txBody>
                  <a:tcPr/>
                </a:tc>
                <a:tc>
                  <a:txBody>
                    <a:bodyPr/>
                    <a:lstStyle/>
                    <a:p>
                      <a:r>
                        <a:rPr kumimoji="0" lang="fr-FR" sz="2000" kern="1200" dirty="0" smtClean="0">
                          <a:solidFill>
                            <a:schemeClr val="dk1"/>
                          </a:solidFill>
                          <a:latin typeface="+mn-lt"/>
                          <a:ea typeface="+mn-ea"/>
                          <a:cs typeface="+mn-cs"/>
                        </a:rPr>
                        <a:t>Fosse septique </a:t>
                      </a:r>
                      <a:endParaRPr lang="fr-FR"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algn="ctr"/>
                      <a:r>
                        <a:rPr lang="fr-FR" sz="2000" dirty="0" smtClean="0"/>
                        <a:t>01</a:t>
                      </a:r>
                      <a:endParaRPr lang="fr-FR" sz="2000" dirty="0"/>
                    </a:p>
                  </a:txBody>
                  <a:tcPr/>
                </a:tc>
                <a:tc>
                  <a:txBody>
                    <a:bodyPr/>
                    <a:lstStyle/>
                    <a:p>
                      <a:pPr algn="ctr"/>
                      <a:r>
                        <a:rPr kumimoji="0" lang="fr-FR" sz="2000" kern="1200" dirty="0" smtClean="0">
                          <a:solidFill>
                            <a:schemeClr val="dk1"/>
                          </a:solidFill>
                          <a:latin typeface="+mn-lt"/>
                          <a:ea typeface="+mn-ea"/>
                          <a:cs typeface="+mn-cs"/>
                        </a:rPr>
                        <a:t>200 000.00</a:t>
                      </a:r>
                      <a:endParaRPr lang="fr-FR" sz="2000" dirty="0"/>
                    </a:p>
                  </a:txBody>
                  <a:tcPr/>
                </a:tc>
                <a:tc>
                  <a:txBody>
                    <a:bodyPr/>
                    <a:lstStyle/>
                    <a:p>
                      <a:pPr algn="ctr">
                        <a:spcAft>
                          <a:spcPts val="0"/>
                        </a:spcAft>
                      </a:pPr>
                      <a:r>
                        <a:rPr lang="fr-FR" sz="2000" dirty="0">
                          <a:latin typeface="Arial"/>
                          <a:ea typeface="Times New Roman"/>
                          <a:cs typeface="Times New Roman"/>
                        </a:rPr>
                        <a:t>200 000.00 </a:t>
                      </a:r>
                      <a:endParaRPr lang="fr-FR" sz="2000" dirty="0">
                        <a:latin typeface="Times New Roman"/>
                        <a:ea typeface="Times New Roman"/>
                        <a:cs typeface="Times New Roman"/>
                      </a:endParaRPr>
                    </a:p>
                  </a:txBody>
                  <a:tcPr marL="25400" marR="25400" marT="0" marB="0"/>
                </a:tc>
              </a:tr>
              <a:tr h="747494">
                <a:tc>
                  <a:txBody>
                    <a:bodyPr/>
                    <a:lstStyle/>
                    <a:p>
                      <a:pPr algn="ctr"/>
                      <a:r>
                        <a:rPr lang="fr-FR" sz="2000" dirty="0" smtClean="0"/>
                        <a:t>03</a:t>
                      </a:r>
                      <a:endParaRPr lang="fr-FR" sz="2000" dirty="0"/>
                    </a:p>
                  </a:txBody>
                  <a:tcPr/>
                </a:tc>
                <a:tc>
                  <a:txBody>
                    <a:bodyPr/>
                    <a:lstStyle/>
                    <a:p>
                      <a:r>
                        <a:rPr kumimoji="0" lang="fr-FR" sz="2000" kern="1200" dirty="0" smtClean="0">
                          <a:solidFill>
                            <a:schemeClr val="dk1"/>
                          </a:solidFill>
                          <a:latin typeface="+mn-lt"/>
                          <a:ea typeface="+mn-ea"/>
                          <a:cs typeface="+mn-cs"/>
                        </a:rPr>
                        <a:t>Caissons de tri des déchets 240 litres</a:t>
                      </a:r>
                      <a:endParaRPr lang="fr-FR" sz="2000" dirty="0"/>
                    </a:p>
                  </a:txBody>
                  <a:tcPr/>
                </a:tc>
                <a:tc>
                  <a:txBody>
                    <a:bodyPr/>
                    <a:lstStyle/>
                    <a:p>
                      <a:pPr algn="ctr"/>
                      <a:r>
                        <a:rPr lang="fr-FR" sz="2000" dirty="0" smtClean="0"/>
                        <a:t>U</a:t>
                      </a:r>
                      <a:endParaRPr lang="fr-FR" sz="2000" dirty="0"/>
                    </a:p>
                  </a:txBody>
                  <a:tcPr/>
                </a:tc>
                <a:tc>
                  <a:txBody>
                    <a:bodyPr/>
                    <a:lstStyle/>
                    <a:p>
                      <a:pPr algn="ctr"/>
                      <a:r>
                        <a:rPr lang="fr-FR" sz="2000" dirty="0" smtClean="0"/>
                        <a:t>03</a:t>
                      </a:r>
                      <a:endParaRPr lang="fr-FR" sz="2000" dirty="0"/>
                    </a:p>
                  </a:txBody>
                  <a:tcPr/>
                </a:tc>
                <a:tc>
                  <a:txBody>
                    <a:bodyPr/>
                    <a:lstStyle/>
                    <a:p>
                      <a:pPr algn="ctr"/>
                      <a:r>
                        <a:rPr kumimoji="0" lang="fr-FR" sz="2000" kern="1200" dirty="0" smtClean="0">
                          <a:solidFill>
                            <a:schemeClr val="dk1"/>
                          </a:solidFill>
                          <a:latin typeface="+mn-lt"/>
                          <a:ea typeface="+mn-ea"/>
                          <a:cs typeface="+mn-cs"/>
                        </a:rPr>
                        <a:t>30 000.00 </a:t>
                      </a:r>
                      <a:endParaRPr lang="fr-FR" sz="2000" dirty="0"/>
                    </a:p>
                  </a:txBody>
                  <a:tcPr/>
                </a:tc>
                <a:tc>
                  <a:txBody>
                    <a:bodyPr/>
                    <a:lstStyle/>
                    <a:p>
                      <a:pPr algn="ctr">
                        <a:spcAft>
                          <a:spcPts val="0"/>
                        </a:spcAft>
                      </a:pPr>
                      <a:r>
                        <a:rPr lang="fr-FR" sz="2000" dirty="0">
                          <a:latin typeface="Arial"/>
                          <a:ea typeface="Times New Roman"/>
                          <a:cs typeface="Times New Roman"/>
                        </a:rPr>
                        <a:t>90 000.00 </a:t>
                      </a:r>
                      <a:endParaRPr lang="fr-FR" sz="2000" dirty="0">
                        <a:latin typeface="Times New Roman"/>
                        <a:ea typeface="Times New Roman"/>
                        <a:cs typeface="Times New Roman"/>
                      </a:endParaRPr>
                    </a:p>
                  </a:txBody>
                  <a:tcPr marL="25400" marR="25400" marT="0" marB="0"/>
                </a:tc>
              </a:tr>
              <a:tr h="422497">
                <a:tc>
                  <a:txBody>
                    <a:bodyPr/>
                    <a:lstStyle/>
                    <a:p>
                      <a:pPr algn="ctr"/>
                      <a:r>
                        <a:rPr lang="fr-FR" sz="2000" dirty="0" smtClean="0"/>
                        <a:t>04</a:t>
                      </a:r>
                      <a:endParaRPr lang="fr-FR" sz="2000" dirty="0"/>
                    </a:p>
                  </a:txBody>
                  <a:tcPr/>
                </a:tc>
                <a:tc>
                  <a:txBody>
                    <a:bodyPr/>
                    <a:lstStyle/>
                    <a:p>
                      <a:r>
                        <a:rPr kumimoji="0" lang="fr-FR" sz="2000" kern="1200" dirty="0" smtClean="0">
                          <a:solidFill>
                            <a:schemeClr val="dk1"/>
                          </a:solidFill>
                          <a:latin typeface="+mn-lt"/>
                          <a:ea typeface="+mn-ea"/>
                          <a:cs typeface="+mn-cs"/>
                        </a:rPr>
                        <a:t>Formation </a:t>
                      </a:r>
                      <a:endParaRPr lang="fr-FR"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algn="ctr"/>
                      <a:r>
                        <a:rPr kumimoji="0" lang="fr-FR" sz="2000" kern="1200" dirty="0" smtClean="0">
                          <a:solidFill>
                            <a:schemeClr val="dk1"/>
                          </a:solidFill>
                          <a:latin typeface="+mn-lt"/>
                          <a:ea typeface="+mn-ea"/>
                          <a:cs typeface="+mn-cs"/>
                        </a:rPr>
                        <a:t>/</a:t>
                      </a:r>
                      <a:endParaRPr lang="fr-FR" sz="2000" dirty="0"/>
                    </a:p>
                  </a:txBody>
                  <a:tcPr/>
                </a:tc>
                <a:tc>
                  <a:txBody>
                    <a:bodyPr/>
                    <a:lstStyle/>
                    <a:p>
                      <a:pPr algn="ctr">
                        <a:spcAft>
                          <a:spcPts val="0"/>
                        </a:spcAft>
                      </a:pPr>
                      <a:r>
                        <a:rPr lang="fr-FR" sz="2000" dirty="0">
                          <a:latin typeface="Arial"/>
                          <a:ea typeface="Times New Roman"/>
                          <a:cs typeface="Times New Roman"/>
                        </a:rPr>
                        <a:t>/ </a:t>
                      </a:r>
                      <a:endParaRPr lang="fr-FR" sz="2000" dirty="0">
                        <a:latin typeface="Times New Roman"/>
                        <a:ea typeface="Times New Roman"/>
                        <a:cs typeface="Times New Roman"/>
                      </a:endParaRPr>
                    </a:p>
                  </a:txBody>
                  <a:tcPr marL="25400" marR="25400" marT="0" marB="0"/>
                </a:tc>
              </a:tr>
              <a:tr h="458873">
                <a:tc>
                  <a:txBody>
                    <a:bodyPr/>
                    <a:lstStyle/>
                    <a:p>
                      <a:pPr algn="ctr"/>
                      <a:r>
                        <a:rPr lang="fr-FR" sz="2000" dirty="0" smtClean="0"/>
                        <a:t>05</a:t>
                      </a:r>
                      <a:endParaRPr lang="fr-FR" sz="2000" dirty="0"/>
                    </a:p>
                  </a:txBody>
                  <a:tcPr/>
                </a:tc>
                <a:tc>
                  <a:txBody>
                    <a:bodyPr/>
                    <a:lstStyle/>
                    <a:p>
                      <a:r>
                        <a:rPr kumimoji="0" lang="fr-FR" sz="2000" kern="1200" dirty="0" smtClean="0">
                          <a:solidFill>
                            <a:schemeClr val="dk1"/>
                          </a:solidFill>
                          <a:latin typeface="+mn-lt"/>
                          <a:ea typeface="+mn-ea"/>
                          <a:cs typeface="+mn-cs"/>
                        </a:rPr>
                        <a:t>Communication </a:t>
                      </a:r>
                      <a:endParaRPr lang="fr-FR"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algn="ctr"/>
                      <a:r>
                        <a:rPr kumimoji="0" lang="fr-FR" sz="2000" kern="1200" dirty="0" smtClean="0">
                          <a:solidFill>
                            <a:schemeClr val="dk1"/>
                          </a:solidFill>
                          <a:latin typeface="+mn-lt"/>
                          <a:ea typeface="+mn-ea"/>
                          <a:cs typeface="+mn-cs"/>
                        </a:rPr>
                        <a:t>20 000.00 </a:t>
                      </a:r>
                      <a:endParaRPr lang="fr-FR" sz="2000" dirty="0"/>
                    </a:p>
                  </a:txBody>
                  <a:tcPr/>
                </a:tc>
                <a:tc>
                  <a:txBody>
                    <a:bodyPr/>
                    <a:lstStyle/>
                    <a:p>
                      <a:pPr algn="ctr">
                        <a:spcAft>
                          <a:spcPts val="0"/>
                        </a:spcAft>
                      </a:pPr>
                      <a:r>
                        <a:rPr lang="fr-FR" sz="2000" dirty="0">
                          <a:latin typeface="Arial"/>
                          <a:ea typeface="Times New Roman"/>
                          <a:cs typeface="Times New Roman"/>
                        </a:rPr>
                        <a:t>20 000.00 </a:t>
                      </a:r>
                      <a:endParaRPr lang="fr-FR" sz="2000" dirty="0">
                        <a:latin typeface="Times New Roman"/>
                        <a:ea typeface="Times New Roman"/>
                        <a:cs typeface="Times New Roman"/>
                      </a:endParaRPr>
                    </a:p>
                  </a:txBody>
                  <a:tcPr marL="25400" marR="25400" marT="0" marB="0"/>
                </a:tc>
              </a:tr>
              <a:tr h="403905">
                <a:tc>
                  <a:txBody>
                    <a:bodyPr/>
                    <a:lstStyle/>
                    <a:p>
                      <a:pPr algn="ctr"/>
                      <a:r>
                        <a:rPr lang="fr-FR" sz="2000" dirty="0" smtClean="0"/>
                        <a:t>06</a:t>
                      </a:r>
                      <a:endParaRPr lang="fr-FR" sz="2000" dirty="0"/>
                    </a:p>
                  </a:txBody>
                  <a:tcPr/>
                </a:tc>
                <a:tc>
                  <a:txBody>
                    <a:bodyPr/>
                    <a:lstStyle/>
                    <a:p>
                      <a:r>
                        <a:rPr kumimoji="0" lang="fr-FR" sz="2000" kern="1200" dirty="0" smtClean="0">
                          <a:solidFill>
                            <a:schemeClr val="dk1"/>
                          </a:solidFill>
                          <a:latin typeface="+mn-lt"/>
                          <a:ea typeface="+mn-ea"/>
                          <a:cs typeface="+mn-cs"/>
                        </a:rPr>
                        <a:t>Protections individuelles </a:t>
                      </a:r>
                      <a:endParaRPr lang="fr-FR" sz="2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2000" kern="1200" dirty="0" smtClean="0">
                          <a:solidFill>
                            <a:schemeClr val="dk1"/>
                          </a:solidFill>
                          <a:latin typeface="+mn-lt"/>
                          <a:ea typeface="+mn-ea"/>
                          <a:cs typeface="+mn-cs"/>
                        </a:rPr>
                        <a:t>/</a:t>
                      </a:r>
                      <a:endParaRPr lang="fr-FR" sz="2000" dirty="0" smtClean="0"/>
                    </a:p>
                  </a:txBody>
                  <a:tcPr/>
                </a:tc>
                <a:tc>
                  <a:txBody>
                    <a:bodyPr/>
                    <a:lstStyle/>
                    <a:p>
                      <a:pPr algn="ctr"/>
                      <a:r>
                        <a:rPr lang="fr-FR" sz="2000" dirty="0" smtClean="0"/>
                        <a:t>15</a:t>
                      </a:r>
                      <a:endParaRPr lang="fr-FR" sz="2000" dirty="0"/>
                    </a:p>
                  </a:txBody>
                  <a:tcPr/>
                </a:tc>
                <a:tc>
                  <a:txBody>
                    <a:bodyPr/>
                    <a:lstStyle/>
                    <a:p>
                      <a:pPr algn="ctr"/>
                      <a:r>
                        <a:rPr kumimoji="0" lang="fr-FR" sz="2000" kern="1200" dirty="0" smtClean="0">
                          <a:solidFill>
                            <a:schemeClr val="dk1"/>
                          </a:solidFill>
                          <a:latin typeface="+mn-lt"/>
                          <a:ea typeface="+mn-ea"/>
                          <a:cs typeface="+mn-cs"/>
                        </a:rPr>
                        <a:t>4000.00 </a:t>
                      </a:r>
                      <a:endParaRPr lang="fr-FR" sz="2000" dirty="0"/>
                    </a:p>
                  </a:txBody>
                  <a:tcPr/>
                </a:tc>
                <a:tc>
                  <a:txBody>
                    <a:bodyPr/>
                    <a:lstStyle/>
                    <a:p>
                      <a:pPr algn="ctr">
                        <a:spcAft>
                          <a:spcPts val="0"/>
                        </a:spcAft>
                      </a:pPr>
                      <a:r>
                        <a:rPr lang="fr-FR" sz="2000" dirty="0">
                          <a:latin typeface="Arial"/>
                          <a:ea typeface="Times New Roman"/>
                          <a:cs typeface="Times New Roman"/>
                        </a:rPr>
                        <a:t>60 000.00 </a:t>
                      </a:r>
                      <a:endParaRPr lang="fr-FR" sz="2000" dirty="0">
                        <a:latin typeface="Times New Roman"/>
                        <a:ea typeface="Times New Roman"/>
                        <a:cs typeface="Times New Roman"/>
                      </a:endParaRPr>
                    </a:p>
                  </a:txBody>
                  <a:tcPr marL="25400" marR="25400" marT="0" marB="0"/>
                </a:tc>
              </a:tr>
              <a:tr h="422497">
                <a:tc gridSpan="5">
                  <a:txBody>
                    <a:bodyPr/>
                    <a:lstStyle/>
                    <a:p>
                      <a:pPr algn="r"/>
                      <a:r>
                        <a:rPr kumimoji="0" lang="fr-FR" sz="2000" b="1" kern="1200" dirty="0" smtClean="0">
                          <a:solidFill>
                            <a:schemeClr val="dk1"/>
                          </a:solidFill>
                          <a:latin typeface="+mn-lt"/>
                          <a:ea typeface="+mn-ea"/>
                          <a:cs typeface="+mn-cs"/>
                        </a:rPr>
                        <a:t>TOTAL H.T. </a:t>
                      </a:r>
                      <a:endParaRPr lang="fr-FR" sz="2000"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a:txBody>
                    <a:bodyPr/>
                    <a:lstStyle/>
                    <a:p>
                      <a:pPr algn="r">
                        <a:spcAft>
                          <a:spcPts val="0"/>
                        </a:spcAft>
                      </a:pPr>
                      <a:r>
                        <a:rPr lang="fr-FR" sz="2000" b="1" dirty="0" smtClean="0">
                          <a:latin typeface="Arial"/>
                          <a:ea typeface="Times New Roman"/>
                          <a:cs typeface="Times New Roman"/>
                        </a:rPr>
                        <a:t>616 000.00 </a:t>
                      </a:r>
                      <a:endParaRPr lang="fr-FR" sz="2000" dirty="0">
                        <a:latin typeface="Times New Roman"/>
                        <a:ea typeface="Times New Roman"/>
                        <a:cs typeface="Times New Roman"/>
                      </a:endParaRPr>
                    </a:p>
                  </a:txBody>
                  <a:tcPr marL="25400" marR="25400" marT="0" marB="0"/>
                </a:tc>
              </a:tr>
              <a:tr h="422497">
                <a:tc gridSpan="5">
                  <a:txBody>
                    <a:bodyPr/>
                    <a:lstStyle/>
                    <a:p>
                      <a:pPr algn="r"/>
                      <a:r>
                        <a:rPr kumimoji="0" lang="fr-FR" sz="2000" b="1" kern="1200" dirty="0" smtClean="0">
                          <a:solidFill>
                            <a:schemeClr val="dk1"/>
                          </a:solidFill>
                          <a:latin typeface="+mn-lt"/>
                          <a:ea typeface="+mn-ea"/>
                          <a:cs typeface="+mn-cs"/>
                        </a:rPr>
                        <a:t>T.V.A. </a:t>
                      </a:r>
                      <a:endParaRPr lang="fr-FR" sz="2000"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a:txBody>
                    <a:bodyPr/>
                    <a:lstStyle/>
                    <a:p>
                      <a:pPr algn="r">
                        <a:spcAft>
                          <a:spcPts val="0"/>
                        </a:spcAft>
                      </a:pPr>
                      <a:r>
                        <a:rPr lang="fr-FR" sz="2000" b="1" dirty="0" smtClean="0">
                          <a:latin typeface="Arial"/>
                          <a:ea typeface="Times New Roman"/>
                          <a:cs typeface="Times New Roman"/>
                        </a:rPr>
                        <a:t>104 720.00 </a:t>
                      </a:r>
                      <a:endParaRPr lang="fr-FR" sz="2000" dirty="0">
                        <a:latin typeface="Times New Roman"/>
                        <a:ea typeface="Times New Roman"/>
                        <a:cs typeface="Times New Roman"/>
                      </a:endParaRPr>
                    </a:p>
                  </a:txBody>
                  <a:tcPr marL="25400" marR="25400" marT="0" marB="0"/>
                </a:tc>
              </a:tr>
              <a:tr h="379142">
                <a:tc gridSpan="5">
                  <a:txBody>
                    <a:bodyPr/>
                    <a:lstStyle/>
                    <a:p>
                      <a:pPr algn="r"/>
                      <a:r>
                        <a:rPr kumimoji="0" lang="fr-FR" sz="2000" b="1" kern="1200" dirty="0" smtClean="0">
                          <a:solidFill>
                            <a:schemeClr val="dk1"/>
                          </a:solidFill>
                          <a:latin typeface="+mn-lt"/>
                          <a:ea typeface="+mn-ea"/>
                          <a:cs typeface="+mn-cs"/>
                        </a:rPr>
                        <a:t>TOTAL T.T.C. </a:t>
                      </a:r>
                      <a:endParaRPr lang="fr-FR" sz="2000"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c>
                  <a:txBody>
                    <a:bodyPr/>
                    <a:lstStyle/>
                    <a:p>
                      <a:pPr algn="r">
                        <a:spcAft>
                          <a:spcPts val="0"/>
                        </a:spcAft>
                      </a:pPr>
                      <a:r>
                        <a:rPr lang="fr-FR" sz="2000" b="1" dirty="0">
                          <a:latin typeface="Arial"/>
                          <a:ea typeface="Times New Roman"/>
                          <a:cs typeface="Times New Roman"/>
                        </a:rPr>
                        <a:t>720 </a:t>
                      </a:r>
                      <a:r>
                        <a:rPr lang="fr-FR" sz="2000" b="1" dirty="0" err="1">
                          <a:latin typeface="Arial"/>
                          <a:ea typeface="Times New Roman"/>
                          <a:cs typeface="Times New Roman"/>
                        </a:rPr>
                        <a:t>720</a:t>
                      </a:r>
                      <a:r>
                        <a:rPr lang="fr-FR" sz="2000" b="1" dirty="0">
                          <a:latin typeface="Arial"/>
                          <a:ea typeface="Times New Roman"/>
                          <a:cs typeface="Times New Roman"/>
                        </a:rPr>
                        <a:t>.00 </a:t>
                      </a:r>
                      <a:endParaRPr lang="fr-FR" sz="2000" dirty="0">
                        <a:latin typeface="Times New Roman"/>
                        <a:ea typeface="Times New Roman"/>
                        <a:cs typeface="Times New Roman"/>
                      </a:endParaRPr>
                    </a:p>
                  </a:txBody>
                  <a:tcPr marL="25400" marR="25400" marT="0" marB="0"/>
                </a:tc>
              </a:tr>
            </a:tbl>
          </a:graphicData>
        </a:graphic>
      </p:graphicFrame>
    </p:spTree>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548680"/>
            <a:ext cx="7848872" cy="5293757"/>
          </a:xfrm>
          <a:prstGeom prst="rect">
            <a:avLst/>
          </a:prstGeom>
          <a:noFill/>
        </p:spPr>
        <p:txBody>
          <a:bodyPr wrap="square" rtlCol="0">
            <a:spAutoFit/>
          </a:bodyPr>
          <a:lstStyle/>
          <a:p>
            <a:pPr algn="just"/>
            <a:r>
              <a:rPr lang="fr-FR" sz="2000" b="1" dirty="0" smtClean="0"/>
              <a:t>CONCLUSION GENERALE</a:t>
            </a:r>
            <a:endParaRPr lang="fr-FR" sz="2000" dirty="0" smtClean="0"/>
          </a:p>
          <a:p>
            <a:pPr algn="just"/>
            <a:r>
              <a:rPr lang="fr-FR" sz="2000" dirty="0" smtClean="0"/>
              <a:t> </a:t>
            </a:r>
          </a:p>
          <a:p>
            <a:pPr algn="just"/>
            <a:r>
              <a:rPr lang="fr-FR" sz="2000" dirty="0" smtClean="0"/>
              <a:t>Compte tenu du trafic routier important qui caractérise cette région, entre Annaba et Skikda/Constantine, nous pensons que le projet pourrait contribuer à satisfaire au moins une partie de la demande locale sur les carburants, pour les usagers.</a:t>
            </a:r>
          </a:p>
          <a:p>
            <a:pPr algn="just"/>
            <a:r>
              <a:rPr lang="fr-FR" sz="2000" dirty="0" smtClean="0"/>
              <a:t>La conception moderne de la station (baies de services couverte avec toutes les commodités.et prestations) favorise le projet. Dans la mesure où le projet se limitera à l'utilisation de l'espace qui lui est réservé sans évacuation de déchets ou résidus toxiques vers les terrains voisins, le projet pourrait s'intégrer dans le contexte local ce qui ne dispense guère le promoteur d'une gestion continue et régulière du risque incendie. Il appartiendra donc à celui-ci de veiller au strict respect de l'ensemble des mesures d'atténuation avancées plus haut, notamment celles relatives à la sensibilisation du personnel, la gestion de la sécurité et la sûreté de la station.</a:t>
            </a:r>
          </a:p>
          <a:p>
            <a:endParaRPr lang="fr-FR" dirty="0"/>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33630" y="764704"/>
            <a:ext cx="8872178" cy="5159846"/>
          </a:xfrm>
          <a:prstGeom prst="rect">
            <a:avLst/>
          </a:prstGeom>
          <a:noFill/>
          <a:ln w="9525">
            <a:noFill/>
            <a:miter lim="800000"/>
            <a:headEnd/>
            <a:tailEnd/>
          </a:ln>
          <a:effectLst/>
        </p:spPr>
      </p:pic>
      <p:sp>
        <p:nvSpPr>
          <p:cNvPr id="11" name="Rectangle à coins arrondis 10"/>
          <p:cNvSpPr/>
          <p:nvPr/>
        </p:nvSpPr>
        <p:spPr>
          <a:xfrm>
            <a:off x="2195736" y="116632"/>
            <a:ext cx="6755978" cy="388843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2396073" y="-455955"/>
            <a:ext cx="6555641" cy="5109091"/>
          </a:xfrm>
          <a:prstGeom prst="rect">
            <a:avLst/>
          </a:prstGeom>
          <a:noFill/>
        </p:spPr>
        <p:txBody>
          <a:bodyPr vert="vert270" wrap="square" rtlCol="0">
            <a:spAutoFit/>
          </a:bodyPr>
          <a:lstStyle/>
          <a:p>
            <a:pPr algn="ctr" rtl="1"/>
            <a:r>
              <a:rPr lang="en-US" dirty="0" err="1" smtClean="0">
                <a:solidFill>
                  <a:srgbClr val="FF0000"/>
                </a:solidFill>
                <a:latin typeface="Arial" pitchFamily="34" charset="0"/>
                <a:cs typeface="Arial" pitchFamily="34" charset="0"/>
              </a:rPr>
              <a:t>Qualité</a:t>
            </a:r>
            <a:r>
              <a:rPr lang="en-US" dirty="0" smtClean="0">
                <a:solidFill>
                  <a:srgbClr val="FF0000"/>
                </a:solidFill>
                <a:latin typeface="Arial" pitchFamily="34" charset="0"/>
                <a:cs typeface="Arial" pitchFamily="34" charset="0"/>
              </a:rPr>
              <a:t>/</a:t>
            </a:r>
            <a:r>
              <a:rPr lang="en-US" dirty="0" err="1" smtClean="0">
                <a:solidFill>
                  <a:srgbClr val="FF0000"/>
                </a:solidFill>
                <a:latin typeface="Arial" pitchFamily="34" charset="0"/>
                <a:cs typeface="Arial" pitchFamily="34" charset="0"/>
              </a:rPr>
              <a:t>Propriétés</a:t>
            </a:r>
            <a:endParaRPr lang="fr-FR" dirty="0" smtClean="0">
              <a:solidFill>
                <a:srgbClr val="FF0000"/>
              </a:solidFill>
              <a:latin typeface="Arial" pitchFamily="34" charset="0"/>
              <a:cs typeface="Arial" pitchFamily="34" charset="0"/>
            </a:endParaRPr>
          </a:p>
          <a:p>
            <a:pPr algn="ctr" rtl="1"/>
            <a:r>
              <a:rPr lang="fr-FR" dirty="0" smtClean="0">
                <a:solidFill>
                  <a:srgbClr val="FF0000"/>
                </a:solidFill>
                <a:latin typeface="Arial" pitchFamily="34" charset="0"/>
                <a:cs typeface="Arial" pitchFamily="34" charset="0"/>
              </a:rPr>
              <a:t>Pente d’équilibre</a:t>
            </a:r>
          </a:p>
          <a:p>
            <a:pPr algn="ctr" rtl="1"/>
            <a:r>
              <a:rPr lang="fr-FR" dirty="0" smtClean="0">
                <a:solidFill>
                  <a:srgbClr val="FF0000"/>
                </a:solidFill>
                <a:latin typeface="Arial" pitchFamily="34" charset="0"/>
                <a:cs typeface="Arial" pitchFamily="34" charset="0"/>
              </a:rPr>
              <a:t>Qualité des eaux de surface</a:t>
            </a:r>
          </a:p>
          <a:p>
            <a:pPr algn="ctr" rtl="1"/>
            <a:r>
              <a:rPr lang="fr-FR" dirty="0" smtClean="0">
                <a:solidFill>
                  <a:srgbClr val="FF0000"/>
                </a:solidFill>
                <a:latin typeface="Arial" pitchFamily="34" charset="0"/>
                <a:cs typeface="Arial" pitchFamily="34" charset="0"/>
              </a:rPr>
              <a:t>Ecoulement des eaux de surface</a:t>
            </a:r>
          </a:p>
          <a:p>
            <a:pPr algn="ctr" rtl="1"/>
            <a:r>
              <a:rPr lang="fr-FR" dirty="0" smtClean="0">
                <a:solidFill>
                  <a:srgbClr val="FF0000"/>
                </a:solidFill>
                <a:latin typeface="Arial" pitchFamily="34" charset="0"/>
                <a:cs typeface="Arial" pitchFamily="34" charset="0"/>
              </a:rPr>
              <a:t>Qualité des eaux souterraines</a:t>
            </a:r>
          </a:p>
          <a:p>
            <a:pPr algn="ctr" rtl="1"/>
            <a:r>
              <a:rPr lang="fr-FR" dirty="0" smtClean="0">
                <a:solidFill>
                  <a:srgbClr val="FF0000"/>
                </a:solidFill>
                <a:latin typeface="Arial" pitchFamily="34" charset="0"/>
                <a:cs typeface="Arial" pitchFamily="34" charset="0"/>
              </a:rPr>
              <a:t>Ecoulement des eaux</a:t>
            </a:r>
          </a:p>
          <a:p>
            <a:pPr algn="ctr" rtl="1"/>
            <a:r>
              <a:rPr lang="fr-FR" dirty="0" smtClean="0">
                <a:solidFill>
                  <a:srgbClr val="FF0000"/>
                </a:solidFill>
                <a:latin typeface="Arial" pitchFamily="34" charset="0"/>
                <a:cs typeface="Arial" pitchFamily="34" charset="0"/>
              </a:rPr>
              <a:t>Ruissellement &amp; Infiltration</a:t>
            </a:r>
          </a:p>
          <a:p>
            <a:pPr algn="ctr" rtl="1"/>
            <a:r>
              <a:rPr lang="fr-FR" dirty="0" smtClean="0">
                <a:solidFill>
                  <a:srgbClr val="FF0000"/>
                </a:solidFill>
                <a:latin typeface="Arial" pitchFamily="34" charset="0"/>
                <a:cs typeface="Arial" pitchFamily="34" charset="0"/>
              </a:rPr>
              <a:t>Qualité</a:t>
            </a:r>
          </a:p>
          <a:p>
            <a:pPr algn="ctr" rtl="1"/>
            <a:r>
              <a:rPr lang="fr-FR" dirty="0" smtClean="0">
                <a:solidFill>
                  <a:srgbClr val="FF0000"/>
                </a:solidFill>
                <a:latin typeface="Arial" pitchFamily="34" charset="0"/>
                <a:cs typeface="Arial" pitchFamily="34" charset="0"/>
              </a:rPr>
              <a:t>Ambiance sonore</a:t>
            </a:r>
          </a:p>
          <a:p>
            <a:pPr algn="ctr" rtl="1"/>
            <a:r>
              <a:rPr lang="fr-FR" dirty="0" smtClean="0">
                <a:solidFill>
                  <a:srgbClr val="FF0000"/>
                </a:solidFill>
                <a:latin typeface="Arial" pitchFamily="34" charset="0"/>
                <a:cs typeface="Arial" pitchFamily="34" charset="0"/>
              </a:rPr>
              <a:t>Couverture végétale</a:t>
            </a:r>
          </a:p>
          <a:p>
            <a:pPr algn="ctr" rtl="1"/>
            <a:r>
              <a:rPr lang="fr-FR" dirty="0" smtClean="0">
                <a:solidFill>
                  <a:srgbClr val="FF0000"/>
                </a:solidFill>
                <a:latin typeface="Arial" pitchFamily="34" charset="0"/>
                <a:cs typeface="Arial" pitchFamily="34" charset="0"/>
              </a:rPr>
              <a:t>Successions végétales</a:t>
            </a:r>
          </a:p>
          <a:p>
            <a:pPr algn="ctr" rtl="1"/>
            <a:r>
              <a:rPr lang="fr-FR" dirty="0" smtClean="0">
                <a:solidFill>
                  <a:srgbClr val="FF0000"/>
                </a:solidFill>
                <a:latin typeface="Arial" pitchFamily="34" charset="0"/>
                <a:cs typeface="Arial" pitchFamily="34" charset="0"/>
              </a:rPr>
              <a:t>Espèces</a:t>
            </a:r>
          </a:p>
          <a:p>
            <a:pPr algn="ctr" rtl="1"/>
            <a:r>
              <a:rPr lang="fr-FR" dirty="0" smtClean="0">
                <a:solidFill>
                  <a:srgbClr val="FF0000"/>
                </a:solidFill>
                <a:latin typeface="Arial" pitchFamily="34" charset="0"/>
                <a:cs typeface="Arial" pitchFamily="34" charset="0"/>
              </a:rPr>
              <a:t> Habitats</a:t>
            </a:r>
          </a:p>
          <a:p>
            <a:pPr algn="ctr" rtl="1"/>
            <a:r>
              <a:rPr lang="fr-FR" dirty="0" smtClean="0">
                <a:solidFill>
                  <a:srgbClr val="FF0000"/>
                </a:solidFill>
                <a:latin typeface="Arial" pitchFamily="34" charset="0"/>
                <a:cs typeface="Arial" pitchFamily="34" charset="0"/>
              </a:rPr>
              <a:t>    </a:t>
            </a:r>
          </a:p>
          <a:p>
            <a:pPr algn="ctr" rtl="1"/>
            <a:r>
              <a:rPr lang="fr-FR" dirty="0" smtClean="0">
                <a:solidFill>
                  <a:srgbClr val="FF0000"/>
                </a:solidFill>
                <a:latin typeface="Arial" pitchFamily="34" charset="0"/>
                <a:cs typeface="Arial" pitchFamily="34" charset="0"/>
              </a:rPr>
              <a:t>Activités urbaines</a:t>
            </a:r>
          </a:p>
          <a:p>
            <a:pPr algn="ctr" rtl="1"/>
            <a:r>
              <a:rPr lang="fr-FR" dirty="0" smtClean="0">
                <a:solidFill>
                  <a:srgbClr val="FF0000"/>
                </a:solidFill>
                <a:latin typeface="Arial" pitchFamily="34" charset="0"/>
                <a:cs typeface="Arial" pitchFamily="34" charset="0"/>
              </a:rPr>
              <a:t>Activités rurales</a:t>
            </a:r>
          </a:p>
          <a:p>
            <a:pPr algn="ctr" rtl="1"/>
            <a:r>
              <a:rPr lang="fr-FR" dirty="0" smtClean="0">
                <a:solidFill>
                  <a:srgbClr val="FF0000"/>
                </a:solidFill>
                <a:latin typeface="Arial" pitchFamily="34" charset="0"/>
                <a:cs typeface="Arial" pitchFamily="34" charset="0"/>
              </a:rPr>
              <a:t>Activités patrimoniales</a:t>
            </a:r>
          </a:p>
          <a:p>
            <a:pPr algn="ctr" rtl="1"/>
            <a:r>
              <a:rPr lang="fr-FR" dirty="0" smtClean="0">
                <a:solidFill>
                  <a:srgbClr val="FF0000"/>
                </a:solidFill>
                <a:latin typeface="Arial" pitchFamily="34" charset="0"/>
                <a:cs typeface="Arial" pitchFamily="34" charset="0"/>
              </a:rPr>
              <a:t>Santé</a:t>
            </a:r>
          </a:p>
          <a:p>
            <a:pPr algn="ctr" rtl="1"/>
            <a:r>
              <a:rPr lang="fr-FR" dirty="0" smtClean="0">
                <a:solidFill>
                  <a:srgbClr val="FF0000"/>
                </a:solidFill>
                <a:latin typeface="Arial" pitchFamily="34" charset="0"/>
                <a:cs typeface="Arial" pitchFamily="34" charset="0"/>
              </a:rPr>
              <a:t>Sécurité</a:t>
            </a:r>
          </a:p>
          <a:p>
            <a:pPr algn="ctr" rtl="1"/>
            <a:r>
              <a:rPr lang="fr-FR" dirty="0" smtClean="0">
                <a:solidFill>
                  <a:srgbClr val="FF0000"/>
                </a:solidFill>
                <a:latin typeface="Arial" pitchFamily="34" charset="0"/>
                <a:cs typeface="Arial" pitchFamily="34" charset="0"/>
              </a:rPr>
              <a:t>Bâtiment</a:t>
            </a:r>
          </a:p>
          <a:p>
            <a:pPr algn="ctr" rtl="1"/>
            <a:r>
              <a:rPr lang="fr-FR" dirty="0" smtClean="0">
                <a:solidFill>
                  <a:srgbClr val="FF0000"/>
                </a:solidFill>
                <a:latin typeface="Arial" pitchFamily="34" charset="0"/>
                <a:cs typeface="Arial" pitchFamily="34" charset="0"/>
              </a:rPr>
              <a:t>Ouvrages</a:t>
            </a:r>
          </a:p>
          <a:p>
            <a:pPr algn="ctr" rtl="1"/>
            <a:r>
              <a:rPr lang="en-US" dirty="0" err="1" smtClean="0">
                <a:solidFill>
                  <a:srgbClr val="FF0000"/>
                </a:solidFill>
                <a:latin typeface="Arial" pitchFamily="34" charset="0"/>
                <a:cs typeface="Arial" pitchFamily="34" charset="0"/>
              </a:rPr>
              <a:t>Qualité</a:t>
            </a:r>
            <a:r>
              <a:rPr lang="en-US" dirty="0" smtClean="0">
                <a:solidFill>
                  <a:srgbClr val="FF0000"/>
                </a:solidFill>
                <a:latin typeface="Arial" pitchFamily="34" charset="0"/>
                <a:cs typeface="Arial" pitchFamily="34" charset="0"/>
              </a:rPr>
              <a:t> </a:t>
            </a:r>
            <a:r>
              <a:rPr lang="en-US" dirty="0" err="1" smtClean="0">
                <a:solidFill>
                  <a:srgbClr val="FF0000"/>
                </a:solidFill>
                <a:latin typeface="Arial" pitchFamily="34" charset="0"/>
                <a:cs typeface="Arial" pitchFamily="34" charset="0"/>
              </a:rPr>
              <a:t>visuelle</a:t>
            </a:r>
            <a:endParaRPr lang="fr-FR" dirty="0" smtClean="0">
              <a:solidFill>
                <a:srgbClr val="FF0000"/>
              </a:solidFill>
              <a:latin typeface="Arial" pitchFamily="34" charset="0"/>
              <a:cs typeface="Arial" pitchFamily="34" charset="0"/>
            </a:endParaRPr>
          </a:p>
          <a:p>
            <a:pPr algn="ctr" rtl="1"/>
            <a:r>
              <a:rPr lang="en-US" dirty="0" smtClean="0">
                <a:solidFill>
                  <a:srgbClr val="FF0000"/>
                </a:solidFill>
                <a:latin typeface="Arial" pitchFamily="34" charset="0"/>
                <a:cs typeface="Arial" pitchFamily="34" charset="0"/>
              </a:rPr>
              <a:t>Population</a:t>
            </a:r>
            <a:endParaRPr lang="fr-FR" dirty="0" smtClean="0">
              <a:solidFill>
                <a:srgbClr val="FF0000"/>
              </a:solidFill>
              <a:latin typeface="Arial" pitchFamily="34" charset="0"/>
              <a:cs typeface="Arial" pitchFamily="34" charset="0"/>
            </a:endParaRPr>
          </a:p>
        </p:txBody>
      </p:sp>
      <p:grpSp>
        <p:nvGrpSpPr>
          <p:cNvPr id="15" name="Groupe 14"/>
          <p:cNvGrpSpPr/>
          <p:nvPr/>
        </p:nvGrpSpPr>
        <p:grpSpPr>
          <a:xfrm>
            <a:off x="179512" y="1496973"/>
            <a:ext cx="4933056" cy="4596323"/>
            <a:chOff x="-4933056" y="764704"/>
            <a:chExt cx="4933056" cy="4596323"/>
          </a:xfrm>
        </p:grpSpPr>
        <p:sp>
          <p:nvSpPr>
            <p:cNvPr id="14" name="Rectangle à coins arrondis 13"/>
            <p:cNvSpPr/>
            <p:nvPr/>
          </p:nvSpPr>
          <p:spPr>
            <a:xfrm>
              <a:off x="-4933056" y="764704"/>
              <a:ext cx="4933056" cy="432048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4933056" y="836712"/>
              <a:ext cx="4933056" cy="4524315"/>
            </a:xfrm>
            <a:prstGeom prst="rect">
              <a:avLst/>
            </a:prstGeom>
            <a:noFill/>
          </p:spPr>
          <p:txBody>
            <a:bodyPr wrap="square" rtlCol="0">
              <a:spAutoFit/>
            </a:bodyPr>
            <a:lstStyle/>
            <a:p>
              <a:pPr algn="ctr" rtl="1"/>
              <a:r>
                <a:rPr lang="en-US" dirty="0" err="1" smtClean="0">
                  <a:latin typeface="Arial" pitchFamily="34" charset="0"/>
                  <a:cs typeface="Arial" pitchFamily="34" charset="0"/>
                </a:rPr>
                <a:t>Fouilles</a:t>
              </a:r>
              <a:r>
                <a:rPr lang="en-US" dirty="0" smtClean="0">
                  <a:latin typeface="Arial" pitchFamily="34" charset="0"/>
                  <a:cs typeface="Arial" pitchFamily="34" charset="0"/>
                </a:rPr>
                <a:t>/</a:t>
              </a:r>
              <a:r>
                <a:rPr lang="en-US" dirty="0" err="1" smtClean="0">
                  <a:latin typeface="Arial" pitchFamily="34" charset="0"/>
                  <a:cs typeface="Arial" pitchFamily="34" charset="0"/>
                </a:rPr>
                <a:t>bétonnage</a:t>
              </a:r>
              <a:endParaRPr lang="fr-FR" dirty="0" smtClean="0">
                <a:latin typeface="Arial" pitchFamily="34" charset="0"/>
                <a:cs typeface="Arial" pitchFamily="34" charset="0"/>
              </a:endParaRPr>
            </a:p>
            <a:p>
              <a:pPr algn="ctr" rtl="1"/>
              <a:r>
                <a:rPr lang="en-US" dirty="0" err="1" smtClean="0">
                  <a:latin typeface="Arial" pitchFamily="34" charset="0"/>
                  <a:cs typeface="Arial" pitchFamily="34" charset="0"/>
                </a:rPr>
                <a:t>Enfouissement</a:t>
              </a:r>
              <a:r>
                <a:rPr lang="en-US" dirty="0" smtClean="0">
                  <a:latin typeface="Arial" pitchFamily="34" charset="0"/>
                  <a:cs typeface="Arial" pitchFamily="34" charset="0"/>
                </a:rPr>
                <a:t> </a:t>
              </a:r>
              <a:r>
                <a:rPr lang="en-US" dirty="0" err="1" smtClean="0">
                  <a:latin typeface="Arial" pitchFamily="34" charset="0"/>
                  <a:cs typeface="Arial" pitchFamily="34" charset="0"/>
                </a:rPr>
                <a:t>citernes</a:t>
              </a:r>
              <a:r>
                <a:rPr lang="en-US" dirty="0" smtClean="0">
                  <a:latin typeface="Arial" pitchFamily="34" charset="0"/>
                  <a:cs typeface="Arial" pitchFamily="34" charset="0"/>
                </a:rPr>
                <a:t> et </a:t>
              </a:r>
              <a:r>
                <a:rPr lang="en-US" dirty="0" err="1" smtClean="0">
                  <a:latin typeface="Arial" pitchFamily="34" charset="0"/>
                  <a:cs typeface="Arial" pitchFamily="34" charset="0"/>
                </a:rPr>
                <a:t>réseaux</a:t>
              </a:r>
              <a:r>
                <a:rPr lang="en-US" dirty="0" smtClean="0">
                  <a:latin typeface="Arial" pitchFamily="34" charset="0"/>
                  <a:cs typeface="Arial" pitchFamily="34" charset="0"/>
                </a:rPr>
                <a:t> </a:t>
              </a:r>
              <a:r>
                <a:rPr lang="en-US" dirty="0" err="1" smtClean="0">
                  <a:latin typeface="Arial" pitchFamily="34" charset="0"/>
                  <a:cs typeface="Arial" pitchFamily="34" charset="0"/>
                </a:rPr>
                <a:t>enterrés</a:t>
              </a:r>
              <a:endParaRPr lang="fr-FR" dirty="0" smtClean="0">
                <a:latin typeface="Arial" pitchFamily="34" charset="0"/>
                <a:cs typeface="Arial" pitchFamily="34" charset="0"/>
              </a:endParaRPr>
            </a:p>
            <a:p>
              <a:pPr algn="ctr" rtl="1"/>
              <a:r>
                <a:rPr lang="en-US" dirty="0" err="1" smtClean="0">
                  <a:latin typeface="Arial" pitchFamily="34" charset="0"/>
                  <a:cs typeface="Arial" pitchFamily="34" charset="0"/>
                </a:rPr>
                <a:t>Génie</a:t>
              </a:r>
              <a:r>
                <a:rPr lang="en-US" dirty="0" smtClean="0">
                  <a:latin typeface="Arial" pitchFamily="34" charset="0"/>
                  <a:cs typeface="Arial" pitchFamily="34" charset="0"/>
                </a:rPr>
                <a:t> Civil</a:t>
              </a:r>
              <a:endParaRPr lang="fr-FR" dirty="0" smtClean="0">
                <a:latin typeface="Arial" pitchFamily="34" charset="0"/>
                <a:cs typeface="Arial" pitchFamily="34" charset="0"/>
              </a:endParaRPr>
            </a:p>
            <a:p>
              <a:pPr algn="ctr" rtl="1"/>
              <a:r>
                <a:rPr lang="en-US" dirty="0" err="1" smtClean="0">
                  <a:latin typeface="Arial" pitchFamily="34" charset="0"/>
                  <a:cs typeface="Arial" pitchFamily="34" charset="0"/>
                </a:rPr>
                <a:t>Assainissement</a:t>
              </a:r>
              <a:endParaRPr lang="fr-FR" dirty="0" smtClean="0">
                <a:latin typeface="Arial" pitchFamily="34" charset="0"/>
                <a:cs typeface="Arial" pitchFamily="34" charset="0"/>
              </a:endParaRPr>
            </a:p>
            <a:p>
              <a:pPr algn="ctr" rtl="1"/>
              <a:r>
                <a:rPr lang="en-US" dirty="0" err="1" smtClean="0">
                  <a:latin typeface="Arial" pitchFamily="34" charset="0"/>
                  <a:cs typeface="Arial" pitchFamily="34" charset="0"/>
                </a:rPr>
                <a:t>Bâtiments</a:t>
              </a:r>
              <a:r>
                <a:rPr lang="en-US" dirty="0" smtClean="0">
                  <a:latin typeface="Arial" pitchFamily="34" charset="0"/>
                  <a:cs typeface="Arial" pitchFamily="34" charset="0"/>
                </a:rPr>
                <a:t> &amp; </a:t>
              </a:r>
              <a:r>
                <a:rPr lang="en-US" dirty="0" err="1" smtClean="0">
                  <a:latin typeface="Arial" pitchFamily="34" charset="0"/>
                  <a:cs typeface="Arial" pitchFamily="34" charset="0"/>
                </a:rPr>
                <a:t>voies</a:t>
              </a:r>
              <a:r>
                <a:rPr lang="en-US" dirty="0" smtClean="0">
                  <a:latin typeface="Arial" pitchFamily="34" charset="0"/>
                  <a:cs typeface="Arial" pitchFamily="34" charset="0"/>
                </a:rPr>
                <a:t> de circulation</a:t>
              </a:r>
            </a:p>
            <a:p>
              <a:pPr algn="ctr" rtl="1"/>
              <a:endParaRPr lang="fr-FR" dirty="0" smtClean="0">
                <a:latin typeface="Arial" pitchFamily="34" charset="0"/>
                <a:cs typeface="Arial" pitchFamily="34" charset="0"/>
              </a:endParaRPr>
            </a:p>
            <a:p>
              <a:pPr algn="ctr" rtl="1"/>
              <a:r>
                <a:rPr lang="en-US" dirty="0" err="1" smtClean="0">
                  <a:latin typeface="Arial" pitchFamily="34" charset="0"/>
                  <a:cs typeface="Arial" pitchFamily="34" charset="0"/>
                </a:rPr>
                <a:t>Stockage</a:t>
              </a:r>
              <a:r>
                <a:rPr lang="en-US" dirty="0" smtClean="0">
                  <a:latin typeface="Arial" pitchFamily="34" charset="0"/>
                  <a:cs typeface="Arial" pitchFamily="34" charset="0"/>
                </a:rPr>
                <a:t>/manipulation </a:t>
              </a:r>
              <a:r>
                <a:rPr lang="en-US" dirty="0" err="1" smtClean="0">
                  <a:latin typeface="Arial" pitchFamily="34" charset="0"/>
                  <a:cs typeface="Arial" pitchFamily="34" charset="0"/>
                </a:rPr>
                <a:t>carburants</a:t>
              </a:r>
              <a:r>
                <a:rPr lang="en-US" dirty="0" smtClean="0">
                  <a:latin typeface="Arial" pitchFamily="34" charset="0"/>
                  <a:cs typeface="Arial" pitchFamily="34" charset="0"/>
                </a:rPr>
                <a:t>  &amp; GPL</a:t>
              </a:r>
            </a:p>
            <a:p>
              <a:pPr algn="ctr" rtl="1"/>
              <a:r>
                <a:rPr lang="en-US" dirty="0" err="1" smtClean="0">
                  <a:latin typeface="Arial" pitchFamily="34" charset="0"/>
                  <a:cs typeface="Arial" pitchFamily="34" charset="0"/>
                </a:rPr>
                <a:t>Vidange</a:t>
              </a:r>
              <a:r>
                <a:rPr lang="en-US" dirty="0" smtClean="0">
                  <a:latin typeface="Arial" pitchFamily="34" charset="0"/>
                  <a:cs typeface="Arial" pitchFamily="34" charset="0"/>
                </a:rPr>
                <a:t>/</a:t>
              </a:r>
              <a:r>
                <a:rPr lang="en-US" dirty="0" err="1" smtClean="0">
                  <a:latin typeface="Arial" pitchFamily="34" charset="0"/>
                  <a:cs typeface="Arial" pitchFamily="34" charset="0"/>
                </a:rPr>
                <a:t>graissage</a:t>
              </a:r>
              <a:endParaRPr lang="fr-FR" dirty="0" smtClean="0">
                <a:latin typeface="Arial" pitchFamily="34" charset="0"/>
                <a:cs typeface="Arial" pitchFamily="34" charset="0"/>
              </a:endParaRPr>
            </a:p>
            <a:p>
              <a:pPr algn="ctr" rtl="1"/>
              <a:r>
                <a:rPr lang="en-US" dirty="0" err="1" smtClean="0">
                  <a:latin typeface="Arial" pitchFamily="34" charset="0"/>
                  <a:cs typeface="Arial" pitchFamily="34" charset="0"/>
                </a:rPr>
                <a:t>Lavage</a:t>
              </a:r>
              <a:endParaRPr lang="en-US" dirty="0" smtClean="0">
                <a:latin typeface="Arial" pitchFamily="34" charset="0"/>
                <a:cs typeface="Arial" pitchFamily="34" charset="0"/>
              </a:endParaRPr>
            </a:p>
            <a:p>
              <a:pPr algn="ctr" rtl="1"/>
              <a:r>
                <a:rPr lang="en-US" dirty="0" smtClean="0">
                  <a:latin typeface="Arial" pitchFamily="34" charset="0"/>
                  <a:cs typeface="Arial" pitchFamily="34" charset="0"/>
                </a:rPr>
                <a:t>Lifting</a:t>
              </a:r>
            </a:p>
            <a:p>
              <a:pPr algn="ctr" rtl="1"/>
              <a:r>
                <a:rPr lang="fr-FR" dirty="0" err="1" smtClean="0">
                  <a:latin typeface="Arial" pitchFamily="34" charset="0"/>
                  <a:cs typeface="Arial" pitchFamily="34" charset="0"/>
                </a:rPr>
                <a:t>Acticivités</a:t>
              </a:r>
              <a:r>
                <a:rPr lang="fr-FR" dirty="0" smtClean="0">
                  <a:latin typeface="Arial" pitchFamily="34" charset="0"/>
                  <a:cs typeface="Arial" pitchFamily="34" charset="0"/>
                </a:rPr>
                <a:t> resto/cafeteria</a:t>
              </a:r>
            </a:p>
            <a:p>
              <a:pPr algn="ctr" rtl="1"/>
              <a:endParaRPr lang="fr-FR" dirty="0" smtClean="0">
                <a:latin typeface="Arial" pitchFamily="34" charset="0"/>
                <a:cs typeface="Arial" pitchFamily="34" charset="0"/>
              </a:endParaRPr>
            </a:p>
            <a:p>
              <a:pPr algn="ctr" rtl="1"/>
              <a:r>
                <a:rPr lang="fr-FR" dirty="0" smtClean="0">
                  <a:latin typeface="Arial" pitchFamily="34" charset="0"/>
                  <a:cs typeface="Arial" pitchFamily="34" charset="0"/>
                </a:rPr>
                <a:t>Mouvements camions citernes (GPL/Carburant)</a:t>
              </a:r>
            </a:p>
            <a:p>
              <a:pPr algn="ctr" rtl="1"/>
              <a:r>
                <a:rPr lang="en-US" dirty="0" err="1" smtClean="0">
                  <a:latin typeface="Arial" pitchFamily="34" charset="0"/>
                  <a:cs typeface="Arial" pitchFamily="34" charset="0"/>
                </a:rPr>
                <a:t>Accès</a:t>
              </a:r>
              <a:r>
                <a:rPr lang="en-US" dirty="0" smtClean="0">
                  <a:latin typeface="Arial" pitchFamily="34" charset="0"/>
                  <a:cs typeface="Arial" pitchFamily="34" charset="0"/>
                </a:rPr>
                <a:t> /Sortie de la station</a:t>
              </a:r>
              <a:endParaRPr lang="fr-FR" dirty="0" smtClean="0">
                <a:latin typeface="Arial" pitchFamily="34" charset="0"/>
                <a:cs typeface="Arial" pitchFamily="34" charset="0"/>
              </a:endParaRPr>
            </a:p>
            <a:p>
              <a:endParaRPr lang="fr-FR" dirty="0"/>
            </a:p>
          </p:txBody>
        </p:sp>
      </p:gr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500042"/>
            <a:ext cx="7786742" cy="4062651"/>
          </a:xfrm>
          <a:prstGeom prst="rect">
            <a:avLst/>
          </a:prstGeom>
          <a:noFill/>
        </p:spPr>
        <p:txBody>
          <a:bodyPr wrap="square" rtlCol="0">
            <a:spAutoFit/>
          </a:bodyPr>
          <a:lstStyle/>
          <a:p>
            <a:r>
              <a:rPr lang="fr-FR" sz="2000" b="1" dirty="0" smtClean="0">
                <a:latin typeface="Arial" pitchFamily="34" charset="0"/>
                <a:cs typeface="Arial" pitchFamily="34" charset="0"/>
              </a:rPr>
              <a:t>IV.1. Notice explicative de la matrice d’impacts</a:t>
            </a:r>
            <a:endParaRPr lang="fr-FR" sz="2000" dirty="0" smtClean="0">
              <a:latin typeface="Arial" pitchFamily="34" charset="0"/>
              <a:cs typeface="Arial" pitchFamily="34" charset="0"/>
            </a:endParaRPr>
          </a:p>
          <a:p>
            <a:r>
              <a:rPr lang="fr-FR" sz="2000" dirty="0" smtClean="0">
                <a:latin typeface="Arial" pitchFamily="34" charset="0"/>
                <a:cs typeface="Arial" pitchFamily="34" charset="0"/>
              </a:rPr>
              <a:t> </a:t>
            </a:r>
          </a:p>
          <a:p>
            <a:pPr algn="just"/>
            <a:r>
              <a:rPr lang="fr-FR" sz="2000" dirty="0" smtClean="0">
                <a:latin typeface="Arial" pitchFamily="34" charset="0"/>
                <a:cs typeface="Arial" pitchFamily="34" charset="0"/>
              </a:rPr>
              <a:t>Les impacts susceptibles d’être générés par ce projet sont donnés par la matrice du tableau 1 ci-dessus. Nous avons reporté les sources d’impacts en fonction des milieux récepteurs. La combinaison de ces deux éléments permet d’obtenir une case que l’on peut diviser en quatre ; une sous case, haut à gauche, consacrée à la </a:t>
            </a:r>
            <a:r>
              <a:rPr lang="fr-FR" sz="2000" b="1" i="1" dirty="0" smtClean="0">
                <a:latin typeface="Arial" pitchFamily="34" charset="0"/>
                <a:cs typeface="Arial" pitchFamily="34" charset="0"/>
              </a:rPr>
              <a:t>portée </a:t>
            </a:r>
            <a:r>
              <a:rPr lang="fr-FR" sz="2000" dirty="0" smtClean="0">
                <a:latin typeface="Arial" pitchFamily="34" charset="0"/>
                <a:cs typeface="Arial" pitchFamily="34" charset="0"/>
              </a:rPr>
              <a:t>de l’impact, une, bas gauche, au </a:t>
            </a:r>
            <a:r>
              <a:rPr lang="fr-FR" sz="2000" b="1" i="1" dirty="0" smtClean="0">
                <a:latin typeface="Arial" pitchFamily="34" charset="0"/>
                <a:cs typeface="Arial" pitchFamily="34" charset="0"/>
              </a:rPr>
              <a:t>type </a:t>
            </a:r>
            <a:r>
              <a:rPr lang="fr-FR" sz="2000" dirty="0" smtClean="0">
                <a:latin typeface="Arial" pitchFamily="34" charset="0"/>
                <a:cs typeface="Arial" pitchFamily="34" charset="0"/>
              </a:rPr>
              <a:t>d’impact, une autre, haut droite, à la </a:t>
            </a:r>
            <a:r>
              <a:rPr lang="fr-FR" sz="2000" b="1" i="1" dirty="0" smtClean="0">
                <a:latin typeface="Arial" pitchFamily="34" charset="0"/>
                <a:cs typeface="Arial" pitchFamily="34" charset="0"/>
              </a:rPr>
              <a:t>durée </a:t>
            </a:r>
            <a:r>
              <a:rPr lang="fr-FR" sz="2000" dirty="0" smtClean="0">
                <a:latin typeface="Arial" pitchFamily="34" charset="0"/>
                <a:cs typeface="Arial" pitchFamily="34" charset="0"/>
              </a:rPr>
              <a:t>de l’impact et enfin une quatrième, bas droite, à la </a:t>
            </a:r>
            <a:r>
              <a:rPr lang="fr-FR" sz="2000" b="1" i="1" dirty="0" smtClean="0">
                <a:latin typeface="Arial" pitchFamily="34" charset="0"/>
                <a:cs typeface="Arial" pitchFamily="34" charset="0"/>
              </a:rPr>
              <a:t>qualité </a:t>
            </a:r>
            <a:r>
              <a:rPr lang="fr-FR" sz="2000" dirty="0" smtClean="0">
                <a:latin typeface="Arial" pitchFamily="34" charset="0"/>
                <a:cs typeface="Arial" pitchFamily="34" charset="0"/>
              </a:rPr>
              <a:t>de l’impact. L’ensemble permet de caractériser l’impact et de déterminer son importance par rapport au milieu considéré. </a:t>
            </a:r>
          </a:p>
          <a:p>
            <a:endParaRPr lang="fr-FR" dirty="0"/>
          </a:p>
        </p:txBody>
      </p:sp>
      <p:pic>
        <p:nvPicPr>
          <p:cNvPr id="1026" name="Picture 2"/>
          <p:cNvPicPr>
            <a:picLocks noChangeAspect="1" noChangeArrowheads="1"/>
          </p:cNvPicPr>
          <p:nvPr/>
        </p:nvPicPr>
        <p:blipFill>
          <a:blip r:embed="rId3" cstate="print"/>
          <a:srcRect/>
          <a:stretch>
            <a:fillRect/>
          </a:stretch>
        </p:blipFill>
        <p:spPr bwMode="auto">
          <a:xfrm>
            <a:off x="2571736" y="4518240"/>
            <a:ext cx="3909858" cy="1143008"/>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42910" y="1499220"/>
            <a:ext cx="7715304" cy="984885"/>
          </a:xfrm>
          <a:prstGeom prst="rect">
            <a:avLst/>
          </a:prstGeom>
          <a:noFill/>
        </p:spPr>
        <p:txBody>
          <a:bodyPr wrap="square" rtlCol="0">
            <a:spAutoFit/>
          </a:bodyPr>
          <a:lstStyle/>
          <a:p>
            <a:r>
              <a:rPr lang="fr-FR" sz="2000" b="1" dirty="0" smtClean="0">
                <a:latin typeface="Arial" pitchFamily="34" charset="0"/>
                <a:cs typeface="Arial" pitchFamily="34" charset="0"/>
              </a:rPr>
              <a:t>IV.1.1. Portée de l’impact :</a:t>
            </a:r>
          </a:p>
          <a:p>
            <a:r>
              <a:rPr lang="fr-FR" sz="2000" dirty="0" smtClean="0">
                <a:latin typeface="Arial" pitchFamily="34" charset="0"/>
                <a:cs typeface="Arial" pitchFamily="34" charset="0"/>
              </a:rPr>
              <a:t>Ce critère concerne l’envergure spatiale de l’impact qui peut être :</a:t>
            </a:r>
            <a:endParaRPr lang="fr-FR" sz="2000" b="1" dirty="0" smtClean="0">
              <a:latin typeface="Arial" pitchFamily="34" charset="0"/>
              <a:cs typeface="Arial" pitchFamily="34" charset="0"/>
            </a:endParaRPr>
          </a:p>
          <a:p>
            <a:endParaRPr lang="fr-FR" dirty="0"/>
          </a:p>
        </p:txBody>
      </p:sp>
      <p:graphicFrame>
        <p:nvGraphicFramePr>
          <p:cNvPr id="3" name="Tableau 2"/>
          <p:cNvGraphicFramePr>
            <a:graphicFrameLocks noGrp="1"/>
          </p:cNvGraphicFramePr>
          <p:nvPr/>
        </p:nvGraphicFramePr>
        <p:xfrm>
          <a:off x="785786" y="3035948"/>
          <a:ext cx="7572428" cy="2250440"/>
        </p:xfrm>
        <a:graphic>
          <a:graphicData uri="http://schemas.openxmlformats.org/drawingml/2006/table">
            <a:tbl>
              <a:tblPr firstRow="1" bandRow="1">
                <a:tableStyleId>{5C22544A-7EE6-4342-B048-85BDC9FD1C3A}</a:tableStyleId>
              </a:tblPr>
              <a:tblGrid>
                <a:gridCol w="1928825"/>
                <a:gridCol w="5643603"/>
              </a:tblGrid>
              <a:tr h="370840">
                <a:tc>
                  <a:txBody>
                    <a:bodyPr/>
                    <a:lstStyle/>
                    <a:p>
                      <a:endParaRPr lang="fr-FR" sz="2000" dirty="0">
                        <a:solidFill>
                          <a:schemeClr val="tx1"/>
                        </a:solidFill>
                        <a:latin typeface="Arial" pitchFamily="34" charset="0"/>
                        <a:cs typeface="Arial" pitchFamily="34" charset="0"/>
                      </a:endParaRPr>
                    </a:p>
                  </a:txBody>
                  <a:tcPr/>
                </a:tc>
                <a:tc>
                  <a:txBody>
                    <a:bodyPr/>
                    <a:lstStyle/>
                    <a:p>
                      <a:pPr algn="just">
                        <a:spcAft>
                          <a:spcPts val="0"/>
                        </a:spcAft>
                      </a:pPr>
                      <a:r>
                        <a:rPr lang="fr-FR" sz="2000" b="1" dirty="0">
                          <a:solidFill>
                            <a:schemeClr val="tx1"/>
                          </a:solidFill>
                          <a:latin typeface="Arial" pitchFamily="34" charset="0"/>
                          <a:ea typeface="Times New Roman"/>
                          <a:cs typeface="Arial" pitchFamily="34" charset="0"/>
                        </a:rPr>
                        <a:t>Si l’envergure de l’impact couvre un rayon….</a:t>
                      </a:r>
                    </a:p>
                  </a:txBody>
                  <a:tcPr marL="44450" marR="44450" marT="0" marB="0"/>
                </a:tc>
              </a:tr>
              <a:tr h="370840">
                <a:tc>
                  <a:txBody>
                    <a:bodyPr/>
                    <a:lstStyle/>
                    <a:p>
                      <a:pPr algn="just">
                        <a:spcAft>
                          <a:spcPts val="0"/>
                        </a:spcAft>
                      </a:pPr>
                      <a:r>
                        <a:rPr lang="fr-FR" sz="2000" b="0" dirty="0">
                          <a:solidFill>
                            <a:schemeClr val="tx1"/>
                          </a:solidFill>
                          <a:latin typeface="Arial" pitchFamily="34" charset="0"/>
                          <a:ea typeface="Times New Roman"/>
                          <a:cs typeface="Arial" pitchFamily="34" charset="0"/>
                        </a:rPr>
                        <a:t>Voisine (</a:t>
                      </a:r>
                      <a:r>
                        <a:rPr lang="fr-FR" sz="2000" b="1" dirty="0">
                          <a:solidFill>
                            <a:schemeClr val="tx1"/>
                          </a:solidFill>
                          <a:latin typeface="Arial" pitchFamily="34" charset="0"/>
                          <a:ea typeface="Times New Roman"/>
                          <a:cs typeface="Arial" pitchFamily="34" charset="0"/>
                        </a:rPr>
                        <a:t>V</a:t>
                      </a:r>
                      <a:r>
                        <a:rPr lang="fr-FR" sz="2000" b="0" dirty="0">
                          <a:solidFill>
                            <a:schemeClr val="tx1"/>
                          </a:solidFill>
                          <a:latin typeface="Arial" pitchFamily="34" charset="0"/>
                          <a:ea typeface="Times New Roman"/>
                          <a:cs typeface="Arial" pitchFamily="34" charset="0"/>
                        </a:rPr>
                        <a:t>)</a:t>
                      </a:r>
                      <a:endParaRPr lang="fr-FR" sz="2000" b="1" dirty="0">
                        <a:solidFill>
                          <a:schemeClr val="tx1"/>
                        </a:solidFill>
                        <a:latin typeface="Arial" pitchFamily="34" charset="0"/>
                        <a:ea typeface="Times New Roman"/>
                        <a:cs typeface="Arial" pitchFamily="34" charset="0"/>
                      </a:endParaRPr>
                    </a:p>
                  </a:txBody>
                  <a:tcPr marL="44450" marR="44450" marT="0" marB="0"/>
                </a:tc>
                <a:tc>
                  <a:txBody>
                    <a:bodyPr/>
                    <a:lstStyle/>
                    <a:p>
                      <a:pPr algn="just">
                        <a:spcAft>
                          <a:spcPts val="0"/>
                        </a:spcAft>
                      </a:pPr>
                      <a:r>
                        <a:rPr lang="fr-FR" sz="2000" b="0" dirty="0">
                          <a:solidFill>
                            <a:schemeClr val="tx1"/>
                          </a:solidFill>
                          <a:latin typeface="Arial" pitchFamily="34" charset="0"/>
                          <a:ea typeface="Times New Roman"/>
                          <a:cs typeface="Arial" pitchFamily="34" charset="0"/>
                        </a:rPr>
                        <a:t>inférieur ou égale à </a:t>
                      </a:r>
                      <a:r>
                        <a:rPr kumimoji="0" lang="fr-FR" sz="2000" b="1" kern="1200" dirty="0" smtClean="0">
                          <a:solidFill>
                            <a:schemeClr val="tx1"/>
                          </a:solidFill>
                          <a:latin typeface="Arial" pitchFamily="34" charset="0"/>
                          <a:ea typeface="+mn-ea"/>
                          <a:cs typeface="Arial" pitchFamily="34" charset="0"/>
                        </a:rPr>
                        <a:t>1 km</a:t>
                      </a:r>
                      <a:endParaRPr lang="fr-FR" sz="2000" b="1" dirty="0">
                        <a:solidFill>
                          <a:schemeClr val="tx1"/>
                        </a:solidFill>
                        <a:latin typeface="Arial" pitchFamily="34" charset="0"/>
                        <a:ea typeface="Times New Roman"/>
                        <a:cs typeface="Arial" pitchFamily="34" charset="0"/>
                      </a:endParaRPr>
                    </a:p>
                  </a:txBody>
                  <a:tcPr marL="44450" marR="44450" marT="0" marB="0"/>
                </a:tc>
              </a:tr>
              <a:tr h="370840">
                <a:tc>
                  <a:txBody>
                    <a:bodyPr/>
                    <a:lstStyle/>
                    <a:p>
                      <a:pPr algn="just">
                        <a:spcAft>
                          <a:spcPts val="0"/>
                        </a:spcAft>
                      </a:pPr>
                      <a:r>
                        <a:rPr lang="fr-FR" sz="2000" b="0">
                          <a:solidFill>
                            <a:schemeClr val="tx1"/>
                          </a:solidFill>
                          <a:latin typeface="Arial" pitchFamily="34" charset="0"/>
                          <a:ea typeface="Times New Roman"/>
                          <a:cs typeface="Arial" pitchFamily="34" charset="0"/>
                        </a:rPr>
                        <a:t>Locale (</a:t>
                      </a:r>
                      <a:r>
                        <a:rPr lang="fr-FR" sz="2000" b="1">
                          <a:solidFill>
                            <a:schemeClr val="tx1"/>
                          </a:solidFill>
                          <a:latin typeface="Arial" pitchFamily="34" charset="0"/>
                          <a:ea typeface="Times New Roman"/>
                          <a:cs typeface="Arial" pitchFamily="34" charset="0"/>
                        </a:rPr>
                        <a:t>L</a:t>
                      </a:r>
                      <a:r>
                        <a:rPr lang="fr-FR" sz="2000" b="0">
                          <a:solidFill>
                            <a:schemeClr val="tx1"/>
                          </a:solidFill>
                          <a:latin typeface="Arial" pitchFamily="34" charset="0"/>
                          <a:ea typeface="Times New Roman"/>
                          <a:cs typeface="Arial" pitchFamily="34" charset="0"/>
                        </a:rPr>
                        <a:t>)</a:t>
                      </a:r>
                      <a:endParaRPr lang="fr-FR" sz="2000" b="1">
                        <a:solidFill>
                          <a:schemeClr val="tx1"/>
                        </a:solidFill>
                        <a:latin typeface="Arial" pitchFamily="34" charset="0"/>
                        <a:ea typeface="Times New Roman"/>
                        <a:cs typeface="Arial" pitchFamily="34" charset="0"/>
                      </a:endParaRPr>
                    </a:p>
                  </a:txBody>
                  <a:tcPr marL="44450" marR="44450" marT="0" marB="0"/>
                </a:tc>
                <a:tc>
                  <a:txBody>
                    <a:bodyPr/>
                    <a:lstStyle/>
                    <a:p>
                      <a:pPr algn="just">
                        <a:spcAft>
                          <a:spcPts val="0"/>
                        </a:spcAft>
                      </a:pPr>
                      <a:r>
                        <a:rPr lang="fr-FR" sz="2000" b="0" dirty="0">
                          <a:solidFill>
                            <a:schemeClr val="tx1"/>
                          </a:solidFill>
                          <a:latin typeface="Arial" pitchFamily="34" charset="0"/>
                          <a:ea typeface="Times New Roman"/>
                          <a:cs typeface="Arial" pitchFamily="34" charset="0"/>
                        </a:rPr>
                        <a:t>inférieur ou égale à </a:t>
                      </a:r>
                      <a:r>
                        <a:rPr kumimoji="0" lang="fr-FR" sz="2000" b="1" kern="1200" dirty="0" smtClean="0">
                          <a:solidFill>
                            <a:schemeClr val="tx1"/>
                          </a:solidFill>
                          <a:latin typeface="Arial" pitchFamily="34" charset="0"/>
                          <a:ea typeface="+mn-ea"/>
                          <a:cs typeface="Arial" pitchFamily="34" charset="0"/>
                        </a:rPr>
                        <a:t>5 km</a:t>
                      </a:r>
                      <a:endParaRPr lang="fr-FR" sz="2000" b="1" dirty="0">
                        <a:solidFill>
                          <a:schemeClr val="tx1"/>
                        </a:solidFill>
                        <a:latin typeface="Arial" pitchFamily="34" charset="0"/>
                        <a:ea typeface="Times New Roman"/>
                        <a:cs typeface="Arial" pitchFamily="34" charset="0"/>
                      </a:endParaRPr>
                    </a:p>
                  </a:txBody>
                  <a:tcPr marL="44450" marR="44450" marT="0" marB="0"/>
                </a:tc>
              </a:tr>
              <a:tr h="370840">
                <a:tc>
                  <a:txBody>
                    <a:bodyPr/>
                    <a:lstStyle/>
                    <a:p>
                      <a:pPr algn="just">
                        <a:spcAft>
                          <a:spcPts val="0"/>
                        </a:spcAft>
                      </a:pPr>
                      <a:r>
                        <a:rPr lang="fr-FR" sz="2000" b="0">
                          <a:solidFill>
                            <a:schemeClr val="tx1"/>
                          </a:solidFill>
                          <a:latin typeface="Arial" pitchFamily="34" charset="0"/>
                          <a:ea typeface="Times New Roman"/>
                          <a:cs typeface="Arial" pitchFamily="34" charset="0"/>
                        </a:rPr>
                        <a:t>Zonale (</a:t>
                      </a:r>
                      <a:r>
                        <a:rPr lang="fr-FR" sz="2000" b="1">
                          <a:solidFill>
                            <a:schemeClr val="tx1"/>
                          </a:solidFill>
                          <a:latin typeface="Arial" pitchFamily="34" charset="0"/>
                          <a:ea typeface="Times New Roman"/>
                          <a:cs typeface="Arial" pitchFamily="34" charset="0"/>
                        </a:rPr>
                        <a:t>Z</a:t>
                      </a:r>
                      <a:r>
                        <a:rPr lang="fr-FR" sz="2000" b="0">
                          <a:solidFill>
                            <a:schemeClr val="tx1"/>
                          </a:solidFill>
                          <a:latin typeface="Arial" pitchFamily="34" charset="0"/>
                          <a:ea typeface="Times New Roman"/>
                          <a:cs typeface="Arial" pitchFamily="34" charset="0"/>
                        </a:rPr>
                        <a:t>)</a:t>
                      </a:r>
                      <a:endParaRPr lang="fr-FR" sz="2000" b="1">
                        <a:solidFill>
                          <a:schemeClr val="tx1"/>
                        </a:solidFill>
                        <a:latin typeface="Arial" pitchFamily="34" charset="0"/>
                        <a:ea typeface="Times New Roman"/>
                        <a:cs typeface="Arial" pitchFamily="34" charset="0"/>
                      </a:endParaRPr>
                    </a:p>
                  </a:txBody>
                  <a:tcPr marL="44450" marR="44450" marT="0" marB="0"/>
                </a:tc>
                <a:tc>
                  <a:txBody>
                    <a:bodyPr/>
                    <a:lstStyle/>
                    <a:p>
                      <a:pPr algn="just">
                        <a:spcAft>
                          <a:spcPts val="0"/>
                        </a:spcAft>
                      </a:pPr>
                      <a:r>
                        <a:rPr lang="fr-FR" sz="2000" b="0" dirty="0">
                          <a:solidFill>
                            <a:schemeClr val="tx1"/>
                          </a:solidFill>
                          <a:latin typeface="Arial" pitchFamily="34" charset="0"/>
                          <a:ea typeface="Times New Roman"/>
                          <a:cs typeface="Arial" pitchFamily="34" charset="0"/>
                        </a:rPr>
                        <a:t>inférieur ou égale à </a:t>
                      </a:r>
                      <a:r>
                        <a:rPr kumimoji="0" lang="fr-FR" sz="2000" b="1" kern="1200" dirty="0" smtClean="0">
                          <a:solidFill>
                            <a:schemeClr val="tx1"/>
                          </a:solidFill>
                          <a:latin typeface="Arial" pitchFamily="34" charset="0"/>
                          <a:ea typeface="+mn-ea"/>
                          <a:cs typeface="Arial" pitchFamily="34" charset="0"/>
                        </a:rPr>
                        <a:t>100 km</a:t>
                      </a:r>
                      <a:endParaRPr lang="fr-FR" sz="2000" b="1" dirty="0">
                        <a:solidFill>
                          <a:schemeClr val="tx1"/>
                        </a:solidFill>
                        <a:latin typeface="Arial" pitchFamily="34" charset="0"/>
                        <a:ea typeface="Times New Roman"/>
                        <a:cs typeface="Arial" pitchFamily="34" charset="0"/>
                      </a:endParaRPr>
                    </a:p>
                  </a:txBody>
                  <a:tcPr marL="44450" marR="44450" marT="0" marB="0"/>
                </a:tc>
              </a:tr>
              <a:tr h="370840">
                <a:tc>
                  <a:txBody>
                    <a:bodyPr/>
                    <a:lstStyle/>
                    <a:p>
                      <a:pPr algn="just">
                        <a:spcAft>
                          <a:spcPts val="0"/>
                        </a:spcAft>
                      </a:pPr>
                      <a:r>
                        <a:rPr lang="fr-FR" sz="2000" b="0">
                          <a:solidFill>
                            <a:schemeClr val="tx1"/>
                          </a:solidFill>
                          <a:latin typeface="Arial" pitchFamily="34" charset="0"/>
                          <a:ea typeface="Times New Roman"/>
                          <a:cs typeface="Arial" pitchFamily="34" charset="0"/>
                        </a:rPr>
                        <a:t>Régionale (</a:t>
                      </a:r>
                      <a:r>
                        <a:rPr lang="fr-FR" sz="2000" b="1">
                          <a:solidFill>
                            <a:schemeClr val="tx1"/>
                          </a:solidFill>
                          <a:latin typeface="Arial" pitchFamily="34" charset="0"/>
                          <a:ea typeface="Times New Roman"/>
                          <a:cs typeface="Arial" pitchFamily="34" charset="0"/>
                        </a:rPr>
                        <a:t>R</a:t>
                      </a:r>
                      <a:r>
                        <a:rPr lang="fr-FR" sz="2000" b="0">
                          <a:solidFill>
                            <a:schemeClr val="tx1"/>
                          </a:solidFill>
                          <a:latin typeface="Arial" pitchFamily="34" charset="0"/>
                          <a:ea typeface="Times New Roman"/>
                          <a:cs typeface="Arial" pitchFamily="34" charset="0"/>
                        </a:rPr>
                        <a:t>)</a:t>
                      </a:r>
                      <a:endParaRPr lang="fr-FR" sz="2000" b="1">
                        <a:solidFill>
                          <a:schemeClr val="tx1"/>
                        </a:solidFill>
                        <a:latin typeface="Arial" pitchFamily="34" charset="0"/>
                        <a:ea typeface="Times New Roman"/>
                        <a:cs typeface="Arial" pitchFamily="34" charset="0"/>
                      </a:endParaRPr>
                    </a:p>
                  </a:txBody>
                  <a:tcPr marL="44450" marR="44450" marT="0" marB="0"/>
                </a:tc>
                <a:tc>
                  <a:txBody>
                    <a:bodyPr/>
                    <a:lstStyle/>
                    <a:p>
                      <a:pPr algn="just">
                        <a:spcAft>
                          <a:spcPts val="0"/>
                        </a:spcAft>
                      </a:pPr>
                      <a:r>
                        <a:rPr lang="fr-FR" sz="2000" b="0" dirty="0">
                          <a:solidFill>
                            <a:schemeClr val="tx1"/>
                          </a:solidFill>
                          <a:latin typeface="Arial" pitchFamily="34" charset="0"/>
                          <a:ea typeface="Times New Roman"/>
                          <a:cs typeface="Arial" pitchFamily="34" charset="0"/>
                        </a:rPr>
                        <a:t>inférieur ou égale à </a:t>
                      </a:r>
                      <a:r>
                        <a:rPr kumimoji="0" lang="fr-FR" sz="2000" b="1" kern="1200" dirty="0" smtClean="0">
                          <a:solidFill>
                            <a:schemeClr val="tx1"/>
                          </a:solidFill>
                          <a:latin typeface="Arial" pitchFamily="34" charset="0"/>
                          <a:ea typeface="+mn-ea"/>
                          <a:cs typeface="Arial" pitchFamily="34" charset="0"/>
                        </a:rPr>
                        <a:t>500 km</a:t>
                      </a:r>
                      <a:endParaRPr lang="fr-FR" sz="2000" b="1" dirty="0">
                        <a:solidFill>
                          <a:schemeClr val="tx1"/>
                        </a:solidFill>
                        <a:latin typeface="Arial" pitchFamily="34" charset="0"/>
                        <a:ea typeface="Times New Roman"/>
                        <a:cs typeface="Arial" pitchFamily="34" charset="0"/>
                      </a:endParaRPr>
                    </a:p>
                  </a:txBody>
                  <a:tcPr marL="44450" marR="44450" marT="0" marB="0"/>
                </a:tc>
              </a:tr>
              <a:tr h="370840">
                <a:tc>
                  <a:txBody>
                    <a:bodyPr/>
                    <a:lstStyle/>
                    <a:p>
                      <a:pPr algn="just">
                        <a:spcAft>
                          <a:spcPts val="0"/>
                        </a:spcAft>
                      </a:pPr>
                      <a:r>
                        <a:rPr lang="fr-FR" sz="2000" b="0" dirty="0">
                          <a:solidFill>
                            <a:schemeClr val="tx1"/>
                          </a:solidFill>
                          <a:latin typeface="Arial" pitchFamily="34" charset="0"/>
                          <a:ea typeface="Times New Roman"/>
                          <a:cs typeface="Arial" pitchFamily="34" charset="0"/>
                        </a:rPr>
                        <a:t>Nationale (</a:t>
                      </a:r>
                      <a:r>
                        <a:rPr lang="fr-FR" sz="2000" b="1" dirty="0">
                          <a:solidFill>
                            <a:schemeClr val="tx1"/>
                          </a:solidFill>
                          <a:latin typeface="Arial" pitchFamily="34" charset="0"/>
                          <a:ea typeface="Times New Roman"/>
                          <a:cs typeface="Arial" pitchFamily="34" charset="0"/>
                        </a:rPr>
                        <a:t>N</a:t>
                      </a:r>
                      <a:r>
                        <a:rPr lang="fr-FR" sz="2000" b="0" dirty="0">
                          <a:solidFill>
                            <a:schemeClr val="tx1"/>
                          </a:solidFill>
                          <a:latin typeface="Arial" pitchFamily="34" charset="0"/>
                          <a:ea typeface="Times New Roman"/>
                          <a:cs typeface="Arial" pitchFamily="34" charset="0"/>
                        </a:rPr>
                        <a:t>)</a:t>
                      </a:r>
                      <a:endParaRPr lang="fr-FR" sz="2000" b="1" dirty="0">
                        <a:solidFill>
                          <a:schemeClr val="tx1"/>
                        </a:solidFill>
                        <a:latin typeface="Arial" pitchFamily="34" charset="0"/>
                        <a:ea typeface="Times New Roman"/>
                        <a:cs typeface="Arial" pitchFamily="34" charset="0"/>
                      </a:endParaRPr>
                    </a:p>
                  </a:txBody>
                  <a:tcPr marL="44450" marR="44450" marT="0" marB="0"/>
                </a:tc>
                <a:tc>
                  <a:txBody>
                    <a:bodyPr/>
                    <a:lstStyle/>
                    <a:p>
                      <a:pPr algn="just">
                        <a:spcAft>
                          <a:spcPts val="0"/>
                        </a:spcAft>
                      </a:pPr>
                      <a:r>
                        <a:rPr lang="fr-FR" sz="2000" b="0" dirty="0">
                          <a:solidFill>
                            <a:schemeClr val="tx1"/>
                          </a:solidFill>
                          <a:latin typeface="Arial" pitchFamily="34" charset="0"/>
                          <a:ea typeface="Times New Roman"/>
                          <a:cs typeface="Arial" pitchFamily="34" charset="0"/>
                        </a:rPr>
                        <a:t>supérieur à </a:t>
                      </a:r>
                      <a:r>
                        <a:rPr kumimoji="0" lang="fr-FR" sz="2000" b="1" kern="1200" dirty="0" smtClean="0">
                          <a:solidFill>
                            <a:schemeClr val="tx1"/>
                          </a:solidFill>
                          <a:latin typeface="Arial" pitchFamily="34" charset="0"/>
                          <a:ea typeface="+mn-ea"/>
                          <a:cs typeface="Arial" pitchFamily="34" charset="0"/>
                        </a:rPr>
                        <a:t>500 km</a:t>
                      </a:r>
                      <a:endParaRPr lang="fr-FR" sz="2000" b="1" dirty="0">
                        <a:solidFill>
                          <a:schemeClr val="tx1"/>
                        </a:solidFill>
                        <a:latin typeface="Arial" pitchFamily="34" charset="0"/>
                        <a:ea typeface="Times New Roman"/>
                        <a:cs typeface="Arial" pitchFamily="34" charset="0"/>
                      </a:endParaRPr>
                    </a:p>
                  </a:txBody>
                  <a:tcPr marL="44450" marR="44450" marT="0" marB="0"/>
                </a:tc>
              </a:tr>
            </a:tbl>
          </a:graphicData>
        </a:graphic>
      </p:graphicFrame>
      <p:pic>
        <p:nvPicPr>
          <p:cNvPr id="4" name="Picture 2"/>
          <p:cNvPicPr>
            <a:picLocks noChangeAspect="1" noChangeArrowheads="1"/>
          </p:cNvPicPr>
          <p:nvPr/>
        </p:nvPicPr>
        <p:blipFill>
          <a:blip r:embed="rId3" cstate="print"/>
          <a:srcRect/>
          <a:stretch>
            <a:fillRect/>
          </a:stretch>
        </p:blipFill>
        <p:spPr bwMode="auto">
          <a:xfrm>
            <a:off x="4929190" y="214290"/>
            <a:ext cx="3909858" cy="1143008"/>
          </a:xfrm>
          <a:prstGeom prst="rect">
            <a:avLst/>
          </a:prstGeom>
          <a:noFill/>
          <a:ln w="9525">
            <a:noFill/>
            <a:miter lim="800000"/>
            <a:headEnd/>
            <a:tailEnd/>
          </a:ln>
        </p:spPr>
      </p:pic>
      <p:sp>
        <p:nvSpPr>
          <p:cNvPr id="5" name="Pensées 4"/>
          <p:cNvSpPr/>
          <p:nvPr/>
        </p:nvSpPr>
        <p:spPr>
          <a:xfrm>
            <a:off x="4806192" y="164595"/>
            <a:ext cx="1000132" cy="714380"/>
          </a:xfrm>
          <a:prstGeom prst="cloudCallout">
            <a:avLst>
              <a:gd name="adj1" fmla="val -29777"/>
              <a:gd name="adj2" fmla="val 29108"/>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785786" y="1802152"/>
          <a:ext cx="7715304" cy="4770120"/>
        </p:xfrm>
        <a:graphic>
          <a:graphicData uri="http://schemas.openxmlformats.org/drawingml/2006/table">
            <a:tbl>
              <a:tblPr firstRow="1" bandRow="1">
                <a:tableStyleId>{5C22544A-7EE6-4342-B048-85BDC9FD1C3A}</a:tableStyleId>
              </a:tblPr>
              <a:tblGrid>
                <a:gridCol w="2214578"/>
                <a:gridCol w="5500726"/>
              </a:tblGrid>
              <a:tr h="370840">
                <a:tc>
                  <a:txBody>
                    <a:bodyPr/>
                    <a:lstStyle/>
                    <a:p>
                      <a:endParaRPr lang="fr-FR" dirty="0"/>
                    </a:p>
                  </a:txBody>
                  <a:tcPr/>
                </a:tc>
                <a:tc>
                  <a:txBody>
                    <a:bodyPr/>
                    <a:lstStyle/>
                    <a:p>
                      <a:pPr algn="just">
                        <a:spcAft>
                          <a:spcPts val="0"/>
                        </a:spcAft>
                      </a:pPr>
                      <a:r>
                        <a:rPr lang="fr-FR" sz="2000" b="1" dirty="0">
                          <a:solidFill>
                            <a:schemeClr val="tx1"/>
                          </a:solidFill>
                          <a:latin typeface="Arial"/>
                          <a:ea typeface="Times New Roman"/>
                          <a:cs typeface="Arial"/>
                        </a:rPr>
                        <a:t>Si l’envergure de l’impact, à partir de sa manifestation, est ; </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dirty="0">
                          <a:solidFill>
                            <a:schemeClr val="tx1"/>
                          </a:solidFill>
                          <a:latin typeface="Arial"/>
                          <a:ea typeface="Times New Roman"/>
                          <a:cs typeface="Arial"/>
                        </a:rPr>
                        <a:t>indéterminée (</a:t>
                      </a:r>
                      <a:r>
                        <a:rPr lang="fr-FR" sz="2000" b="1" dirty="0">
                          <a:solidFill>
                            <a:schemeClr val="tx1"/>
                          </a:solidFill>
                          <a:latin typeface="Arial"/>
                          <a:ea typeface="Times New Roman"/>
                          <a:cs typeface="Arial"/>
                        </a:rPr>
                        <a:t>X</a:t>
                      </a:r>
                      <a:r>
                        <a:rPr lang="fr-FR" sz="2000" b="0" dirty="0">
                          <a:solidFill>
                            <a:schemeClr val="tx1"/>
                          </a:solidFill>
                          <a:latin typeface="Arial"/>
                          <a:ea typeface="Times New Roman"/>
                          <a:cs typeface="Arial"/>
                        </a:rPr>
                        <a:t>)</a:t>
                      </a:r>
                      <a:endParaRPr lang="fr-FR" sz="2000" b="1" dirty="0">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(ou son apparition) indéterminée </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Immédiate (</a:t>
                      </a:r>
                      <a:r>
                        <a:rPr lang="fr-FR" sz="2000" b="1">
                          <a:solidFill>
                            <a:schemeClr val="tx1"/>
                          </a:solidFill>
                          <a:latin typeface="Arial"/>
                          <a:ea typeface="Times New Roman"/>
                          <a:cs typeface="Arial"/>
                        </a:rPr>
                        <a:t>I</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Un temps inférieur ou égal à 30 </a:t>
                      </a:r>
                      <a:r>
                        <a:rPr lang="fr-FR" sz="2000" b="0" dirty="0" smtClean="0">
                          <a:solidFill>
                            <a:schemeClr val="tx1"/>
                          </a:solidFill>
                          <a:latin typeface="Arial"/>
                          <a:ea typeface="Times New Roman"/>
                          <a:cs typeface="Arial"/>
                        </a:rPr>
                        <a:t>jrs</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Proche (</a:t>
                      </a:r>
                      <a:r>
                        <a:rPr lang="fr-FR" sz="2000" b="1">
                          <a:solidFill>
                            <a:schemeClr val="tx1"/>
                          </a:solidFill>
                          <a:latin typeface="Arial"/>
                          <a:ea typeface="Times New Roman"/>
                          <a:cs typeface="Arial"/>
                        </a:rPr>
                        <a:t>P</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Un temps supérieur à 30 </a:t>
                      </a:r>
                      <a:r>
                        <a:rPr lang="fr-FR" sz="2000" b="0" dirty="0" smtClean="0">
                          <a:solidFill>
                            <a:schemeClr val="tx1"/>
                          </a:solidFill>
                          <a:latin typeface="Arial"/>
                          <a:ea typeface="Times New Roman"/>
                          <a:cs typeface="Arial"/>
                        </a:rPr>
                        <a:t>jrs </a:t>
                      </a:r>
                      <a:r>
                        <a:rPr lang="fr-FR" sz="2000" b="0" dirty="0">
                          <a:solidFill>
                            <a:schemeClr val="tx1"/>
                          </a:solidFill>
                          <a:latin typeface="Arial"/>
                          <a:ea typeface="Times New Roman"/>
                          <a:cs typeface="Arial"/>
                        </a:rPr>
                        <a:t>et inférieur à 6 mois</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De très court terme (</a:t>
                      </a:r>
                      <a:r>
                        <a:rPr lang="fr-FR" sz="2000" b="1">
                          <a:solidFill>
                            <a:schemeClr val="tx1"/>
                          </a:solidFill>
                          <a:latin typeface="Arial"/>
                          <a:ea typeface="Times New Roman"/>
                          <a:cs typeface="Arial"/>
                        </a:rPr>
                        <a:t>T</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Un temps supérieur à 6 mois et inférieur ou égal à 12 mois</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De court terme (</a:t>
                      </a:r>
                      <a:r>
                        <a:rPr lang="fr-FR" sz="2000" b="1">
                          <a:solidFill>
                            <a:schemeClr val="tx1"/>
                          </a:solidFill>
                          <a:latin typeface="Arial"/>
                          <a:ea typeface="Times New Roman"/>
                          <a:cs typeface="Arial"/>
                        </a:rPr>
                        <a:t>C</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a:solidFill>
                            <a:schemeClr val="tx1"/>
                          </a:solidFill>
                          <a:latin typeface="Arial"/>
                          <a:ea typeface="Times New Roman"/>
                          <a:cs typeface="Arial"/>
                        </a:rPr>
                        <a:t>Un temps supérieur à 1 année et inférieur ou égal à 3 ans</a:t>
                      </a:r>
                      <a:endParaRPr lang="fr-FR" sz="2000" b="1">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De moyen terme (</a:t>
                      </a:r>
                      <a:r>
                        <a:rPr lang="fr-FR" sz="2000" b="1">
                          <a:solidFill>
                            <a:schemeClr val="tx1"/>
                          </a:solidFill>
                          <a:latin typeface="Arial"/>
                          <a:ea typeface="Times New Roman"/>
                          <a:cs typeface="Arial"/>
                        </a:rPr>
                        <a:t>M</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Un temps supérieur à 3 ans et inférieur ou égal à 10 ans</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Long terme (</a:t>
                      </a:r>
                      <a:r>
                        <a:rPr lang="fr-FR" sz="2000" b="1">
                          <a:solidFill>
                            <a:schemeClr val="tx1"/>
                          </a:solidFill>
                          <a:latin typeface="Arial"/>
                          <a:ea typeface="Times New Roman"/>
                          <a:cs typeface="Arial"/>
                        </a:rPr>
                        <a:t>G</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Un temps supérieur à 10 ans et inférieur ou égal à 50 ans</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dirty="0">
                          <a:solidFill>
                            <a:schemeClr val="tx1"/>
                          </a:solidFill>
                          <a:latin typeface="Arial"/>
                          <a:ea typeface="Times New Roman"/>
                          <a:cs typeface="Arial"/>
                        </a:rPr>
                        <a:t>Infinie (</a:t>
                      </a:r>
                      <a:r>
                        <a:rPr lang="fr-FR" sz="2000" b="1" dirty="0">
                          <a:solidFill>
                            <a:schemeClr val="tx1"/>
                          </a:solidFill>
                          <a:latin typeface="Arial"/>
                          <a:ea typeface="Times New Roman"/>
                          <a:cs typeface="Arial"/>
                        </a:rPr>
                        <a:t>F</a:t>
                      </a:r>
                      <a:r>
                        <a:rPr lang="fr-FR" sz="2000" b="0" dirty="0">
                          <a:solidFill>
                            <a:schemeClr val="tx1"/>
                          </a:solidFill>
                          <a:latin typeface="Arial"/>
                          <a:ea typeface="Times New Roman"/>
                          <a:cs typeface="Arial"/>
                        </a:rPr>
                        <a:t>)</a:t>
                      </a:r>
                      <a:endParaRPr lang="fr-FR" sz="2000" b="1" dirty="0">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Un temps supérieur à 50 ans</a:t>
                      </a:r>
                      <a:endParaRPr lang="fr-FR" sz="2000" b="1" dirty="0">
                        <a:solidFill>
                          <a:schemeClr val="tx1"/>
                        </a:solidFill>
                        <a:latin typeface="Arial"/>
                        <a:ea typeface="Times New Roman"/>
                        <a:cs typeface="Times New Roman"/>
                      </a:endParaRPr>
                    </a:p>
                  </a:txBody>
                  <a:tcPr marL="44450" marR="44450" marT="0" marB="0"/>
                </a:tc>
              </a:tr>
            </a:tbl>
          </a:graphicData>
        </a:graphic>
      </p:graphicFrame>
      <p:sp>
        <p:nvSpPr>
          <p:cNvPr id="3" name="ZoneTexte 2"/>
          <p:cNvSpPr txBox="1"/>
          <p:nvPr/>
        </p:nvSpPr>
        <p:spPr>
          <a:xfrm>
            <a:off x="500034" y="391049"/>
            <a:ext cx="4143404" cy="1323439"/>
          </a:xfrm>
          <a:prstGeom prst="rect">
            <a:avLst/>
          </a:prstGeom>
          <a:noFill/>
        </p:spPr>
        <p:txBody>
          <a:bodyPr wrap="square" rtlCol="0">
            <a:spAutoFit/>
          </a:bodyPr>
          <a:lstStyle/>
          <a:p>
            <a:pPr algn="just"/>
            <a:r>
              <a:rPr lang="fr-FR" sz="2000" b="1" dirty="0" smtClean="0">
                <a:latin typeface="Arial" pitchFamily="34" charset="0"/>
                <a:cs typeface="Arial" pitchFamily="34" charset="0"/>
              </a:rPr>
              <a:t>IV.1.2. Durée de l’impact :</a:t>
            </a:r>
          </a:p>
          <a:p>
            <a:pPr algn="just"/>
            <a:r>
              <a:rPr lang="fr-FR" sz="2000" dirty="0" smtClean="0">
                <a:latin typeface="Arial" pitchFamily="34" charset="0"/>
                <a:cs typeface="Arial" pitchFamily="34" charset="0"/>
              </a:rPr>
              <a:t>Ce critère concerne la durée de l’impact dans le temps. Elle peut être :</a:t>
            </a:r>
            <a:endParaRPr lang="fr-FR" sz="2000" dirty="0">
              <a:latin typeface="Arial" pitchFamily="34" charset="0"/>
              <a:cs typeface="Arial" pitchFamily="34" charset="0"/>
            </a:endParaRPr>
          </a:p>
        </p:txBody>
      </p:sp>
      <p:pic>
        <p:nvPicPr>
          <p:cNvPr id="4" name="Picture 2"/>
          <p:cNvPicPr>
            <a:picLocks noChangeAspect="1" noChangeArrowheads="1"/>
          </p:cNvPicPr>
          <p:nvPr/>
        </p:nvPicPr>
        <p:blipFill>
          <a:blip r:embed="rId3" cstate="print"/>
          <a:srcRect/>
          <a:stretch>
            <a:fillRect/>
          </a:stretch>
        </p:blipFill>
        <p:spPr bwMode="auto">
          <a:xfrm>
            <a:off x="4929190" y="214290"/>
            <a:ext cx="3909858" cy="1143008"/>
          </a:xfrm>
          <a:prstGeom prst="rect">
            <a:avLst/>
          </a:prstGeom>
          <a:noFill/>
          <a:ln w="9525">
            <a:noFill/>
            <a:miter lim="800000"/>
            <a:headEnd/>
            <a:tailEnd/>
          </a:ln>
        </p:spPr>
      </p:pic>
      <p:sp>
        <p:nvSpPr>
          <p:cNvPr id="5" name="Pensées 4"/>
          <p:cNvSpPr/>
          <p:nvPr/>
        </p:nvSpPr>
        <p:spPr>
          <a:xfrm>
            <a:off x="7858148" y="142852"/>
            <a:ext cx="1000132" cy="714380"/>
          </a:xfrm>
          <a:prstGeom prst="cloudCallout">
            <a:avLst>
              <a:gd name="adj1" fmla="val -23814"/>
              <a:gd name="adj2" fmla="val 44413"/>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14348" y="1962685"/>
            <a:ext cx="7643866" cy="1323439"/>
          </a:xfrm>
          <a:prstGeom prst="rect">
            <a:avLst/>
          </a:prstGeom>
          <a:noFill/>
        </p:spPr>
        <p:txBody>
          <a:bodyPr wrap="square" rtlCol="0">
            <a:spAutoFit/>
          </a:bodyPr>
          <a:lstStyle/>
          <a:p>
            <a:pPr algn="just"/>
            <a:r>
              <a:rPr lang="fr-FR" sz="2000" b="1" dirty="0" smtClean="0">
                <a:latin typeface="Arial" pitchFamily="34" charset="0"/>
                <a:cs typeface="Arial" pitchFamily="34" charset="0"/>
              </a:rPr>
              <a:t>IV.1.3. Type d’impact :</a:t>
            </a:r>
          </a:p>
          <a:p>
            <a:pPr algn="just"/>
            <a:r>
              <a:rPr lang="fr-FR" sz="2000" dirty="0" smtClean="0">
                <a:latin typeface="Arial" pitchFamily="34" charset="0"/>
                <a:cs typeface="Arial" pitchFamily="34" charset="0"/>
              </a:rPr>
              <a:t>Il renseigne sur le caractère réparable ou pas de l’impact. Il peut être :</a:t>
            </a:r>
            <a:endParaRPr lang="fr-FR" sz="2000" b="1" dirty="0" smtClean="0">
              <a:latin typeface="Arial" pitchFamily="34" charset="0"/>
              <a:cs typeface="Arial" pitchFamily="34" charset="0"/>
            </a:endParaRPr>
          </a:p>
          <a:p>
            <a:pPr algn="just"/>
            <a:endParaRPr lang="fr-FR" sz="2000" dirty="0"/>
          </a:p>
        </p:txBody>
      </p:sp>
      <p:graphicFrame>
        <p:nvGraphicFramePr>
          <p:cNvPr id="3" name="Tableau 2"/>
          <p:cNvGraphicFramePr>
            <a:graphicFrameLocks noGrp="1"/>
          </p:cNvGraphicFramePr>
          <p:nvPr/>
        </p:nvGraphicFramePr>
        <p:xfrm>
          <a:off x="785786" y="3396946"/>
          <a:ext cx="7572428" cy="1960880"/>
        </p:xfrm>
        <a:graphic>
          <a:graphicData uri="http://schemas.openxmlformats.org/drawingml/2006/table">
            <a:tbl>
              <a:tblPr firstRow="1" bandRow="1">
                <a:tableStyleId>{5C22544A-7EE6-4342-B048-85BDC9FD1C3A}</a:tableStyleId>
              </a:tblPr>
              <a:tblGrid>
                <a:gridCol w="2547934"/>
                <a:gridCol w="5024494"/>
              </a:tblGrid>
              <a:tr h="370840">
                <a:tc>
                  <a:txBody>
                    <a:bodyPr/>
                    <a:lstStyle/>
                    <a:p>
                      <a:endParaRPr lang="fr-FR" dirty="0"/>
                    </a:p>
                  </a:txBody>
                  <a:tcPr/>
                </a:tc>
                <a:tc>
                  <a:txBody>
                    <a:bodyPr/>
                    <a:lstStyle/>
                    <a:p>
                      <a:pPr algn="just">
                        <a:spcAft>
                          <a:spcPts val="0"/>
                        </a:spcAft>
                      </a:pPr>
                      <a:r>
                        <a:rPr lang="fr-FR" sz="2000" b="1" dirty="0">
                          <a:solidFill>
                            <a:schemeClr val="tx1"/>
                          </a:solidFill>
                          <a:latin typeface="Arial"/>
                          <a:ea typeface="Times New Roman"/>
                          <a:cs typeface="Arial"/>
                        </a:rPr>
                        <a:t>Lorsque l’impact est susceptible de provoquer un changement…..</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dirty="0" err="1">
                          <a:solidFill>
                            <a:schemeClr val="tx1"/>
                          </a:solidFill>
                          <a:latin typeface="Arial"/>
                          <a:ea typeface="Times New Roman"/>
                          <a:cs typeface="Arial"/>
                        </a:rPr>
                        <a:t>Atténuable</a:t>
                      </a:r>
                      <a:r>
                        <a:rPr lang="fr-FR" sz="2000" b="0" dirty="0">
                          <a:solidFill>
                            <a:schemeClr val="tx1"/>
                          </a:solidFill>
                          <a:latin typeface="Arial"/>
                          <a:ea typeface="Times New Roman"/>
                          <a:cs typeface="Arial"/>
                        </a:rPr>
                        <a:t> (</a:t>
                      </a:r>
                      <a:r>
                        <a:rPr lang="fr-FR" sz="2000" b="1" dirty="0">
                          <a:solidFill>
                            <a:schemeClr val="tx1"/>
                          </a:solidFill>
                          <a:latin typeface="Arial"/>
                          <a:ea typeface="Times New Roman"/>
                          <a:cs typeface="Arial"/>
                        </a:rPr>
                        <a:t>A</a:t>
                      </a:r>
                      <a:r>
                        <a:rPr lang="fr-FR" sz="2000" b="0" dirty="0">
                          <a:solidFill>
                            <a:schemeClr val="tx1"/>
                          </a:solidFill>
                          <a:latin typeface="Arial"/>
                          <a:ea typeface="Times New Roman"/>
                          <a:cs typeface="Arial"/>
                        </a:rPr>
                        <a:t>)</a:t>
                      </a:r>
                      <a:endParaRPr lang="fr-FR" sz="2000" b="1" dirty="0">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Réparable sur l’élément ciblé</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a:solidFill>
                            <a:schemeClr val="tx1"/>
                          </a:solidFill>
                          <a:latin typeface="Arial"/>
                          <a:ea typeface="Times New Roman"/>
                          <a:cs typeface="Arial"/>
                        </a:rPr>
                        <a:t>Partiellement atténuable (</a:t>
                      </a:r>
                      <a:r>
                        <a:rPr lang="fr-FR" sz="2000" b="1">
                          <a:solidFill>
                            <a:schemeClr val="tx1"/>
                          </a:solidFill>
                          <a:latin typeface="Arial"/>
                          <a:ea typeface="Times New Roman"/>
                          <a:cs typeface="Arial"/>
                        </a:rPr>
                        <a:t>p</a:t>
                      </a:r>
                      <a:r>
                        <a:rPr lang="fr-FR" sz="2000" b="0">
                          <a:solidFill>
                            <a:schemeClr val="tx1"/>
                          </a:solidFill>
                          <a:latin typeface="Arial"/>
                          <a:ea typeface="Times New Roman"/>
                          <a:cs typeface="Arial"/>
                        </a:rPr>
                        <a:t>)</a:t>
                      </a:r>
                      <a:endParaRPr lang="fr-FR" sz="2000" b="1">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a:solidFill>
                            <a:schemeClr val="tx1"/>
                          </a:solidFill>
                          <a:latin typeface="Arial"/>
                          <a:ea typeface="Times New Roman"/>
                          <a:cs typeface="Arial"/>
                        </a:rPr>
                        <a:t>Partiellement réparable sur l’élément touché</a:t>
                      </a:r>
                      <a:endParaRPr lang="fr-FR" sz="2000" b="1">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dirty="0">
                          <a:solidFill>
                            <a:schemeClr val="tx1"/>
                          </a:solidFill>
                          <a:latin typeface="Arial"/>
                          <a:ea typeface="Times New Roman"/>
                          <a:cs typeface="Arial"/>
                        </a:rPr>
                        <a:t>Non </a:t>
                      </a:r>
                      <a:r>
                        <a:rPr lang="fr-FR" sz="2000" b="0" dirty="0" err="1">
                          <a:solidFill>
                            <a:schemeClr val="tx1"/>
                          </a:solidFill>
                          <a:latin typeface="Arial"/>
                          <a:ea typeface="Times New Roman"/>
                          <a:cs typeface="Arial"/>
                        </a:rPr>
                        <a:t>atténuable</a:t>
                      </a:r>
                      <a:r>
                        <a:rPr lang="fr-FR" sz="2000" b="0" dirty="0">
                          <a:solidFill>
                            <a:schemeClr val="tx1"/>
                          </a:solidFill>
                          <a:latin typeface="Arial"/>
                          <a:ea typeface="Times New Roman"/>
                          <a:cs typeface="Arial"/>
                        </a:rPr>
                        <a:t> (</a:t>
                      </a:r>
                      <a:r>
                        <a:rPr lang="fr-FR" sz="2000" b="1" dirty="0">
                          <a:solidFill>
                            <a:schemeClr val="tx1"/>
                          </a:solidFill>
                          <a:latin typeface="Arial"/>
                          <a:ea typeface="Times New Roman"/>
                          <a:cs typeface="Arial"/>
                        </a:rPr>
                        <a:t>a</a:t>
                      </a:r>
                      <a:r>
                        <a:rPr lang="fr-FR" sz="2000" b="0" dirty="0">
                          <a:solidFill>
                            <a:schemeClr val="tx1"/>
                          </a:solidFill>
                          <a:latin typeface="Arial"/>
                          <a:ea typeface="Times New Roman"/>
                          <a:cs typeface="Arial"/>
                        </a:rPr>
                        <a:t>)</a:t>
                      </a:r>
                      <a:endParaRPr lang="fr-FR" sz="2000" b="1" dirty="0">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Irréparable de l’élément touché</a:t>
                      </a:r>
                      <a:endParaRPr lang="fr-FR" sz="2000" b="1" dirty="0">
                        <a:solidFill>
                          <a:schemeClr val="tx1"/>
                        </a:solidFill>
                        <a:latin typeface="Arial"/>
                        <a:ea typeface="Times New Roman"/>
                        <a:cs typeface="Times New Roman"/>
                      </a:endParaRPr>
                    </a:p>
                  </a:txBody>
                  <a:tcPr marL="44450" marR="44450" marT="0" marB="0"/>
                </a:tc>
              </a:tr>
            </a:tbl>
          </a:graphicData>
        </a:graphic>
      </p:graphicFrame>
      <p:pic>
        <p:nvPicPr>
          <p:cNvPr id="4" name="Picture 2"/>
          <p:cNvPicPr>
            <a:picLocks noChangeAspect="1" noChangeArrowheads="1"/>
          </p:cNvPicPr>
          <p:nvPr/>
        </p:nvPicPr>
        <p:blipFill>
          <a:blip r:embed="rId3" cstate="print"/>
          <a:srcRect/>
          <a:stretch>
            <a:fillRect/>
          </a:stretch>
        </p:blipFill>
        <p:spPr bwMode="auto">
          <a:xfrm>
            <a:off x="4929190" y="214290"/>
            <a:ext cx="3909858" cy="1143008"/>
          </a:xfrm>
          <a:prstGeom prst="rect">
            <a:avLst/>
          </a:prstGeom>
          <a:noFill/>
          <a:ln w="9525">
            <a:noFill/>
            <a:miter lim="800000"/>
            <a:headEnd/>
            <a:tailEnd/>
          </a:ln>
        </p:spPr>
      </p:pic>
      <p:sp>
        <p:nvSpPr>
          <p:cNvPr id="5" name="Pensées 4"/>
          <p:cNvSpPr/>
          <p:nvPr/>
        </p:nvSpPr>
        <p:spPr>
          <a:xfrm>
            <a:off x="4857752" y="728025"/>
            <a:ext cx="1000132" cy="714380"/>
          </a:xfrm>
          <a:prstGeom prst="cloudCallout">
            <a:avLst>
              <a:gd name="adj1" fmla="val -35739"/>
              <a:gd name="adj2" fmla="val 30500"/>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785786" y="1564834"/>
            <a:ext cx="7500990" cy="1292662"/>
          </a:xfrm>
          <a:prstGeom prst="rect">
            <a:avLst/>
          </a:prstGeom>
          <a:noFill/>
        </p:spPr>
        <p:txBody>
          <a:bodyPr wrap="square" rtlCol="0">
            <a:spAutoFit/>
          </a:bodyPr>
          <a:lstStyle/>
          <a:p>
            <a:pPr algn="just"/>
            <a:r>
              <a:rPr lang="fr-FR" sz="2000" b="1" dirty="0" smtClean="0">
                <a:latin typeface="Arial" pitchFamily="34" charset="0"/>
                <a:cs typeface="Arial" pitchFamily="34" charset="0"/>
              </a:rPr>
              <a:t>IV.1.4. Qualité de l’impact :</a:t>
            </a:r>
          </a:p>
          <a:p>
            <a:pPr algn="just"/>
            <a:r>
              <a:rPr lang="fr-FR" sz="2000" dirty="0" smtClean="0">
                <a:latin typeface="Arial" pitchFamily="34" charset="0"/>
                <a:cs typeface="Arial" pitchFamily="34" charset="0"/>
              </a:rPr>
              <a:t>Ce critère renseigne sur le caractère déterminant ou pas de l’impact. il peut être :</a:t>
            </a:r>
            <a:endParaRPr lang="fr-FR" sz="2000" b="1" dirty="0" smtClean="0">
              <a:latin typeface="Arial" pitchFamily="34" charset="0"/>
              <a:cs typeface="Arial" pitchFamily="34" charset="0"/>
            </a:endParaRPr>
          </a:p>
          <a:p>
            <a:endParaRPr lang="fr-FR" dirty="0"/>
          </a:p>
        </p:txBody>
      </p:sp>
      <p:graphicFrame>
        <p:nvGraphicFramePr>
          <p:cNvPr id="3" name="Tableau 2"/>
          <p:cNvGraphicFramePr>
            <a:graphicFrameLocks noGrp="1"/>
          </p:cNvGraphicFramePr>
          <p:nvPr/>
        </p:nvGraphicFramePr>
        <p:xfrm>
          <a:off x="642909" y="2571744"/>
          <a:ext cx="7858181" cy="1828800"/>
        </p:xfrm>
        <a:graphic>
          <a:graphicData uri="http://schemas.openxmlformats.org/drawingml/2006/table">
            <a:tbl>
              <a:tblPr firstRow="1" bandRow="1">
                <a:tableStyleId>{5C22544A-7EE6-4342-B048-85BDC9FD1C3A}</a:tableStyleId>
              </a:tblPr>
              <a:tblGrid>
                <a:gridCol w="2500331"/>
                <a:gridCol w="5357850"/>
              </a:tblGrid>
              <a:tr h="370840">
                <a:tc>
                  <a:txBody>
                    <a:bodyPr/>
                    <a:lstStyle/>
                    <a:p>
                      <a:endParaRPr lang="fr-FR" dirty="0"/>
                    </a:p>
                  </a:txBody>
                  <a:tcPr/>
                </a:tc>
                <a:tc>
                  <a:txBody>
                    <a:bodyPr/>
                    <a:lstStyle/>
                    <a:p>
                      <a:pPr algn="just">
                        <a:spcAft>
                          <a:spcPts val="0"/>
                        </a:spcAft>
                      </a:pPr>
                      <a:r>
                        <a:rPr lang="fr-FR" sz="2000" b="1" dirty="0">
                          <a:solidFill>
                            <a:schemeClr val="tx1"/>
                          </a:solidFill>
                          <a:latin typeface="Arial"/>
                          <a:ea typeface="Times New Roman"/>
                          <a:cs typeface="Arial"/>
                        </a:rPr>
                        <a:t>Lorsque l’impact est susceptible de provoquer une modification………</a:t>
                      </a:r>
                      <a:endParaRPr lang="fr-FR" sz="2000" b="1" dirty="0">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dirty="0">
                          <a:solidFill>
                            <a:schemeClr val="tx1"/>
                          </a:solidFill>
                          <a:latin typeface="Arial"/>
                          <a:ea typeface="Times New Roman"/>
                          <a:cs typeface="Arial"/>
                        </a:rPr>
                        <a:t>Déterminant (</a:t>
                      </a:r>
                      <a:r>
                        <a:rPr lang="fr-FR" sz="2000" b="1" dirty="0">
                          <a:solidFill>
                            <a:schemeClr val="tx1"/>
                          </a:solidFill>
                          <a:latin typeface="Arial"/>
                          <a:ea typeface="Times New Roman"/>
                          <a:cs typeface="Arial"/>
                        </a:rPr>
                        <a:t>D</a:t>
                      </a:r>
                      <a:r>
                        <a:rPr lang="fr-FR" sz="2000" b="0" dirty="0">
                          <a:solidFill>
                            <a:schemeClr val="tx1"/>
                          </a:solidFill>
                          <a:latin typeface="Arial"/>
                          <a:ea typeface="Times New Roman"/>
                          <a:cs typeface="Arial"/>
                        </a:rPr>
                        <a:t>)</a:t>
                      </a:r>
                      <a:endParaRPr lang="fr-FR" sz="2000" b="1" dirty="0">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a:solidFill>
                            <a:schemeClr val="tx1"/>
                          </a:solidFill>
                          <a:latin typeface="Arial"/>
                          <a:ea typeface="Times New Roman"/>
                          <a:cs typeface="Arial"/>
                        </a:rPr>
                        <a:t>Déterminante sur le fonctionnement normal de l’élément touché</a:t>
                      </a:r>
                      <a:endParaRPr lang="fr-FR" sz="2000" b="1">
                        <a:solidFill>
                          <a:schemeClr val="tx1"/>
                        </a:solidFill>
                        <a:latin typeface="Arial"/>
                        <a:ea typeface="Times New Roman"/>
                        <a:cs typeface="Times New Roman"/>
                      </a:endParaRPr>
                    </a:p>
                  </a:txBody>
                  <a:tcPr marL="44450" marR="44450" marT="0" marB="0"/>
                </a:tc>
              </a:tr>
              <a:tr h="370840">
                <a:tc>
                  <a:txBody>
                    <a:bodyPr/>
                    <a:lstStyle/>
                    <a:p>
                      <a:pPr algn="just">
                        <a:spcAft>
                          <a:spcPts val="0"/>
                        </a:spcAft>
                      </a:pPr>
                      <a:r>
                        <a:rPr lang="fr-FR" sz="2000" b="0" dirty="0">
                          <a:solidFill>
                            <a:schemeClr val="tx1"/>
                          </a:solidFill>
                          <a:latin typeface="Arial"/>
                          <a:ea typeface="Times New Roman"/>
                          <a:cs typeface="Arial"/>
                        </a:rPr>
                        <a:t>Non déterminant (</a:t>
                      </a:r>
                      <a:r>
                        <a:rPr lang="fr-FR" sz="2000" b="1" dirty="0">
                          <a:solidFill>
                            <a:schemeClr val="tx1"/>
                          </a:solidFill>
                          <a:latin typeface="Arial"/>
                          <a:ea typeface="Times New Roman"/>
                          <a:cs typeface="Arial"/>
                        </a:rPr>
                        <a:t>d</a:t>
                      </a:r>
                      <a:r>
                        <a:rPr lang="fr-FR" sz="2000" b="0" dirty="0">
                          <a:solidFill>
                            <a:schemeClr val="tx1"/>
                          </a:solidFill>
                          <a:latin typeface="Arial"/>
                          <a:ea typeface="Times New Roman"/>
                          <a:cs typeface="Arial"/>
                        </a:rPr>
                        <a:t>)</a:t>
                      </a:r>
                      <a:endParaRPr lang="fr-FR" sz="2000" b="1" dirty="0">
                        <a:solidFill>
                          <a:schemeClr val="tx1"/>
                        </a:solidFill>
                        <a:latin typeface="Arial"/>
                        <a:ea typeface="Times New Roman"/>
                        <a:cs typeface="Times New Roman"/>
                      </a:endParaRPr>
                    </a:p>
                  </a:txBody>
                  <a:tcPr marL="44450" marR="44450" marT="0" marB="0"/>
                </a:tc>
                <a:tc>
                  <a:txBody>
                    <a:bodyPr/>
                    <a:lstStyle/>
                    <a:p>
                      <a:pPr algn="just">
                        <a:spcAft>
                          <a:spcPts val="0"/>
                        </a:spcAft>
                      </a:pPr>
                      <a:r>
                        <a:rPr lang="fr-FR" sz="2000" b="0" dirty="0">
                          <a:solidFill>
                            <a:schemeClr val="tx1"/>
                          </a:solidFill>
                          <a:latin typeface="Arial"/>
                          <a:ea typeface="Times New Roman"/>
                          <a:cs typeface="Arial"/>
                        </a:rPr>
                        <a:t>Non déterminante sur le fonctionnement normal de l’élément touché</a:t>
                      </a:r>
                      <a:endParaRPr lang="fr-FR" sz="2000" b="1" dirty="0">
                        <a:solidFill>
                          <a:schemeClr val="tx1"/>
                        </a:solidFill>
                        <a:latin typeface="Arial"/>
                        <a:ea typeface="Times New Roman"/>
                        <a:cs typeface="Times New Roman"/>
                      </a:endParaRPr>
                    </a:p>
                  </a:txBody>
                  <a:tcPr marL="44450" marR="44450" marT="0" marB="0"/>
                </a:tc>
              </a:tr>
            </a:tbl>
          </a:graphicData>
        </a:graphic>
      </p:graphicFrame>
      <p:pic>
        <p:nvPicPr>
          <p:cNvPr id="4" name="Picture 2"/>
          <p:cNvPicPr>
            <a:picLocks noChangeAspect="1" noChangeArrowheads="1"/>
          </p:cNvPicPr>
          <p:nvPr/>
        </p:nvPicPr>
        <p:blipFill>
          <a:blip r:embed="rId3" cstate="print"/>
          <a:srcRect/>
          <a:stretch>
            <a:fillRect/>
          </a:stretch>
        </p:blipFill>
        <p:spPr bwMode="auto">
          <a:xfrm>
            <a:off x="4929190" y="214290"/>
            <a:ext cx="3909858" cy="1143008"/>
          </a:xfrm>
          <a:prstGeom prst="rect">
            <a:avLst/>
          </a:prstGeom>
          <a:noFill/>
          <a:ln w="9525">
            <a:noFill/>
            <a:miter lim="800000"/>
            <a:headEnd/>
            <a:tailEnd/>
          </a:ln>
        </p:spPr>
      </p:pic>
      <p:sp>
        <p:nvSpPr>
          <p:cNvPr id="5" name="Pensées 4"/>
          <p:cNvSpPr/>
          <p:nvPr/>
        </p:nvSpPr>
        <p:spPr>
          <a:xfrm>
            <a:off x="7899769" y="734234"/>
            <a:ext cx="1000132" cy="714380"/>
          </a:xfrm>
          <a:prstGeom prst="cloudCallout">
            <a:avLst>
              <a:gd name="adj1" fmla="val -30771"/>
              <a:gd name="adj2" fmla="val 36065"/>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slow">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omenade">
  <a:themeElements>
    <a:clrScheme name="Promenad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romenade">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romenade">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9572</TotalTime>
  <Words>3723</Words>
  <Application>Microsoft Office PowerPoint</Application>
  <PresentationFormat>Affichage à l'écran (4:3)</PresentationFormat>
  <Paragraphs>509</Paragraphs>
  <Slides>39</Slides>
  <Notes>39</Notes>
  <HiddenSlides>0</HiddenSlides>
  <MMClips>0</MMClips>
  <ScaleCrop>false</ScaleCrop>
  <HeadingPairs>
    <vt:vector size="4" baseType="variant">
      <vt:variant>
        <vt:lpstr>Thème</vt:lpstr>
      </vt:variant>
      <vt:variant>
        <vt:i4>1</vt:i4>
      </vt:variant>
      <vt:variant>
        <vt:lpstr>Titres des diapositives</vt:lpstr>
      </vt:variant>
      <vt:variant>
        <vt:i4>39</vt:i4>
      </vt:variant>
    </vt:vector>
  </HeadingPairs>
  <TitlesOfParts>
    <vt:vector size="40" baseType="lpstr">
      <vt:lpstr>Promenade</vt:lpstr>
      <vt:lpstr> </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TOSHIBA</dc:creator>
  <cp:lastModifiedBy>TOSHIBA</cp:lastModifiedBy>
  <cp:revision>841</cp:revision>
  <dcterms:created xsi:type="dcterms:W3CDTF">2010-09-30T13:21:32Z</dcterms:created>
  <dcterms:modified xsi:type="dcterms:W3CDTF">2012-12-17T13:15:00Z</dcterms:modified>
</cp:coreProperties>
</file>