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6" r:id="rId7"/>
    <p:sldId id="262" r:id="rId8"/>
    <p:sldId id="263" r:id="rId9"/>
    <p:sldId id="281" r:id="rId10"/>
    <p:sldId id="282" r:id="rId11"/>
    <p:sldId id="267" r:id="rId12"/>
    <p:sldId id="283" r:id="rId13"/>
    <p:sldId id="284" r:id="rId14"/>
    <p:sldId id="268" r:id="rId15"/>
    <p:sldId id="271" r:id="rId16"/>
    <p:sldId id="272" r:id="rId17"/>
    <p:sldId id="273" r:id="rId18"/>
    <p:sldId id="274" r:id="rId19"/>
    <p:sldId id="275" r:id="rId20"/>
    <p:sldId id="276" r:id="rId21"/>
    <p:sldId id="278" r:id="rId22"/>
    <p:sldId id="279" r:id="rId23"/>
    <p:sldId id="286" r:id="rId24"/>
    <p:sldId id="288" r:id="rId25"/>
    <p:sldId id="290" r:id="rId26"/>
    <p:sldId id="264" r:id="rId27"/>
    <p:sldId id="292" r:id="rId28"/>
    <p:sldId id="27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5434" autoAdjust="0"/>
  </p:normalViewPr>
  <p:slideViewPr>
    <p:cSldViewPr snapToGrid="0">
      <p:cViewPr varScale="1">
        <p:scale>
          <a:sx n="54" d="100"/>
          <a:sy n="54" d="100"/>
        </p:scale>
        <p:origin x="11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8F2AF-CF6F-4D16-AB92-1ABF48A3ADAB}" type="datetimeFigureOut">
              <a:rPr lang="fr-FR" smtClean="0"/>
              <a:t>13/12/2024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89495-6391-4457-8AB7-5E7112A63ADD}" type="slidenum">
              <a:rPr lang="fr-FR" smtClean="0"/>
              <a:t>‹#›</a:t>
            </a:fld>
            <a:endParaRPr lang="fr-FR"/>
          </a:p>
        </p:txBody>
      </p:sp>
    </p:spTree>
    <p:extLst>
      <p:ext uri="{BB962C8B-B14F-4D97-AF65-F5344CB8AC3E}">
        <p14:creationId xmlns:p14="http://schemas.microsoft.com/office/powerpoint/2010/main" val="351354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Littéralement c’est le déplacement en lui méme et les moyens et les services qui permettent le déplacement (les moyens de transport, les voies....etc)</a:t>
            </a:r>
          </a:p>
        </p:txBody>
      </p:sp>
      <p:sp>
        <p:nvSpPr>
          <p:cNvPr id="4" name="Slide Number Placeholder 3"/>
          <p:cNvSpPr>
            <a:spLocks noGrp="1"/>
          </p:cNvSpPr>
          <p:nvPr>
            <p:ph type="sldNum" sz="quarter" idx="5"/>
          </p:nvPr>
        </p:nvSpPr>
        <p:spPr/>
        <p:txBody>
          <a:bodyPr/>
          <a:lstStyle/>
          <a:p>
            <a:fld id="{86F89495-6391-4457-8AB7-5E7112A63ADD}" type="slidenum">
              <a:rPr lang="fr-FR" smtClean="0"/>
              <a:t>2</a:t>
            </a:fld>
            <a:endParaRPr lang="fr-FR"/>
          </a:p>
        </p:txBody>
      </p:sp>
    </p:spTree>
    <p:extLst>
      <p:ext uri="{BB962C8B-B14F-4D97-AF65-F5344CB8AC3E}">
        <p14:creationId xmlns:p14="http://schemas.microsoft.com/office/powerpoint/2010/main" val="101322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Utiliser la numérisation dans le transport </a:t>
            </a:r>
          </a:p>
          <a:p>
            <a:r>
              <a:rPr lang="fr-FR" dirty="0"/>
              <a:t>Numériser le transport</a:t>
            </a:r>
          </a:p>
          <a:p>
            <a:r>
              <a:rPr lang="fr-FR" dirty="0"/>
              <a:t>La numérisation va dans le sens du dév durable</a:t>
            </a:r>
          </a:p>
        </p:txBody>
      </p:sp>
      <p:sp>
        <p:nvSpPr>
          <p:cNvPr id="4" name="Slide Number Placeholder 3"/>
          <p:cNvSpPr>
            <a:spLocks noGrp="1"/>
          </p:cNvSpPr>
          <p:nvPr>
            <p:ph type="sldNum" sz="quarter" idx="5"/>
          </p:nvPr>
        </p:nvSpPr>
        <p:spPr/>
        <p:txBody>
          <a:bodyPr/>
          <a:lstStyle/>
          <a:p>
            <a:fld id="{86F89495-6391-4457-8AB7-5E7112A63ADD}" type="slidenum">
              <a:rPr lang="fr-FR" smtClean="0"/>
              <a:t>15</a:t>
            </a:fld>
            <a:endParaRPr lang="fr-FR"/>
          </a:p>
        </p:txBody>
      </p:sp>
    </p:spTree>
    <p:extLst>
      <p:ext uri="{BB962C8B-B14F-4D97-AF65-F5344CB8AC3E}">
        <p14:creationId xmlns:p14="http://schemas.microsoft.com/office/powerpoint/2010/main" val="21031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6F89495-6391-4457-8AB7-5E7112A63ADD}" type="slidenum">
              <a:rPr lang="fr-FR" smtClean="0"/>
              <a:t>16</a:t>
            </a:fld>
            <a:endParaRPr lang="fr-FR"/>
          </a:p>
        </p:txBody>
      </p:sp>
    </p:spTree>
    <p:extLst>
      <p:ext uri="{BB962C8B-B14F-4D97-AF65-F5344CB8AC3E}">
        <p14:creationId xmlns:p14="http://schemas.microsoft.com/office/powerpoint/2010/main" val="301153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6F89495-6391-4457-8AB7-5E7112A63ADD}" type="slidenum">
              <a:rPr lang="fr-FR" smtClean="0"/>
              <a:t>21</a:t>
            </a:fld>
            <a:endParaRPr lang="fr-FR"/>
          </a:p>
        </p:txBody>
      </p:sp>
    </p:spTree>
    <p:extLst>
      <p:ext uri="{BB962C8B-B14F-4D97-AF65-F5344CB8AC3E}">
        <p14:creationId xmlns:p14="http://schemas.microsoft.com/office/powerpoint/2010/main" val="1718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congestion urbaine apparaît lorsque la demande de déplacements excède la capacité de l’infrastructure.</a:t>
            </a:r>
          </a:p>
          <a:p>
            <a:r>
              <a:rPr lang="fr-FR" dirty="0"/>
              <a:t>La congestion est l’encombrement, le recours aux moyens de transport crée l’embouteillage et l’encombrement. </a:t>
            </a:r>
          </a:p>
        </p:txBody>
      </p:sp>
      <p:sp>
        <p:nvSpPr>
          <p:cNvPr id="4" name="Slide Number Placeholder 3"/>
          <p:cNvSpPr>
            <a:spLocks noGrp="1"/>
          </p:cNvSpPr>
          <p:nvPr>
            <p:ph type="sldNum" sz="quarter" idx="5"/>
          </p:nvPr>
        </p:nvSpPr>
        <p:spPr/>
        <p:txBody>
          <a:bodyPr/>
          <a:lstStyle/>
          <a:p>
            <a:fld id="{86F89495-6391-4457-8AB7-5E7112A63ADD}" type="slidenum">
              <a:rPr lang="fr-FR" smtClean="0"/>
              <a:t>3</a:t>
            </a:fld>
            <a:endParaRPr lang="fr-FR"/>
          </a:p>
        </p:txBody>
      </p:sp>
    </p:spTree>
    <p:extLst>
      <p:ext uri="{BB962C8B-B14F-4D97-AF65-F5344CB8AC3E}">
        <p14:creationId xmlns:p14="http://schemas.microsoft.com/office/powerpoint/2010/main" val="339633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congestion urbaine induit des effets, des problémes a l’encontre des princpies de dév durable.</a:t>
            </a:r>
          </a:p>
          <a:p>
            <a:r>
              <a:rPr lang="fr-FR" dirty="0"/>
              <a:t>Tu prends beaucoup de temps pour aller au travail donc du coup tu arrives en retard cela c’est un temps manqué au travail, perte de la productivité au travail</a:t>
            </a:r>
          </a:p>
          <a:p>
            <a:r>
              <a:rPr lang="fr-FR" dirty="0"/>
              <a:t>Nuisance sociale: la congestion urbaine induit le stress, la fatigue </a:t>
            </a:r>
          </a:p>
          <a:p>
            <a:r>
              <a:rPr lang="fr-FR" dirty="0"/>
              <a:t>Sur le plan écologique et environnementale: la congestion induit la dégradation de la qualité d’air, la nuisance sonore....etc.</a:t>
            </a:r>
          </a:p>
        </p:txBody>
      </p:sp>
      <p:sp>
        <p:nvSpPr>
          <p:cNvPr id="4" name="Slide Number Placeholder 3"/>
          <p:cNvSpPr>
            <a:spLocks noGrp="1"/>
          </p:cNvSpPr>
          <p:nvPr>
            <p:ph type="sldNum" sz="quarter" idx="5"/>
          </p:nvPr>
        </p:nvSpPr>
        <p:spPr/>
        <p:txBody>
          <a:bodyPr/>
          <a:lstStyle/>
          <a:p>
            <a:fld id="{86F89495-6391-4457-8AB7-5E7112A63ADD}" type="slidenum">
              <a:rPr lang="fr-FR" smtClean="0"/>
              <a:t>4</a:t>
            </a:fld>
            <a:endParaRPr lang="fr-FR"/>
          </a:p>
        </p:txBody>
      </p:sp>
    </p:spTree>
    <p:extLst>
      <p:ext uri="{BB962C8B-B14F-4D97-AF65-F5344CB8AC3E}">
        <p14:creationId xmlns:p14="http://schemas.microsoft.com/office/powerpoint/2010/main" val="1237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mobilité durable est venue limiter et réduire l’utilisation des moyens de transport qui favorisent la congestion et la pollution </a:t>
            </a:r>
          </a:p>
          <a:p>
            <a:r>
              <a:rPr lang="fr-FR" dirty="0"/>
              <a:t>La mobilité durable est l’aménagement de l’espace urbain en faveur des modes de déplacement doux et durable.</a:t>
            </a:r>
          </a:p>
          <a:p>
            <a:r>
              <a:rPr lang="fr-FR" dirty="0"/>
              <a:t>La mixité fonctionnelle faorise la mobilité durable.</a:t>
            </a:r>
          </a:p>
        </p:txBody>
      </p:sp>
      <p:sp>
        <p:nvSpPr>
          <p:cNvPr id="4" name="Slide Number Placeholder 3"/>
          <p:cNvSpPr>
            <a:spLocks noGrp="1"/>
          </p:cNvSpPr>
          <p:nvPr>
            <p:ph type="sldNum" sz="quarter" idx="5"/>
          </p:nvPr>
        </p:nvSpPr>
        <p:spPr/>
        <p:txBody>
          <a:bodyPr/>
          <a:lstStyle/>
          <a:p>
            <a:fld id="{86F89495-6391-4457-8AB7-5E7112A63ADD}" type="slidenum">
              <a:rPr lang="fr-FR" smtClean="0"/>
              <a:t>5</a:t>
            </a:fld>
            <a:endParaRPr lang="fr-FR"/>
          </a:p>
        </p:txBody>
      </p:sp>
    </p:spTree>
    <p:extLst>
      <p:ext uri="{BB962C8B-B14F-4D97-AF65-F5344CB8AC3E}">
        <p14:creationId xmlns:p14="http://schemas.microsoft.com/office/powerpoint/2010/main" val="237411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caractéristiques de la mobilité durable ‘’</a:t>
            </a:r>
            <a:r>
              <a:rPr lang="ar-DZ" dirty="0"/>
              <a:t>الحركية في اطار مبادئ التنمي المستدامة </a:t>
            </a:r>
            <a:r>
              <a:rPr lang="fr-FR" dirty="0"/>
              <a:t>‘’ :</a:t>
            </a:r>
          </a:p>
          <a:p>
            <a:r>
              <a:rPr lang="fr-FR" dirty="0"/>
              <a:t>Satisfaire les besoins d’accées (accés aux services, au travail, aux soins) d’une maniére équitable, tout le monde a la meme capacité d’accés aux services de santé, un hopital tu fais disponible tout les moyens necessaires, diff services, équipement personnel, Nb de lits, </a:t>
            </a:r>
          </a:p>
          <a:p>
            <a:r>
              <a:rPr lang="fr-FR" dirty="0"/>
              <a:t>Sécuritaire: l’état des routes ‘’l’éclairage’’ </a:t>
            </a:r>
          </a:p>
          <a:p>
            <a:r>
              <a:rPr lang="fr-FR" dirty="0"/>
              <a:t>Un cout raisonable ‘’le cout de transport’’ aordbale ‘’</a:t>
            </a:r>
            <a:r>
              <a:rPr lang="ar-DZ" dirty="0"/>
              <a:t>في متناول الساكنة </a:t>
            </a:r>
            <a:r>
              <a:rPr lang="fr-FR" dirty="0"/>
              <a:t>‘’</a:t>
            </a:r>
            <a:endParaRPr lang="ar-DZ" dirty="0"/>
          </a:p>
          <a:p>
            <a:r>
              <a:rPr lang="fr-FR" dirty="0"/>
              <a:t>Réduit la consommation des espaces et par conséquent des ressources .</a:t>
            </a:r>
          </a:p>
        </p:txBody>
      </p:sp>
      <p:sp>
        <p:nvSpPr>
          <p:cNvPr id="4" name="Slide Number Placeholder 3"/>
          <p:cNvSpPr>
            <a:spLocks noGrp="1"/>
          </p:cNvSpPr>
          <p:nvPr>
            <p:ph type="sldNum" sz="quarter" idx="5"/>
          </p:nvPr>
        </p:nvSpPr>
        <p:spPr/>
        <p:txBody>
          <a:bodyPr/>
          <a:lstStyle/>
          <a:p>
            <a:fld id="{86F89495-6391-4457-8AB7-5E7112A63ADD}" type="slidenum">
              <a:rPr lang="fr-FR" smtClean="0"/>
              <a:t>6</a:t>
            </a:fld>
            <a:endParaRPr lang="fr-FR"/>
          </a:p>
        </p:txBody>
      </p:sp>
    </p:spTree>
    <p:extLst>
      <p:ext uri="{BB962C8B-B14F-4D97-AF65-F5344CB8AC3E}">
        <p14:creationId xmlns:p14="http://schemas.microsoft.com/office/powerpoint/2010/main" val="98490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L’effcicacité energetique est le rapport entre la distance parcourue par la voiture et l’energie dépensé </a:t>
            </a:r>
          </a:p>
        </p:txBody>
      </p:sp>
      <p:sp>
        <p:nvSpPr>
          <p:cNvPr id="4" name="Slide Number Placeholder 3"/>
          <p:cNvSpPr>
            <a:spLocks noGrp="1"/>
          </p:cNvSpPr>
          <p:nvPr>
            <p:ph type="sldNum" sz="quarter" idx="5"/>
          </p:nvPr>
        </p:nvSpPr>
        <p:spPr/>
        <p:txBody>
          <a:bodyPr/>
          <a:lstStyle/>
          <a:p>
            <a:fld id="{86F89495-6391-4457-8AB7-5E7112A63ADD}" type="slidenum">
              <a:rPr lang="fr-FR" smtClean="0"/>
              <a:t>7</a:t>
            </a:fld>
            <a:endParaRPr lang="fr-FR"/>
          </a:p>
        </p:txBody>
      </p:sp>
    </p:spTree>
    <p:extLst>
      <p:ext uri="{BB962C8B-B14F-4D97-AF65-F5344CB8AC3E}">
        <p14:creationId xmlns:p14="http://schemas.microsoft.com/office/powerpoint/2010/main" val="49702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dirty="0"/>
              <a:t>Les avantages sont nombreux pour les collaborateurs seulement si l’offre de transport est en adéquation avec les besoins des salariés. Vous disposez de plusieurs solutions pour favoriser cela : </a:t>
            </a:r>
          </a:p>
          <a:p>
            <a:pPr algn="just"/>
            <a:r>
              <a:rPr lang="fr-FR" dirty="0"/>
              <a:t> Adapter l’offre de transport existante en termes de dessertes et de fréquences (en partenariat avec les opérateurs de transport) </a:t>
            </a:r>
          </a:p>
          <a:p>
            <a:pPr algn="just"/>
            <a:r>
              <a:rPr lang="fr-FR" dirty="0"/>
              <a:t> Participer au financement des abonnements des collaborateurs au-delà des 50% obligatoire </a:t>
            </a:r>
          </a:p>
          <a:p>
            <a:pPr algn="just"/>
            <a:r>
              <a:rPr lang="fr-FR" dirty="0"/>
              <a:t> Mettre en place une navette desservant les destinations les plus récurrentes des salariés </a:t>
            </a:r>
          </a:p>
          <a:p>
            <a:pPr algn="just"/>
            <a:r>
              <a:rPr lang="fr-FR" dirty="0"/>
              <a:t> Favoriser la flexibilité des horaires pour faciliter l’emprunt des transports en commun </a:t>
            </a:r>
          </a:p>
          <a:p>
            <a:endParaRPr lang="fr-FR" dirty="0"/>
          </a:p>
        </p:txBody>
      </p:sp>
      <p:sp>
        <p:nvSpPr>
          <p:cNvPr id="4" name="Slide Number Placeholder 3"/>
          <p:cNvSpPr>
            <a:spLocks noGrp="1"/>
          </p:cNvSpPr>
          <p:nvPr>
            <p:ph type="sldNum" sz="quarter" idx="5"/>
          </p:nvPr>
        </p:nvSpPr>
        <p:spPr/>
        <p:txBody>
          <a:bodyPr/>
          <a:lstStyle/>
          <a:p>
            <a:fld id="{86F89495-6391-4457-8AB7-5E7112A63ADD}" type="slidenum">
              <a:rPr lang="fr-FR" smtClean="0"/>
              <a:t>11</a:t>
            </a:fld>
            <a:endParaRPr lang="fr-FR"/>
          </a:p>
        </p:txBody>
      </p:sp>
    </p:spTree>
    <p:extLst>
      <p:ext uri="{BB962C8B-B14F-4D97-AF65-F5344CB8AC3E}">
        <p14:creationId xmlns:p14="http://schemas.microsoft.com/office/powerpoint/2010/main" val="4501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6F89495-6391-4457-8AB7-5E7112A63ADD}" type="slidenum">
              <a:rPr lang="fr-FR" smtClean="0"/>
              <a:t>13</a:t>
            </a:fld>
            <a:endParaRPr lang="fr-FR"/>
          </a:p>
        </p:txBody>
      </p:sp>
    </p:spTree>
    <p:extLst>
      <p:ext uri="{BB962C8B-B14F-4D97-AF65-F5344CB8AC3E}">
        <p14:creationId xmlns:p14="http://schemas.microsoft.com/office/powerpoint/2010/main" val="327717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474747"/>
                </a:solidFill>
                <a:effectLst/>
                <a:latin typeface="Google Sans"/>
              </a:rPr>
              <a:t>Lorsqu'un covoitureur a besoin de faire un trajet, il s'inscrit sur une plateforme, recherche et contacte un conducteur qui propose ce trajet. </a:t>
            </a:r>
            <a:r>
              <a:rPr lang="fr-FR" b="0" i="0" dirty="0">
                <a:solidFill>
                  <a:srgbClr val="040C28"/>
                </a:solidFill>
                <a:effectLst/>
                <a:latin typeface="Google Sans"/>
              </a:rPr>
              <a:t>L'AUTOPARTAGE est donc différent du covoiturage, car il consiste à partager l'usage d'une voiture, chacun à son tour</a:t>
            </a:r>
            <a:r>
              <a:rPr lang="fr-FR" b="0" i="0" dirty="0">
                <a:solidFill>
                  <a:srgbClr val="474747"/>
                </a:solidFill>
                <a:effectLst/>
                <a:latin typeface="Google Sans"/>
              </a:rPr>
              <a:t>.</a:t>
            </a:r>
            <a:endParaRPr lang="fr-FR" dirty="0"/>
          </a:p>
        </p:txBody>
      </p:sp>
      <p:sp>
        <p:nvSpPr>
          <p:cNvPr id="4" name="Slide Number Placeholder 3"/>
          <p:cNvSpPr>
            <a:spLocks noGrp="1"/>
          </p:cNvSpPr>
          <p:nvPr>
            <p:ph type="sldNum" sz="quarter" idx="5"/>
          </p:nvPr>
        </p:nvSpPr>
        <p:spPr/>
        <p:txBody>
          <a:bodyPr/>
          <a:lstStyle/>
          <a:p>
            <a:fld id="{86F89495-6391-4457-8AB7-5E7112A63ADD}" type="slidenum">
              <a:rPr lang="fr-FR" smtClean="0"/>
              <a:t>14</a:t>
            </a:fld>
            <a:endParaRPr lang="fr-FR"/>
          </a:p>
        </p:txBody>
      </p:sp>
    </p:spTree>
    <p:extLst>
      <p:ext uri="{BB962C8B-B14F-4D97-AF65-F5344CB8AC3E}">
        <p14:creationId xmlns:p14="http://schemas.microsoft.com/office/powerpoint/2010/main" val="71051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FE58-CCC3-61B7-EF4F-99EFC9A3F6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4F6028CF-1DC3-652B-5163-FDF29EADA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0C9A61A1-1222-DA31-D166-0A9A1F9F376C}"/>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0918A50C-3CDC-9241-7923-5F8C9552F40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2C0ED5E-BFB8-8B95-5276-5562F3BD0CE4}"/>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10981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47AE-C2F3-43E6-7587-942FFC746782}"/>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B28A5523-67BA-5876-17CB-0BDCEFDE24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7CAAD3B-8459-B951-1079-B4396461F956}"/>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5CBBA340-9839-5C3B-1257-0B747A83E42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2DB1699-FA84-2DD7-D6BF-E17D78E6C4A0}"/>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290321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CDB304-B6B3-4016-4274-08032AD849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BF76798B-2D3F-C577-8F6B-4956B41985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42E1C216-691B-8C5F-C86D-0381750B84AE}"/>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4D1E7632-6922-4152-3705-DC45BC035D0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CB7446D-961E-E2C3-3A76-3FF08FFA8B73}"/>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14039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FE21-9D86-0A2A-785E-417363EF0D46}"/>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50E35C00-6BE4-66B9-A7E4-96AE48AE03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2ECA1007-D64A-24B4-1951-D60D2FEC12D1}"/>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C20AFB2E-E1F5-89B1-CD5D-CEFD448F961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96436BF-1ED2-B6A4-1D2A-847F6FE3F72D}"/>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34665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50C5-3565-41A4-7427-D0EFBD02C7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24111C0B-EA2A-4C02-C7C6-CC9B70B28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388BB5-7980-1B67-5016-8AB79073310E}"/>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BE5E7C11-2D8E-3716-736C-E6EB0873084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3A9156B-C0E3-437D-91DC-6283FCB8BD95}"/>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292612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B4D7-5B4D-93AB-C1C6-C1A9DC65C721}"/>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04861565-14C2-20E2-EA5C-829A14FB9E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4A024776-C04F-AEE4-85A4-80A18CCAAF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C9F9F0F0-E200-1173-B028-76B1C6B9B9F3}"/>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6" name="Footer Placeholder 5">
            <a:extLst>
              <a:ext uri="{FF2B5EF4-FFF2-40B4-BE49-F238E27FC236}">
                <a16:creationId xmlns:a16="http://schemas.microsoft.com/office/drawing/2014/main" id="{31D14978-EBA4-E104-B47E-ED707516D70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1B033AF-FBF0-71AE-34B2-90970ECAA77B}"/>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34144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4572-C412-5457-8016-CC7E8FB97E27}"/>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57C47620-8897-FB1B-33B5-C93D9DDF9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CA5ABF-5FE2-F925-EEC1-14B3A7E770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4B803F80-A12E-1487-4A6F-BFB0E8A74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6C48CF-EA2B-A699-189A-1ADBAC68C05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81369BC7-B030-7DB3-E63D-093A6414BC74}"/>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8" name="Footer Placeholder 7">
            <a:extLst>
              <a:ext uri="{FF2B5EF4-FFF2-40B4-BE49-F238E27FC236}">
                <a16:creationId xmlns:a16="http://schemas.microsoft.com/office/drawing/2014/main" id="{4DFD7841-E1E2-37FF-6DEF-EE93886EB2C1}"/>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D8F1054-A0ED-6696-19B4-AB22DE73DEF9}"/>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399583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376-84FC-4604-CC5B-2A31BE3D3D53}"/>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8256588C-67B9-D992-0992-06EB8B17DBC9}"/>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4" name="Footer Placeholder 3">
            <a:extLst>
              <a:ext uri="{FF2B5EF4-FFF2-40B4-BE49-F238E27FC236}">
                <a16:creationId xmlns:a16="http://schemas.microsoft.com/office/drawing/2014/main" id="{038A7344-D70B-7280-5A52-6DB3DF0404B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817840E6-D5FD-6DBA-5C61-74F79CA139BE}"/>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139142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ED31B-2EC6-0694-AEE6-6FD28D6B31F3}"/>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3" name="Footer Placeholder 2">
            <a:extLst>
              <a:ext uri="{FF2B5EF4-FFF2-40B4-BE49-F238E27FC236}">
                <a16:creationId xmlns:a16="http://schemas.microsoft.com/office/drawing/2014/main" id="{9C2A1A60-FD90-A7B4-7604-617470AFDCB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C979FDF-A335-85DC-5F60-D2E98C3F9CAD}"/>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420400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A237-83A0-2C27-E855-7EB5A33744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D52F7F0C-723E-A235-8B99-0957F2781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158D5CCA-56AC-C469-4477-7D65B71C5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1F343F-33F9-AFC1-52EB-A2C29FC2E07E}"/>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6" name="Footer Placeholder 5">
            <a:extLst>
              <a:ext uri="{FF2B5EF4-FFF2-40B4-BE49-F238E27FC236}">
                <a16:creationId xmlns:a16="http://schemas.microsoft.com/office/drawing/2014/main" id="{15A13066-A8F3-2989-DD7B-AC1FA08236B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E6C878F-9181-D615-A1D1-642F69EBD1D9}"/>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57338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894-7F69-F37D-8067-7B05A55EDA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3AB52EFF-126C-F70C-D12D-9E16CA6C2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16A9FC81-0E91-A1D3-7199-89D199D7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53EFD7-09CE-81CF-4434-5F611F813737}"/>
              </a:ext>
            </a:extLst>
          </p:cNvPr>
          <p:cNvSpPr>
            <a:spLocks noGrp="1"/>
          </p:cNvSpPr>
          <p:nvPr>
            <p:ph type="dt" sz="half" idx="10"/>
          </p:nvPr>
        </p:nvSpPr>
        <p:spPr/>
        <p:txBody>
          <a:bodyPr/>
          <a:lstStyle/>
          <a:p>
            <a:fld id="{9E91317D-59BD-4276-B421-CDD475DD6AFC}" type="datetimeFigureOut">
              <a:rPr lang="fr-FR" smtClean="0"/>
              <a:t>13/12/2024</a:t>
            </a:fld>
            <a:endParaRPr lang="fr-FR"/>
          </a:p>
        </p:txBody>
      </p:sp>
      <p:sp>
        <p:nvSpPr>
          <p:cNvPr id="6" name="Footer Placeholder 5">
            <a:extLst>
              <a:ext uri="{FF2B5EF4-FFF2-40B4-BE49-F238E27FC236}">
                <a16:creationId xmlns:a16="http://schemas.microsoft.com/office/drawing/2014/main" id="{9C4D0E99-3487-96AB-3548-5F860C577AE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A43B849-BF99-F19C-9FE9-56E0FACC677F}"/>
              </a:ext>
            </a:extLst>
          </p:cNvPr>
          <p:cNvSpPr>
            <a:spLocks noGrp="1"/>
          </p:cNvSpPr>
          <p:nvPr>
            <p:ph type="sldNum" sz="quarter" idx="12"/>
          </p:nvPr>
        </p:nvSpPr>
        <p:spPr/>
        <p:txBody>
          <a:bodyPr/>
          <a:lstStyle/>
          <a:p>
            <a:fld id="{471DD601-3FDD-4992-88C0-97A879B79153}" type="slidenum">
              <a:rPr lang="fr-FR" smtClean="0"/>
              <a:t>‹#›</a:t>
            </a:fld>
            <a:endParaRPr lang="fr-FR"/>
          </a:p>
        </p:txBody>
      </p:sp>
    </p:spTree>
    <p:extLst>
      <p:ext uri="{BB962C8B-B14F-4D97-AF65-F5344CB8AC3E}">
        <p14:creationId xmlns:p14="http://schemas.microsoft.com/office/powerpoint/2010/main" val="13918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F4BAD-50F7-2F55-C52F-657637BD7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55EBD49B-6D7A-80BA-4705-1AD520BE8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14FA135-E7B7-CAA8-3B66-70374D5D5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1317D-59BD-4276-B421-CDD475DD6AFC}" type="datetimeFigureOut">
              <a:rPr lang="fr-FR" smtClean="0"/>
              <a:t>13/12/2024</a:t>
            </a:fld>
            <a:endParaRPr lang="fr-FR"/>
          </a:p>
        </p:txBody>
      </p:sp>
      <p:sp>
        <p:nvSpPr>
          <p:cNvPr id="5" name="Footer Placeholder 4">
            <a:extLst>
              <a:ext uri="{FF2B5EF4-FFF2-40B4-BE49-F238E27FC236}">
                <a16:creationId xmlns:a16="http://schemas.microsoft.com/office/drawing/2014/main" id="{D0C4F1F2-CBD8-82B2-2D12-142831C57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95D4F463-05DC-D18F-37E7-A3D03F086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DD601-3FDD-4992-88C0-97A879B79153}" type="slidenum">
              <a:rPr lang="fr-FR" smtClean="0"/>
              <a:t>‹#›</a:t>
            </a:fld>
            <a:endParaRPr lang="fr-FR"/>
          </a:p>
        </p:txBody>
      </p:sp>
    </p:spTree>
    <p:extLst>
      <p:ext uri="{BB962C8B-B14F-4D97-AF65-F5344CB8AC3E}">
        <p14:creationId xmlns:p14="http://schemas.microsoft.com/office/powerpoint/2010/main" val="187392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0E2D-3E84-97F0-02D5-79237884A1CC}"/>
              </a:ext>
            </a:extLst>
          </p:cNvPr>
          <p:cNvSpPr>
            <a:spLocks noGrp="1"/>
          </p:cNvSpPr>
          <p:nvPr>
            <p:ph type="ctrTitle"/>
          </p:nvPr>
        </p:nvSpPr>
        <p:spPr>
          <a:xfrm>
            <a:off x="1598428" y="2446171"/>
            <a:ext cx="9144000" cy="791497"/>
          </a:xfrm>
        </p:spPr>
        <p:txBody>
          <a:bodyPr>
            <a:normAutofit fontScale="90000"/>
          </a:bodyPr>
          <a:lstStyle/>
          <a:p>
            <a:r>
              <a:rPr lang="fr-FR" sz="5300" u="sng" dirty="0">
                <a:solidFill>
                  <a:srgbClr val="FF0000"/>
                </a:solidFill>
              </a:rPr>
              <a:t>Cours n°6:</a:t>
            </a:r>
            <a:endParaRPr lang="fr-FR" u="sng" dirty="0">
              <a:solidFill>
                <a:srgbClr val="FF0000"/>
              </a:solidFill>
            </a:endParaRPr>
          </a:p>
        </p:txBody>
      </p:sp>
      <p:sp>
        <p:nvSpPr>
          <p:cNvPr id="3" name="Subtitle 2">
            <a:extLst>
              <a:ext uri="{FF2B5EF4-FFF2-40B4-BE49-F238E27FC236}">
                <a16:creationId xmlns:a16="http://schemas.microsoft.com/office/drawing/2014/main" id="{C45C2512-A9DD-BACF-51EE-8FEBB2DD6928}"/>
              </a:ext>
            </a:extLst>
          </p:cNvPr>
          <p:cNvSpPr>
            <a:spLocks noGrp="1"/>
          </p:cNvSpPr>
          <p:nvPr>
            <p:ph type="subTitle" idx="1"/>
          </p:nvPr>
        </p:nvSpPr>
        <p:spPr>
          <a:xfrm>
            <a:off x="1524000" y="3602038"/>
            <a:ext cx="9144000" cy="884902"/>
          </a:xfrm>
        </p:spPr>
        <p:txBody>
          <a:bodyPr>
            <a:normAutofit/>
          </a:bodyPr>
          <a:lstStyle/>
          <a:p>
            <a:r>
              <a:rPr lang="fr-FR" sz="5400" dirty="0">
                <a:solidFill>
                  <a:srgbClr val="FF0000"/>
                </a:solidFill>
              </a:rPr>
              <a:t>La mobilité durable </a:t>
            </a:r>
          </a:p>
        </p:txBody>
      </p:sp>
    </p:spTree>
    <p:extLst>
      <p:ext uri="{BB962C8B-B14F-4D97-AF65-F5344CB8AC3E}">
        <p14:creationId xmlns:p14="http://schemas.microsoft.com/office/powerpoint/2010/main" val="364102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C11B88-E913-7C03-B631-DF862B436BB6}"/>
              </a:ext>
            </a:extLst>
          </p:cNvPr>
          <p:cNvSpPr txBox="1"/>
          <p:nvPr/>
        </p:nvSpPr>
        <p:spPr>
          <a:xfrm>
            <a:off x="1207626" y="422476"/>
            <a:ext cx="10984374" cy="1569660"/>
          </a:xfrm>
          <a:prstGeom prst="rect">
            <a:avLst/>
          </a:prstGeom>
          <a:solidFill>
            <a:schemeClr val="accent6">
              <a:lumMod val="20000"/>
              <a:lumOff val="80000"/>
            </a:schemeClr>
          </a:solidFill>
        </p:spPr>
        <p:txBody>
          <a:bodyPr wrap="square" rtlCol="0">
            <a:spAutoFit/>
          </a:bodyPr>
          <a:lstStyle/>
          <a:p>
            <a:pPr algn="just"/>
            <a:r>
              <a:rPr lang="fr-FR" sz="2400" b="1" i="0" u="sng" dirty="0">
                <a:solidFill>
                  <a:srgbClr val="1F1F1F"/>
                </a:solidFill>
                <a:effectLst/>
                <a:latin typeface="Google Sans"/>
              </a:rPr>
              <a:t>Un </a:t>
            </a:r>
            <a:r>
              <a:rPr lang="fr-FR" sz="2400" b="1" i="0" u="sng" dirty="0">
                <a:solidFill>
                  <a:srgbClr val="040C28"/>
                </a:solidFill>
                <a:effectLst/>
                <a:latin typeface="Google Sans"/>
              </a:rPr>
              <a:t>gyropode</a:t>
            </a:r>
            <a:r>
              <a:rPr lang="fr-FR" sz="2400" b="1" i="0" u="sng" dirty="0">
                <a:solidFill>
                  <a:srgbClr val="1F1F1F"/>
                </a:solidFill>
                <a:effectLst/>
                <a:latin typeface="Google Sans"/>
              </a:rPr>
              <a:t> </a:t>
            </a:r>
            <a:r>
              <a:rPr lang="fr-FR" sz="2400" b="0" i="0" dirty="0">
                <a:solidFill>
                  <a:srgbClr val="1F1F1F"/>
                </a:solidFill>
                <a:effectLst/>
                <a:latin typeface="Google Sans"/>
              </a:rPr>
              <a:t>ou transporteur personnel est un « véhicule électrique monoplace, constitué d'une plateforme munie de deux roues parallèles sur laquelle l'utilisateur se tient debout, d'un système de stabilisation gyroscopique et souvent d'un manche de maintien et de conduite</a:t>
            </a:r>
            <a:endParaRPr lang="fr-FR" sz="2400" dirty="0"/>
          </a:p>
        </p:txBody>
      </p:sp>
      <p:cxnSp>
        <p:nvCxnSpPr>
          <p:cNvPr id="6" name="Straight Arrow Connector 5">
            <a:extLst>
              <a:ext uri="{FF2B5EF4-FFF2-40B4-BE49-F238E27FC236}">
                <a16:creationId xmlns:a16="http://schemas.microsoft.com/office/drawing/2014/main" id="{0DDEF954-88BE-330D-DC39-74E5BB492D85}"/>
              </a:ext>
            </a:extLst>
          </p:cNvPr>
          <p:cNvCxnSpPr/>
          <p:nvPr/>
        </p:nvCxnSpPr>
        <p:spPr>
          <a:xfrm>
            <a:off x="0" y="1207306"/>
            <a:ext cx="10532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3D343A2-4D29-1A1A-8278-3CE122CBDE4E}"/>
              </a:ext>
            </a:extLst>
          </p:cNvPr>
          <p:cNvPicPr>
            <a:picLocks noChangeAspect="1"/>
          </p:cNvPicPr>
          <p:nvPr/>
        </p:nvPicPr>
        <p:blipFill>
          <a:blip r:embed="rId2"/>
          <a:stretch>
            <a:fillRect/>
          </a:stretch>
        </p:blipFill>
        <p:spPr>
          <a:xfrm>
            <a:off x="2041004" y="2505919"/>
            <a:ext cx="3112625" cy="3929605"/>
          </a:xfrm>
          <a:prstGeom prst="rect">
            <a:avLst/>
          </a:prstGeom>
        </p:spPr>
      </p:pic>
      <p:pic>
        <p:nvPicPr>
          <p:cNvPr id="10" name="Picture 9">
            <a:extLst>
              <a:ext uri="{FF2B5EF4-FFF2-40B4-BE49-F238E27FC236}">
                <a16:creationId xmlns:a16="http://schemas.microsoft.com/office/drawing/2014/main" id="{2FBD282E-3E70-3857-49CB-99E45E89495E}"/>
              </a:ext>
            </a:extLst>
          </p:cNvPr>
          <p:cNvPicPr>
            <a:picLocks noChangeAspect="1"/>
          </p:cNvPicPr>
          <p:nvPr/>
        </p:nvPicPr>
        <p:blipFill>
          <a:blip r:embed="rId3"/>
          <a:stretch>
            <a:fillRect/>
          </a:stretch>
        </p:blipFill>
        <p:spPr>
          <a:xfrm>
            <a:off x="7038373" y="2395959"/>
            <a:ext cx="3112625" cy="3692325"/>
          </a:xfrm>
          <a:prstGeom prst="rect">
            <a:avLst/>
          </a:prstGeom>
        </p:spPr>
      </p:pic>
    </p:spTree>
    <p:extLst>
      <p:ext uri="{BB962C8B-B14F-4D97-AF65-F5344CB8AC3E}">
        <p14:creationId xmlns:p14="http://schemas.microsoft.com/office/powerpoint/2010/main" val="343678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F3F26F-9E2B-14D9-6188-28369DC24505}"/>
              </a:ext>
            </a:extLst>
          </p:cNvPr>
          <p:cNvSpPr>
            <a:spLocks noGrp="1"/>
          </p:cNvSpPr>
          <p:nvPr>
            <p:ph type="subTitle" idx="1"/>
          </p:nvPr>
        </p:nvSpPr>
        <p:spPr>
          <a:xfrm>
            <a:off x="-6" y="356323"/>
            <a:ext cx="12192000" cy="505920"/>
          </a:xfrm>
          <a:solidFill>
            <a:schemeClr val="accent4">
              <a:lumMod val="40000"/>
              <a:lumOff val="60000"/>
            </a:schemeClr>
          </a:solidFill>
        </p:spPr>
        <p:txBody>
          <a:bodyPr>
            <a:normAutofit/>
          </a:bodyPr>
          <a:lstStyle/>
          <a:p>
            <a:pPr algn="just"/>
            <a:r>
              <a:rPr lang="fr-FR" sz="2800" b="1" u="sng" dirty="0"/>
              <a:t>B/ Les modes de transports en commun:</a:t>
            </a:r>
          </a:p>
        </p:txBody>
      </p:sp>
      <p:sp>
        <p:nvSpPr>
          <p:cNvPr id="2" name="TextBox 1">
            <a:extLst>
              <a:ext uri="{FF2B5EF4-FFF2-40B4-BE49-F238E27FC236}">
                <a16:creationId xmlns:a16="http://schemas.microsoft.com/office/drawing/2014/main" id="{82B31478-A0A5-4C47-0C75-8D8E537954B4}"/>
              </a:ext>
            </a:extLst>
          </p:cNvPr>
          <p:cNvSpPr txBox="1"/>
          <p:nvPr/>
        </p:nvSpPr>
        <p:spPr>
          <a:xfrm>
            <a:off x="0" y="821802"/>
            <a:ext cx="12192000" cy="1798634"/>
          </a:xfrm>
          <a:prstGeom prst="rect">
            <a:avLst/>
          </a:prstGeom>
          <a:solidFill>
            <a:schemeClr val="accent4">
              <a:lumMod val="40000"/>
              <a:lumOff val="60000"/>
            </a:schemeClr>
          </a:solidFill>
        </p:spPr>
        <p:txBody>
          <a:bodyPr wrap="square" rtlCol="0">
            <a:spAutoFit/>
          </a:bodyPr>
          <a:lstStyle/>
          <a:p>
            <a:pPr algn="just">
              <a:lnSpc>
                <a:spcPct val="160000"/>
              </a:lnSpc>
            </a:pPr>
            <a:r>
              <a:rPr lang="fr-FR" sz="2400" dirty="0"/>
              <a:t> Le recours aux transports en commun permet de limiter l’usage de la voiture individuelle, désengorger les axes principaux aux heures de pointe (afin de limiter les bouchons), ainsi que de limiter les émissions de gaz à effet de serre. </a:t>
            </a:r>
          </a:p>
        </p:txBody>
      </p:sp>
      <p:cxnSp>
        <p:nvCxnSpPr>
          <p:cNvPr id="5" name="Straight Connector 4">
            <a:extLst>
              <a:ext uri="{FF2B5EF4-FFF2-40B4-BE49-F238E27FC236}">
                <a16:creationId xmlns:a16="http://schemas.microsoft.com/office/drawing/2014/main" id="{3928EB79-87B0-626C-8249-D828F2E693AB}"/>
              </a:ext>
            </a:extLst>
          </p:cNvPr>
          <p:cNvCxnSpPr>
            <a:cxnSpLocks/>
          </p:cNvCxnSpPr>
          <p:nvPr/>
        </p:nvCxnSpPr>
        <p:spPr>
          <a:xfrm>
            <a:off x="706056" y="2620436"/>
            <a:ext cx="0" cy="31669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AECE7CE-641B-D78C-99E1-EC8F78A5A634}"/>
              </a:ext>
            </a:extLst>
          </p:cNvPr>
          <p:cNvCxnSpPr/>
          <p:nvPr/>
        </p:nvCxnSpPr>
        <p:spPr>
          <a:xfrm>
            <a:off x="706056" y="3646025"/>
            <a:ext cx="6018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7B1895-8854-835B-524E-ED1CA14C1939}"/>
              </a:ext>
            </a:extLst>
          </p:cNvPr>
          <p:cNvSpPr txBox="1"/>
          <p:nvPr/>
        </p:nvSpPr>
        <p:spPr>
          <a:xfrm>
            <a:off x="1307939" y="3003559"/>
            <a:ext cx="10884056" cy="1200329"/>
          </a:xfrm>
          <a:prstGeom prst="rect">
            <a:avLst/>
          </a:prstGeom>
          <a:solidFill>
            <a:schemeClr val="accent6">
              <a:lumMod val="20000"/>
              <a:lumOff val="80000"/>
            </a:schemeClr>
          </a:solidFill>
        </p:spPr>
        <p:txBody>
          <a:bodyPr wrap="square" rtlCol="0">
            <a:spAutoFit/>
          </a:bodyPr>
          <a:lstStyle/>
          <a:p>
            <a:pPr algn="just"/>
            <a:r>
              <a:rPr lang="fr-FR" sz="2400" b="1" u="sng" dirty="0"/>
              <a:t>Le tramway </a:t>
            </a:r>
            <a:r>
              <a:rPr lang="fr-FR" sz="2400" b="1" dirty="0"/>
              <a:t>: </a:t>
            </a:r>
            <a:r>
              <a:rPr lang="fr-FR" sz="2400" dirty="0"/>
              <a:t>le plus utilisé dans les grandes agglomérations. Ponctuel, (chaque 5 minutes environ), pratique (jusqu’à 120 passagers), économique (moins cher) , moins polluant (fonctionne à l’électricité), silencieux </a:t>
            </a:r>
          </a:p>
        </p:txBody>
      </p:sp>
      <p:cxnSp>
        <p:nvCxnSpPr>
          <p:cNvPr id="10" name="Straight Arrow Connector 9">
            <a:extLst>
              <a:ext uri="{FF2B5EF4-FFF2-40B4-BE49-F238E27FC236}">
                <a16:creationId xmlns:a16="http://schemas.microsoft.com/office/drawing/2014/main" id="{45E857C1-A600-0C23-6B70-114415BF356E}"/>
              </a:ext>
            </a:extLst>
          </p:cNvPr>
          <p:cNvCxnSpPr>
            <a:cxnSpLocks/>
          </p:cNvCxnSpPr>
          <p:nvPr/>
        </p:nvCxnSpPr>
        <p:spPr>
          <a:xfrm>
            <a:off x="706056" y="5787342"/>
            <a:ext cx="6018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2E7C7A-534A-9978-4DD1-46F1DCEA4668}"/>
              </a:ext>
            </a:extLst>
          </p:cNvPr>
          <p:cNvSpPr txBox="1"/>
          <p:nvPr/>
        </p:nvSpPr>
        <p:spPr>
          <a:xfrm>
            <a:off x="1307939" y="5371843"/>
            <a:ext cx="10884055" cy="830997"/>
          </a:xfrm>
          <a:prstGeom prst="rect">
            <a:avLst/>
          </a:prstGeom>
          <a:solidFill>
            <a:schemeClr val="accent6">
              <a:lumMod val="20000"/>
              <a:lumOff val="80000"/>
            </a:schemeClr>
          </a:solidFill>
        </p:spPr>
        <p:txBody>
          <a:bodyPr wrap="square" rtlCol="0">
            <a:spAutoFit/>
          </a:bodyPr>
          <a:lstStyle/>
          <a:p>
            <a:pPr algn="just"/>
            <a:r>
              <a:rPr lang="fr-FR" sz="2400" b="1" u="sng" dirty="0"/>
              <a:t>Le téléphérique : </a:t>
            </a:r>
            <a:r>
              <a:rPr lang="fr-FR" sz="2400" dirty="0"/>
              <a:t>mode de transport silencieux, propre, peu consommateur d’espace en raison d’une emprise au sol réduite.</a:t>
            </a:r>
          </a:p>
        </p:txBody>
      </p:sp>
    </p:spTree>
    <p:extLst>
      <p:ext uri="{BB962C8B-B14F-4D97-AF65-F5344CB8AC3E}">
        <p14:creationId xmlns:p14="http://schemas.microsoft.com/office/powerpoint/2010/main" val="35146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E0258A-9866-1AE2-9144-8C6E1A351835}"/>
              </a:ext>
            </a:extLst>
          </p:cNvPr>
          <p:cNvSpPr>
            <a:spLocks noGrp="1"/>
          </p:cNvSpPr>
          <p:nvPr>
            <p:ph type="subTitle" idx="1"/>
          </p:nvPr>
        </p:nvSpPr>
        <p:spPr>
          <a:xfrm>
            <a:off x="104172" y="405114"/>
            <a:ext cx="12087828" cy="6273478"/>
          </a:xfrm>
        </p:spPr>
        <p:txBody>
          <a:bodyPr>
            <a:normAutofit/>
          </a:bodyPr>
          <a:lstStyle/>
          <a:p>
            <a:pPr algn="just"/>
            <a:r>
              <a:rPr lang="fr-FR" sz="2800" b="1" u="sng" dirty="0"/>
              <a:t>Techniques</a:t>
            </a:r>
            <a:r>
              <a:rPr lang="fr-FR" sz="2800" dirty="0"/>
              <a:t> : rapide, non seulement par sa vitesse intrinsèque (de 22 km/h à 43 km/h selon le type d’infrastructure) mais aussi par son tracé direct. </a:t>
            </a:r>
          </a:p>
          <a:p>
            <a:pPr algn="just"/>
            <a:r>
              <a:rPr lang="fr-FR" sz="2800" dirty="0"/>
              <a:t>De plus, la phase de travaux perturbe </a:t>
            </a:r>
            <a:r>
              <a:rPr lang="fr-FR" sz="2800" u="sng" dirty="0"/>
              <a:t>nettement moins </a:t>
            </a:r>
            <a:r>
              <a:rPr lang="fr-FR" sz="2800" dirty="0"/>
              <a:t>la circulation automobile que la construction de lignes de tramway. </a:t>
            </a:r>
          </a:p>
          <a:p>
            <a:pPr algn="just"/>
            <a:endParaRPr lang="fr-FR" sz="2800" dirty="0"/>
          </a:p>
          <a:p>
            <a:pPr algn="just"/>
            <a:r>
              <a:rPr lang="fr-FR" sz="2800" b="1" u="sng" dirty="0">
                <a:latin typeface="Calibri" panose="020F0502020204030204" pitchFamily="34" charset="0"/>
                <a:cs typeface="Calibri" panose="020F0502020204030204" pitchFamily="34" charset="0"/>
              </a:rPr>
              <a:t>É</a:t>
            </a:r>
            <a:r>
              <a:rPr lang="fr-FR" sz="2800" b="1" u="sng" dirty="0"/>
              <a:t>conomiques </a:t>
            </a:r>
            <a:r>
              <a:rPr lang="fr-FR" sz="2800" dirty="0"/>
              <a:t>: le coût de réalisation est moindre que pour une ligne de tramway. En outre, les téléphériques, même à vocation de transport urbain public, peuvent avoir un intérêt touristique, par leur architecture comme par la vue sur la ville. Ils peuvent devenir des marqueurs symboliques de la ville</a:t>
            </a:r>
          </a:p>
        </p:txBody>
      </p:sp>
    </p:spTree>
    <p:extLst>
      <p:ext uri="{BB962C8B-B14F-4D97-AF65-F5344CB8AC3E}">
        <p14:creationId xmlns:p14="http://schemas.microsoft.com/office/powerpoint/2010/main" val="47564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32A1-E422-DFD2-694D-9D56836D12CB}"/>
              </a:ext>
            </a:extLst>
          </p:cNvPr>
          <p:cNvSpPr>
            <a:spLocks noGrp="1"/>
          </p:cNvSpPr>
          <p:nvPr>
            <p:ph type="ctrTitle"/>
          </p:nvPr>
        </p:nvSpPr>
        <p:spPr>
          <a:xfrm>
            <a:off x="1493134" y="827399"/>
            <a:ext cx="10698865" cy="1493516"/>
          </a:xfrm>
          <a:solidFill>
            <a:schemeClr val="accent6">
              <a:lumMod val="20000"/>
              <a:lumOff val="80000"/>
            </a:schemeClr>
          </a:solidFill>
        </p:spPr>
        <p:txBody>
          <a:bodyPr>
            <a:noAutofit/>
          </a:bodyPr>
          <a:lstStyle/>
          <a:p>
            <a:pPr algn="just">
              <a:lnSpc>
                <a:spcPct val="150000"/>
              </a:lnSpc>
            </a:pPr>
            <a:r>
              <a:rPr lang="fr-FR" sz="2400" b="1" u="sng" dirty="0">
                <a:latin typeface="+mn-lt"/>
              </a:rPr>
              <a:t>La voiture éléctrique</a:t>
            </a:r>
            <a:r>
              <a:rPr lang="fr-FR" sz="2400" b="1" dirty="0">
                <a:latin typeface="+mn-lt"/>
              </a:rPr>
              <a:t>: </a:t>
            </a:r>
            <a:r>
              <a:rPr lang="fr-FR" sz="2400" dirty="0">
                <a:latin typeface="+mn-lt"/>
              </a:rPr>
              <a:t>La voiture électrique est équipée de batteries rechargeables et de moteurs électriques permettant des performances correctes sur des distances situées entre 100 et 200 km sans émission polluante.</a:t>
            </a:r>
            <a:endParaRPr lang="fr-FR" sz="3200" b="1" dirty="0">
              <a:latin typeface="+mn-lt"/>
            </a:endParaRPr>
          </a:p>
        </p:txBody>
      </p:sp>
      <p:cxnSp>
        <p:nvCxnSpPr>
          <p:cNvPr id="5" name="Straight Connector 4">
            <a:extLst>
              <a:ext uri="{FF2B5EF4-FFF2-40B4-BE49-F238E27FC236}">
                <a16:creationId xmlns:a16="http://schemas.microsoft.com/office/drawing/2014/main" id="{3FA55BEA-F723-4DB7-137F-0D7C42FE01D2}"/>
              </a:ext>
            </a:extLst>
          </p:cNvPr>
          <p:cNvCxnSpPr>
            <a:cxnSpLocks/>
          </p:cNvCxnSpPr>
          <p:nvPr/>
        </p:nvCxnSpPr>
        <p:spPr>
          <a:xfrm>
            <a:off x="763929" y="0"/>
            <a:ext cx="0" cy="43173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54B9C89-DE3E-1070-2F6E-41FA1E33085B}"/>
              </a:ext>
            </a:extLst>
          </p:cNvPr>
          <p:cNvCxnSpPr/>
          <p:nvPr/>
        </p:nvCxnSpPr>
        <p:spPr>
          <a:xfrm>
            <a:off x="763929" y="1493134"/>
            <a:ext cx="7292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813201-6F21-E167-B8D6-346B434EA9C0}"/>
              </a:ext>
            </a:extLst>
          </p:cNvPr>
          <p:cNvCxnSpPr/>
          <p:nvPr/>
        </p:nvCxnSpPr>
        <p:spPr>
          <a:xfrm>
            <a:off x="763929" y="4317357"/>
            <a:ext cx="7292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B54CD0-A13F-6E11-03F2-F2645AC1BAB2}"/>
              </a:ext>
            </a:extLst>
          </p:cNvPr>
          <p:cNvSpPr txBox="1"/>
          <p:nvPr/>
        </p:nvSpPr>
        <p:spPr>
          <a:xfrm>
            <a:off x="1493134" y="3385595"/>
            <a:ext cx="10583117" cy="2251065"/>
          </a:xfrm>
          <a:prstGeom prst="rect">
            <a:avLst/>
          </a:prstGeom>
          <a:solidFill>
            <a:schemeClr val="accent6">
              <a:lumMod val="20000"/>
              <a:lumOff val="80000"/>
            </a:schemeClr>
          </a:solidFill>
        </p:spPr>
        <p:txBody>
          <a:bodyPr wrap="square" rtlCol="0">
            <a:spAutoFit/>
          </a:bodyPr>
          <a:lstStyle/>
          <a:p>
            <a:pPr algn="just">
              <a:lnSpc>
                <a:spcPct val="150000"/>
              </a:lnSpc>
            </a:pPr>
            <a:r>
              <a:rPr lang="fr-FR" sz="2400" b="1" u="sng" dirty="0"/>
              <a:t>Le covoiturage</a:t>
            </a:r>
            <a:r>
              <a:rPr lang="fr-FR" sz="2400" b="1" dirty="0"/>
              <a:t> :</a:t>
            </a:r>
            <a:r>
              <a:rPr lang="fr-FR" sz="2400" dirty="0"/>
              <a:t> Le covoiturage permet de limiter le nombre de véhicules et réduire les émissions de GES, il est très intéressant également sur le plan économique. Comme il permet de faire des économies, de se déplacer plus facilement, et il participe à aider l’environnement…</a:t>
            </a:r>
          </a:p>
        </p:txBody>
      </p:sp>
    </p:spTree>
    <p:extLst>
      <p:ext uri="{BB962C8B-B14F-4D97-AF65-F5344CB8AC3E}">
        <p14:creationId xmlns:p14="http://schemas.microsoft.com/office/powerpoint/2010/main" val="413831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9FC9DB5-1F1F-A2C5-7F13-6F7AE6A015E7}"/>
              </a:ext>
            </a:extLst>
          </p:cNvPr>
          <p:cNvCxnSpPr/>
          <p:nvPr/>
        </p:nvCxnSpPr>
        <p:spPr>
          <a:xfrm>
            <a:off x="740780" y="0"/>
            <a:ext cx="0" cy="19792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AEE18A0-D2F8-A348-BD5E-D73AA9496EA0}"/>
              </a:ext>
            </a:extLst>
          </p:cNvPr>
          <p:cNvCxnSpPr/>
          <p:nvPr/>
        </p:nvCxnSpPr>
        <p:spPr>
          <a:xfrm>
            <a:off x="740780" y="1979271"/>
            <a:ext cx="8449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D0307D-45B6-8A8C-C11C-7685DA6C5B7A}"/>
              </a:ext>
            </a:extLst>
          </p:cNvPr>
          <p:cNvSpPr txBox="1"/>
          <p:nvPr/>
        </p:nvSpPr>
        <p:spPr>
          <a:xfrm>
            <a:off x="1585732" y="1285715"/>
            <a:ext cx="10475088" cy="1697068"/>
          </a:xfrm>
          <a:prstGeom prst="rect">
            <a:avLst/>
          </a:prstGeom>
          <a:solidFill>
            <a:schemeClr val="accent6">
              <a:lumMod val="20000"/>
              <a:lumOff val="80000"/>
            </a:schemeClr>
          </a:solidFill>
        </p:spPr>
        <p:txBody>
          <a:bodyPr wrap="square" rtlCol="0">
            <a:spAutoFit/>
          </a:bodyPr>
          <a:lstStyle/>
          <a:p>
            <a:pPr algn="just">
              <a:lnSpc>
                <a:spcPct val="150000"/>
              </a:lnSpc>
            </a:pPr>
            <a:r>
              <a:rPr lang="fr-FR" sz="2400" b="1" u="sng" dirty="0"/>
              <a:t>L’autopartage: </a:t>
            </a:r>
            <a:r>
              <a:rPr lang="fr-FR" sz="2400" dirty="0"/>
              <a:t>L’autopartage permet de faire des économies, de se séparer de sa voiture, d’utiliser tous les modes de transport en ville et de réduire collectivement l’utilisation de la voiture. C’est la voiture en libre service 24h/24. </a:t>
            </a:r>
          </a:p>
        </p:txBody>
      </p:sp>
    </p:spTree>
    <p:extLst>
      <p:ext uri="{BB962C8B-B14F-4D97-AF65-F5344CB8AC3E}">
        <p14:creationId xmlns:p14="http://schemas.microsoft.com/office/powerpoint/2010/main" val="131379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C1C8-42DE-2CE9-8275-65340349CD8B}"/>
              </a:ext>
            </a:extLst>
          </p:cNvPr>
          <p:cNvSpPr>
            <a:spLocks noGrp="1"/>
          </p:cNvSpPr>
          <p:nvPr>
            <p:ph type="ctrTitle"/>
          </p:nvPr>
        </p:nvSpPr>
        <p:spPr>
          <a:xfrm>
            <a:off x="0" y="80373"/>
            <a:ext cx="9144000" cy="477837"/>
          </a:xfrm>
        </p:spPr>
        <p:txBody>
          <a:bodyPr>
            <a:normAutofit fontScale="90000"/>
          </a:bodyPr>
          <a:lstStyle/>
          <a:p>
            <a:pPr algn="l"/>
            <a:r>
              <a:rPr lang="fr-FR" sz="3200" b="1" u="sng" dirty="0">
                <a:solidFill>
                  <a:srgbClr val="FF0000"/>
                </a:solidFill>
              </a:rPr>
              <a:t>7/ La mobilité intelligente:</a:t>
            </a:r>
          </a:p>
        </p:txBody>
      </p:sp>
      <p:sp>
        <p:nvSpPr>
          <p:cNvPr id="3" name="Subtitle 2">
            <a:extLst>
              <a:ext uri="{FF2B5EF4-FFF2-40B4-BE49-F238E27FC236}">
                <a16:creationId xmlns:a16="http://schemas.microsoft.com/office/drawing/2014/main" id="{8AC6775C-0F83-E960-CFF4-DA5C7570DA36}"/>
              </a:ext>
            </a:extLst>
          </p:cNvPr>
          <p:cNvSpPr>
            <a:spLocks noGrp="1"/>
          </p:cNvSpPr>
          <p:nvPr>
            <p:ph type="subTitle" idx="1"/>
          </p:nvPr>
        </p:nvSpPr>
        <p:spPr>
          <a:xfrm>
            <a:off x="116958" y="744279"/>
            <a:ext cx="11844670" cy="3341584"/>
          </a:xfrm>
        </p:spPr>
        <p:txBody>
          <a:bodyPr>
            <a:normAutofit/>
          </a:bodyPr>
          <a:lstStyle/>
          <a:p>
            <a:pPr algn="just">
              <a:lnSpc>
                <a:spcPct val="150000"/>
              </a:lnSpc>
            </a:pPr>
            <a:r>
              <a:rPr lang="fr-FR" dirty="0"/>
              <a:t>La mobilité intelligente se retrouve au croisement entre deux secteurs : </a:t>
            </a:r>
            <a:r>
              <a:rPr lang="fr-FR" b="1" u="sng" dirty="0"/>
              <a:t>le secteur numérique </a:t>
            </a:r>
            <a:r>
              <a:rPr lang="fr-FR" dirty="0"/>
              <a:t>et celui du </a:t>
            </a:r>
            <a:r>
              <a:rPr lang="fr-FR" b="1" u="sng" dirty="0"/>
              <a:t>transport. </a:t>
            </a:r>
          </a:p>
          <a:p>
            <a:pPr algn="just">
              <a:lnSpc>
                <a:spcPct val="150000"/>
              </a:lnSpc>
            </a:pPr>
            <a:r>
              <a:rPr lang="fr-FR" dirty="0"/>
              <a:t>Cette notion d’intelligence a été rendue possible grâce au développement des technologies de l’information et de la communication, qui ont donné naissance à des systèmes de transport intelligents (STI). </a:t>
            </a:r>
          </a:p>
        </p:txBody>
      </p:sp>
    </p:spTree>
    <p:extLst>
      <p:ext uri="{BB962C8B-B14F-4D97-AF65-F5344CB8AC3E}">
        <p14:creationId xmlns:p14="http://schemas.microsoft.com/office/powerpoint/2010/main" val="405988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6369EC-855E-EADF-1144-7DA92331141C}"/>
              </a:ext>
            </a:extLst>
          </p:cNvPr>
          <p:cNvSpPr>
            <a:spLocks noGrp="1"/>
          </p:cNvSpPr>
          <p:nvPr>
            <p:ph type="subTitle" idx="1"/>
          </p:nvPr>
        </p:nvSpPr>
        <p:spPr>
          <a:xfrm>
            <a:off x="3584644" y="5009092"/>
            <a:ext cx="8470809" cy="1209053"/>
          </a:xfrm>
        </p:spPr>
        <p:txBody>
          <a:bodyPr>
            <a:normAutofit fontScale="25000" lnSpcReduction="20000"/>
          </a:bodyPr>
          <a:lstStyle/>
          <a:p>
            <a:pPr algn="just"/>
            <a:endParaRPr lang="fr-FR" dirty="0"/>
          </a:p>
          <a:p>
            <a:pPr algn="just"/>
            <a:r>
              <a:rPr lang="fr-FR" dirty="0"/>
              <a:t>      </a:t>
            </a:r>
          </a:p>
          <a:p>
            <a:pPr algn="just"/>
            <a:r>
              <a:rPr lang="fr-FR" sz="9600" dirty="0"/>
              <a:t> Les systèmes de transport intelligents vont échanger des informations entre eux. Ces informations sont le fruit des données récoltées par les solutions IoT</a:t>
            </a:r>
          </a:p>
          <a:p>
            <a:pPr algn="just"/>
            <a:r>
              <a:rPr lang="fr-FR" dirty="0"/>
              <a:t>     </a:t>
            </a:r>
          </a:p>
          <a:p>
            <a:pPr algn="just"/>
            <a:endParaRPr lang="fr-FR" dirty="0"/>
          </a:p>
          <a:p>
            <a:pPr algn="just"/>
            <a:r>
              <a:rPr lang="fr-FR" dirty="0"/>
              <a:t>      </a:t>
            </a:r>
          </a:p>
          <a:p>
            <a:pPr algn="just"/>
            <a:endParaRPr lang="fr-FR" dirty="0"/>
          </a:p>
          <a:p>
            <a:pPr algn="just"/>
            <a:r>
              <a:rPr lang="fr-FR" dirty="0"/>
              <a:t>      </a:t>
            </a:r>
          </a:p>
          <a:p>
            <a:pPr algn="just"/>
            <a:r>
              <a:rPr lang="fr-FR" dirty="0"/>
              <a:t>.</a:t>
            </a:r>
          </a:p>
        </p:txBody>
      </p:sp>
      <p:sp>
        <p:nvSpPr>
          <p:cNvPr id="4" name="TextBox 3">
            <a:extLst>
              <a:ext uri="{FF2B5EF4-FFF2-40B4-BE49-F238E27FC236}">
                <a16:creationId xmlns:a16="http://schemas.microsoft.com/office/drawing/2014/main" id="{2349C04F-BB08-5F1C-36F8-EDC136B914F1}"/>
              </a:ext>
            </a:extLst>
          </p:cNvPr>
          <p:cNvSpPr txBox="1"/>
          <p:nvPr/>
        </p:nvSpPr>
        <p:spPr>
          <a:xfrm>
            <a:off x="-85061" y="3198167"/>
            <a:ext cx="3200400" cy="461665"/>
          </a:xfrm>
          <a:prstGeom prst="rect">
            <a:avLst/>
          </a:prstGeom>
          <a:noFill/>
        </p:spPr>
        <p:txBody>
          <a:bodyPr wrap="square" rtlCol="0">
            <a:spAutoFit/>
          </a:bodyPr>
          <a:lstStyle/>
          <a:p>
            <a:r>
              <a:rPr lang="fr-FR" sz="2400" dirty="0"/>
              <a:t>La mobilité intelligente</a:t>
            </a:r>
          </a:p>
        </p:txBody>
      </p:sp>
      <p:sp>
        <p:nvSpPr>
          <p:cNvPr id="5" name="Left Brace 4">
            <a:extLst>
              <a:ext uri="{FF2B5EF4-FFF2-40B4-BE49-F238E27FC236}">
                <a16:creationId xmlns:a16="http://schemas.microsoft.com/office/drawing/2014/main" id="{0B2DC2D1-2511-E9A0-24DA-A283B8E3242C}"/>
              </a:ext>
            </a:extLst>
          </p:cNvPr>
          <p:cNvSpPr/>
          <p:nvPr/>
        </p:nvSpPr>
        <p:spPr>
          <a:xfrm>
            <a:off x="2873859" y="148877"/>
            <a:ext cx="425303" cy="657255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 name="Straight Arrow Connector 6">
            <a:extLst>
              <a:ext uri="{FF2B5EF4-FFF2-40B4-BE49-F238E27FC236}">
                <a16:creationId xmlns:a16="http://schemas.microsoft.com/office/drawing/2014/main" id="{31ABB114-3CBD-AD42-3800-FC8DA26F9287}"/>
              </a:ext>
            </a:extLst>
          </p:cNvPr>
          <p:cNvCxnSpPr/>
          <p:nvPr/>
        </p:nvCxnSpPr>
        <p:spPr>
          <a:xfrm>
            <a:off x="3299162" y="345751"/>
            <a:ext cx="42530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ACD457-52B3-D540-04F3-5E60AE116CA6}"/>
              </a:ext>
            </a:extLst>
          </p:cNvPr>
          <p:cNvCxnSpPr/>
          <p:nvPr/>
        </p:nvCxnSpPr>
        <p:spPr>
          <a:xfrm>
            <a:off x="3259083" y="2379208"/>
            <a:ext cx="44656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C76A3F-1271-D362-7394-2D3721F4D199}"/>
              </a:ext>
            </a:extLst>
          </p:cNvPr>
          <p:cNvCxnSpPr>
            <a:cxnSpLocks/>
          </p:cNvCxnSpPr>
          <p:nvPr/>
        </p:nvCxnSpPr>
        <p:spPr>
          <a:xfrm flipV="1">
            <a:off x="3259083" y="4019175"/>
            <a:ext cx="446569" cy="53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E66864-8C74-7802-418B-48A5154E130A}"/>
              </a:ext>
            </a:extLst>
          </p:cNvPr>
          <p:cNvCxnSpPr>
            <a:cxnSpLocks/>
          </p:cNvCxnSpPr>
          <p:nvPr/>
        </p:nvCxnSpPr>
        <p:spPr>
          <a:xfrm>
            <a:off x="3299162" y="5553021"/>
            <a:ext cx="43593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853FBA-43CE-240B-29F8-F73F14241029}"/>
              </a:ext>
            </a:extLst>
          </p:cNvPr>
          <p:cNvSpPr txBox="1"/>
          <p:nvPr/>
        </p:nvSpPr>
        <p:spPr>
          <a:xfrm>
            <a:off x="3604436" y="148877"/>
            <a:ext cx="8626057" cy="1569660"/>
          </a:xfrm>
          <a:prstGeom prst="rect">
            <a:avLst/>
          </a:prstGeom>
          <a:noFill/>
        </p:spPr>
        <p:txBody>
          <a:bodyPr wrap="square" rtlCol="0">
            <a:spAutoFit/>
          </a:bodyPr>
          <a:lstStyle/>
          <a:p>
            <a:pPr algn="just"/>
            <a:r>
              <a:rPr lang="fr-FR" sz="2400" dirty="0"/>
              <a:t> Permet au citoyen de faire son choix modal et d’obtenir toutes les informations nécessaires ainsi que des alternatives en cas de changements soudains sur son itinéraire initial. Un de ses points forts repose sur sa réponse en temps réel. </a:t>
            </a:r>
          </a:p>
        </p:txBody>
      </p:sp>
      <p:sp>
        <p:nvSpPr>
          <p:cNvPr id="6" name="TextBox 5">
            <a:extLst>
              <a:ext uri="{FF2B5EF4-FFF2-40B4-BE49-F238E27FC236}">
                <a16:creationId xmlns:a16="http://schemas.microsoft.com/office/drawing/2014/main" id="{00C422C2-1B2B-5A35-71DB-3061EC2CA7E8}"/>
              </a:ext>
            </a:extLst>
          </p:cNvPr>
          <p:cNvSpPr txBox="1"/>
          <p:nvPr/>
        </p:nvSpPr>
        <p:spPr>
          <a:xfrm>
            <a:off x="3604436" y="2165908"/>
            <a:ext cx="8369595" cy="1200329"/>
          </a:xfrm>
          <a:prstGeom prst="rect">
            <a:avLst/>
          </a:prstGeom>
          <a:noFill/>
        </p:spPr>
        <p:txBody>
          <a:bodyPr wrap="square" rtlCol="0">
            <a:spAutoFit/>
          </a:bodyPr>
          <a:lstStyle/>
          <a:p>
            <a:pPr algn="just"/>
            <a:r>
              <a:rPr lang="fr-FR" sz="2400" dirty="0"/>
              <a:t> Donne naissance à de nouveaux systèmes de transport plus efficaces qui sont également plus respectueux de l’environnement.</a:t>
            </a:r>
          </a:p>
        </p:txBody>
      </p:sp>
      <p:sp>
        <p:nvSpPr>
          <p:cNvPr id="8" name="TextBox 7">
            <a:extLst>
              <a:ext uri="{FF2B5EF4-FFF2-40B4-BE49-F238E27FC236}">
                <a16:creationId xmlns:a16="http://schemas.microsoft.com/office/drawing/2014/main" id="{A3D510AD-2B38-31A6-8E48-A5901C96E99C}"/>
              </a:ext>
            </a:extLst>
          </p:cNvPr>
          <p:cNvSpPr txBox="1"/>
          <p:nvPr/>
        </p:nvSpPr>
        <p:spPr>
          <a:xfrm>
            <a:off x="3604436" y="3778543"/>
            <a:ext cx="8506540" cy="830997"/>
          </a:xfrm>
          <a:prstGeom prst="rect">
            <a:avLst/>
          </a:prstGeom>
          <a:noFill/>
        </p:spPr>
        <p:txBody>
          <a:bodyPr wrap="square" rtlCol="0">
            <a:spAutoFit/>
          </a:bodyPr>
          <a:lstStyle/>
          <a:p>
            <a:pPr algn="just"/>
            <a:r>
              <a:rPr lang="fr-FR" sz="2400" dirty="0"/>
              <a:t>Optimise le temps, le budget et le confort des trajets de chacun en fiabilisant et en sécurisant les déplacements. </a:t>
            </a:r>
          </a:p>
        </p:txBody>
      </p:sp>
    </p:spTree>
    <p:extLst>
      <p:ext uri="{BB962C8B-B14F-4D97-AF65-F5344CB8AC3E}">
        <p14:creationId xmlns:p14="http://schemas.microsoft.com/office/powerpoint/2010/main" val="103545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50F1-EF54-727D-1D12-E2CF94C7F8D1}"/>
              </a:ext>
            </a:extLst>
          </p:cNvPr>
          <p:cNvSpPr>
            <a:spLocks noGrp="1"/>
          </p:cNvSpPr>
          <p:nvPr>
            <p:ph type="ctrTitle"/>
          </p:nvPr>
        </p:nvSpPr>
        <p:spPr>
          <a:xfrm>
            <a:off x="88605" y="101637"/>
            <a:ext cx="9144000" cy="472521"/>
          </a:xfrm>
        </p:spPr>
        <p:txBody>
          <a:bodyPr>
            <a:noAutofit/>
          </a:bodyPr>
          <a:lstStyle/>
          <a:p>
            <a:pPr algn="l"/>
            <a:r>
              <a:rPr lang="fr-FR" sz="3600" b="1" u="sng" dirty="0"/>
              <a:t>Le systéme IoT</a:t>
            </a:r>
            <a:r>
              <a:rPr lang="fr-FR" sz="3600" u="sng" dirty="0"/>
              <a:t>:</a:t>
            </a:r>
          </a:p>
        </p:txBody>
      </p:sp>
      <p:sp>
        <p:nvSpPr>
          <p:cNvPr id="3" name="Subtitle 2">
            <a:extLst>
              <a:ext uri="{FF2B5EF4-FFF2-40B4-BE49-F238E27FC236}">
                <a16:creationId xmlns:a16="http://schemas.microsoft.com/office/drawing/2014/main" id="{916B53FF-5659-DD3A-3FC5-03F13648A94C}"/>
              </a:ext>
            </a:extLst>
          </p:cNvPr>
          <p:cNvSpPr>
            <a:spLocks noGrp="1"/>
          </p:cNvSpPr>
          <p:nvPr>
            <p:ph type="subTitle" idx="1"/>
          </p:nvPr>
        </p:nvSpPr>
        <p:spPr>
          <a:xfrm>
            <a:off x="0" y="876513"/>
            <a:ext cx="12192000" cy="5104974"/>
          </a:xfrm>
        </p:spPr>
        <p:txBody>
          <a:bodyPr>
            <a:normAutofit/>
          </a:bodyPr>
          <a:lstStyle/>
          <a:p>
            <a:pPr algn="just">
              <a:lnSpc>
                <a:spcPct val="170000"/>
              </a:lnSpc>
            </a:pPr>
            <a:r>
              <a:rPr lang="fr-FR" dirty="0"/>
              <a:t>L’IoT (Internet of Things, Internet des objets en français) fait le lien entre les biens physiques et leur existence numérique.</a:t>
            </a:r>
          </a:p>
          <a:p>
            <a:pPr algn="just">
              <a:lnSpc>
                <a:spcPct val="170000"/>
              </a:lnSpc>
            </a:pPr>
            <a:r>
              <a:rPr lang="fr-FR" dirty="0"/>
              <a:t>Des objets connectés à l’Internet qui peuvent être contrôlés et suivis à distance. </a:t>
            </a:r>
          </a:p>
          <a:p>
            <a:pPr algn="just">
              <a:lnSpc>
                <a:spcPct val="170000"/>
              </a:lnSpc>
            </a:pPr>
            <a:r>
              <a:rPr lang="fr-FR" dirty="0"/>
              <a:t>Ils transmettent également les informations collectées en temps réel aux serveurs auxquels ils sont connectés. </a:t>
            </a:r>
          </a:p>
          <a:p>
            <a:pPr algn="just">
              <a:lnSpc>
                <a:spcPct val="170000"/>
              </a:lnSpc>
            </a:pPr>
            <a:r>
              <a:rPr lang="fr-FR" dirty="0"/>
              <a:t>Ces objets connectés, pour interagir et fonctionner, vont utiliser toutes ces données collectées couplées à toutes les autres données libres de droit auxquelles l’accès est public. </a:t>
            </a:r>
            <a:endParaRPr lang="fr-FR" sz="1100" dirty="0"/>
          </a:p>
        </p:txBody>
      </p:sp>
    </p:spTree>
    <p:extLst>
      <p:ext uri="{BB962C8B-B14F-4D97-AF65-F5344CB8AC3E}">
        <p14:creationId xmlns:p14="http://schemas.microsoft.com/office/powerpoint/2010/main" val="221491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A079-0905-F9CD-0B7B-DD9CF9C0685C}"/>
              </a:ext>
            </a:extLst>
          </p:cNvPr>
          <p:cNvSpPr>
            <a:spLocks noGrp="1"/>
          </p:cNvSpPr>
          <p:nvPr>
            <p:ph type="ctrTitle"/>
          </p:nvPr>
        </p:nvSpPr>
        <p:spPr>
          <a:xfrm>
            <a:off x="0" y="122902"/>
            <a:ext cx="9144000" cy="477837"/>
          </a:xfrm>
        </p:spPr>
        <p:txBody>
          <a:bodyPr>
            <a:normAutofit/>
          </a:bodyPr>
          <a:lstStyle/>
          <a:p>
            <a:pPr algn="l"/>
            <a:r>
              <a:rPr lang="fr-FR" sz="2800" b="1" u="sng" dirty="0">
                <a:solidFill>
                  <a:srgbClr val="FF0000"/>
                </a:solidFill>
              </a:rPr>
              <a:t>7-1/ Outils utilisés pour la mobilité intelligente</a:t>
            </a:r>
            <a:r>
              <a:rPr lang="fr-FR" sz="2800" u="sng" dirty="0">
                <a:solidFill>
                  <a:srgbClr val="FF0000"/>
                </a:solidFill>
              </a:rPr>
              <a:t>:</a:t>
            </a:r>
          </a:p>
        </p:txBody>
      </p:sp>
      <p:sp>
        <p:nvSpPr>
          <p:cNvPr id="3" name="Subtitle 2">
            <a:extLst>
              <a:ext uri="{FF2B5EF4-FFF2-40B4-BE49-F238E27FC236}">
                <a16:creationId xmlns:a16="http://schemas.microsoft.com/office/drawing/2014/main" id="{A0F2658E-4EEE-E22E-87A6-39D92F4FE371}"/>
              </a:ext>
            </a:extLst>
          </p:cNvPr>
          <p:cNvSpPr>
            <a:spLocks noGrp="1"/>
          </p:cNvSpPr>
          <p:nvPr>
            <p:ph type="subTitle" idx="1"/>
          </p:nvPr>
        </p:nvSpPr>
        <p:spPr>
          <a:xfrm>
            <a:off x="0" y="956930"/>
            <a:ext cx="12192000" cy="5235526"/>
          </a:xfrm>
        </p:spPr>
        <p:txBody>
          <a:bodyPr>
            <a:normAutofit/>
          </a:bodyPr>
          <a:lstStyle/>
          <a:p>
            <a:pPr algn="just"/>
            <a:r>
              <a:rPr lang="fr-FR" b="1" u="sng" dirty="0"/>
              <a:t>Le smartphone au cœur de la mobilité : </a:t>
            </a:r>
          </a:p>
          <a:p>
            <a:pPr algn="just"/>
            <a:endParaRPr lang="fr-FR" dirty="0"/>
          </a:p>
          <a:p>
            <a:pPr algn="just"/>
            <a:r>
              <a:rPr lang="fr-FR" dirty="0"/>
              <a:t>           Le téléphone portable permet de consulter en temps réel l’état du trafic routier ou la disponibilité et les horaires des transports publics. </a:t>
            </a:r>
          </a:p>
          <a:p>
            <a:pPr algn="just"/>
            <a:endParaRPr lang="fr-FR" dirty="0"/>
          </a:p>
          <a:p>
            <a:pPr algn="just"/>
            <a:r>
              <a:rPr lang="fr-FR" dirty="0"/>
              <a:t>          En cas d’accident sur leur chemin, la plupart des utilisateurs se fient à leur téléphone pour trouver un autre itinéraire et arriver à destination sans avoir à rester bloqué dans les embouteillages. </a:t>
            </a:r>
          </a:p>
          <a:p>
            <a:pPr algn="just"/>
            <a:endParaRPr lang="fr-FR" dirty="0"/>
          </a:p>
          <a:p>
            <a:pPr algn="just"/>
            <a:r>
              <a:rPr lang="fr-FR" dirty="0"/>
              <a:t>          Le smartphone est l’outil qui offre à l’usager la possibilité d’être acteur et de choisir sa mobilité. </a:t>
            </a:r>
          </a:p>
        </p:txBody>
      </p:sp>
      <p:cxnSp>
        <p:nvCxnSpPr>
          <p:cNvPr id="5" name="Straight Arrow Connector 4">
            <a:extLst>
              <a:ext uri="{FF2B5EF4-FFF2-40B4-BE49-F238E27FC236}">
                <a16:creationId xmlns:a16="http://schemas.microsoft.com/office/drawing/2014/main" id="{C1F8102B-F2FC-5835-AE8B-8D5D74B74566}"/>
              </a:ext>
            </a:extLst>
          </p:cNvPr>
          <p:cNvCxnSpPr/>
          <p:nvPr/>
        </p:nvCxnSpPr>
        <p:spPr>
          <a:xfrm>
            <a:off x="0" y="2083443"/>
            <a:ext cx="7523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C11B1C6-7330-1A1A-2E3C-2F16079CF26D}"/>
              </a:ext>
            </a:extLst>
          </p:cNvPr>
          <p:cNvCxnSpPr>
            <a:cxnSpLocks/>
          </p:cNvCxnSpPr>
          <p:nvPr/>
        </p:nvCxnSpPr>
        <p:spPr>
          <a:xfrm>
            <a:off x="0" y="3287210"/>
            <a:ext cx="7523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8C8B593-8927-DAC3-0BF8-FA32E41A24B0}"/>
              </a:ext>
            </a:extLst>
          </p:cNvPr>
          <p:cNvCxnSpPr/>
          <p:nvPr/>
        </p:nvCxnSpPr>
        <p:spPr>
          <a:xfrm>
            <a:off x="0" y="4896091"/>
            <a:ext cx="75235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20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74F1AA-D784-5B82-408B-DE18B8B86A24}"/>
              </a:ext>
            </a:extLst>
          </p:cNvPr>
          <p:cNvSpPr>
            <a:spLocks noGrp="1"/>
          </p:cNvSpPr>
          <p:nvPr>
            <p:ph type="subTitle" idx="1"/>
          </p:nvPr>
        </p:nvSpPr>
        <p:spPr>
          <a:xfrm>
            <a:off x="0" y="361507"/>
            <a:ext cx="12110484" cy="4896293"/>
          </a:xfrm>
        </p:spPr>
        <p:txBody>
          <a:bodyPr>
            <a:normAutofit/>
          </a:bodyPr>
          <a:lstStyle/>
          <a:p>
            <a:pPr algn="l"/>
            <a:r>
              <a:rPr lang="fr-FR" b="1" u="sng" dirty="0"/>
              <a:t>Les télépéages: </a:t>
            </a:r>
          </a:p>
          <a:p>
            <a:pPr algn="l"/>
            <a:endParaRPr lang="fr-FR" dirty="0"/>
          </a:p>
          <a:p>
            <a:pPr algn="just"/>
            <a:r>
              <a:rPr lang="fr-FR" dirty="0"/>
              <a:t>Ces systèmes de péages électroniques facilitent les entrées et sorties des conducteurs sur les routes. Ils fonctionnent grâce à un système embarqué dans le véhicule. </a:t>
            </a:r>
          </a:p>
          <a:p>
            <a:pPr algn="just"/>
            <a:endParaRPr lang="fr-FR" dirty="0"/>
          </a:p>
          <a:p>
            <a:pPr algn="just"/>
            <a:r>
              <a:rPr lang="fr-FR" dirty="0"/>
              <a:t>Une fois devant le péage, le boitier est capté par un récepteur qui le reconnaît et la barrière s’ouvre sans aucune action requise par le conducteur pour le laisser passer. </a:t>
            </a:r>
          </a:p>
        </p:txBody>
      </p:sp>
    </p:spTree>
    <p:extLst>
      <p:ext uri="{BB962C8B-B14F-4D97-AF65-F5344CB8AC3E}">
        <p14:creationId xmlns:p14="http://schemas.microsoft.com/office/powerpoint/2010/main" val="297387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D752-B394-0F0E-C641-F93E0EBE079C}"/>
              </a:ext>
            </a:extLst>
          </p:cNvPr>
          <p:cNvSpPr>
            <a:spLocks noGrp="1"/>
          </p:cNvSpPr>
          <p:nvPr>
            <p:ph type="ctrTitle"/>
          </p:nvPr>
        </p:nvSpPr>
        <p:spPr>
          <a:xfrm>
            <a:off x="131135" y="80373"/>
            <a:ext cx="9144000" cy="557581"/>
          </a:xfrm>
        </p:spPr>
        <p:txBody>
          <a:bodyPr>
            <a:normAutofit/>
          </a:bodyPr>
          <a:lstStyle/>
          <a:p>
            <a:pPr algn="l"/>
            <a:r>
              <a:rPr lang="fr-FR" sz="3200" b="1" u="sng" dirty="0">
                <a:solidFill>
                  <a:srgbClr val="FF0000"/>
                </a:solidFill>
              </a:rPr>
              <a:t>1- Introduction a la mobilité urbaine:</a:t>
            </a:r>
          </a:p>
        </p:txBody>
      </p:sp>
      <p:sp>
        <p:nvSpPr>
          <p:cNvPr id="3" name="Subtitle 2">
            <a:extLst>
              <a:ext uri="{FF2B5EF4-FFF2-40B4-BE49-F238E27FC236}">
                <a16:creationId xmlns:a16="http://schemas.microsoft.com/office/drawing/2014/main" id="{0EBCFC05-CE8D-FBB8-A853-F805CA680114}"/>
              </a:ext>
            </a:extLst>
          </p:cNvPr>
          <p:cNvSpPr>
            <a:spLocks noGrp="1"/>
          </p:cNvSpPr>
          <p:nvPr>
            <p:ph type="subTitle" idx="1"/>
          </p:nvPr>
        </p:nvSpPr>
        <p:spPr>
          <a:xfrm>
            <a:off x="1" y="858837"/>
            <a:ext cx="12110484" cy="2352195"/>
          </a:xfrm>
        </p:spPr>
        <p:txBody>
          <a:bodyPr>
            <a:normAutofit/>
          </a:bodyPr>
          <a:lstStyle/>
          <a:p>
            <a:pPr algn="just">
              <a:lnSpc>
                <a:spcPct val="150000"/>
              </a:lnSpc>
            </a:pPr>
            <a:r>
              <a:rPr lang="fr-FR" dirty="0"/>
              <a:t>La mobilité est la capacité à se déplacer dans un espace.</a:t>
            </a:r>
          </a:p>
          <a:p>
            <a:pPr algn="just">
              <a:lnSpc>
                <a:spcPct val="150000"/>
              </a:lnSpc>
            </a:pPr>
            <a:r>
              <a:rPr lang="fr-FR" dirty="0"/>
              <a:t> Elle renvoie à la fois au déplacement en lui même, mais aussi aux moyens et aux services qui permettent ce déplacement.</a:t>
            </a:r>
          </a:p>
        </p:txBody>
      </p:sp>
    </p:spTree>
    <p:extLst>
      <p:ext uri="{BB962C8B-B14F-4D97-AF65-F5344CB8AC3E}">
        <p14:creationId xmlns:p14="http://schemas.microsoft.com/office/powerpoint/2010/main" val="310625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494034-1496-B144-046A-868617C79FF3}"/>
              </a:ext>
            </a:extLst>
          </p:cNvPr>
          <p:cNvSpPr>
            <a:spLocks noGrp="1"/>
          </p:cNvSpPr>
          <p:nvPr>
            <p:ph type="subTitle" idx="1"/>
          </p:nvPr>
        </p:nvSpPr>
        <p:spPr>
          <a:xfrm>
            <a:off x="-1" y="0"/>
            <a:ext cx="12192001" cy="7793664"/>
          </a:xfrm>
        </p:spPr>
        <p:txBody>
          <a:bodyPr>
            <a:normAutofit/>
          </a:bodyPr>
          <a:lstStyle/>
          <a:p>
            <a:pPr algn="just"/>
            <a:r>
              <a:rPr lang="fr-FR" b="1" u="sng" dirty="0"/>
              <a:t>Les panneaux d’information variables : </a:t>
            </a:r>
          </a:p>
          <a:p>
            <a:pPr algn="just">
              <a:lnSpc>
                <a:spcPct val="150000"/>
              </a:lnSpc>
            </a:pPr>
            <a:r>
              <a:rPr lang="fr-FR" dirty="0"/>
              <a:t>Ces panneaux sont conçus pour alerter et informer les usagers de la route à propos des conditions routières ou des accidents et travaux. Ces panneaux dynamiques reçoivent des informations et diffusent les messages en temps réel. </a:t>
            </a:r>
          </a:p>
          <a:p>
            <a:pPr algn="just"/>
            <a:endParaRPr lang="fr-FR" dirty="0"/>
          </a:p>
          <a:p>
            <a:pPr algn="just"/>
            <a:r>
              <a:rPr lang="fr-FR" b="1" u="sng" dirty="0"/>
              <a:t>Les parkings intelligents : </a:t>
            </a:r>
            <a:endParaRPr lang="fr-FR" dirty="0"/>
          </a:p>
          <a:p>
            <a:pPr algn="just">
              <a:lnSpc>
                <a:spcPct val="150000"/>
              </a:lnSpc>
            </a:pPr>
            <a:r>
              <a:rPr lang="fr-FR" dirty="0"/>
              <a:t>Grâce à l’installation de capteurs, de caméras et de panneaux d’affichage, les usagers des parkings peuvent désormais être avertis du nombre de places disponibles dans un parking et sont en mesure de les localiser une fois à l’intérieur de celui-ci. Ces parcs automobiles peuvent également être dotés d’une technologie d’accès permettant aux utilisateurs d’ouvrir la barrière à l’aide de leur smartphone. </a:t>
            </a:r>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228154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6592-A590-FF1F-D3BB-DF86065C4D39}"/>
              </a:ext>
            </a:extLst>
          </p:cNvPr>
          <p:cNvSpPr>
            <a:spLocks noGrp="1"/>
          </p:cNvSpPr>
          <p:nvPr>
            <p:ph type="ctrTitle"/>
          </p:nvPr>
        </p:nvSpPr>
        <p:spPr>
          <a:xfrm>
            <a:off x="0" y="112270"/>
            <a:ext cx="9144000" cy="477837"/>
          </a:xfrm>
        </p:spPr>
        <p:txBody>
          <a:bodyPr>
            <a:normAutofit/>
          </a:bodyPr>
          <a:lstStyle/>
          <a:p>
            <a:pPr algn="l"/>
            <a:r>
              <a:rPr lang="fr-FR" sz="2800" b="1" u="sng" dirty="0">
                <a:solidFill>
                  <a:srgbClr val="FF0000"/>
                </a:solidFill>
              </a:rPr>
              <a:t>7-2/ Les avantages de l’application de la mobilité intelligente:</a:t>
            </a:r>
          </a:p>
        </p:txBody>
      </p:sp>
      <p:sp>
        <p:nvSpPr>
          <p:cNvPr id="3" name="Subtitle 2">
            <a:extLst>
              <a:ext uri="{FF2B5EF4-FFF2-40B4-BE49-F238E27FC236}">
                <a16:creationId xmlns:a16="http://schemas.microsoft.com/office/drawing/2014/main" id="{375FDC02-1B33-EEDA-79FB-3FBC8AC41BEB}"/>
              </a:ext>
            </a:extLst>
          </p:cNvPr>
          <p:cNvSpPr>
            <a:spLocks noGrp="1"/>
          </p:cNvSpPr>
          <p:nvPr>
            <p:ph type="subTitle" idx="1"/>
          </p:nvPr>
        </p:nvSpPr>
        <p:spPr>
          <a:xfrm>
            <a:off x="78678" y="976802"/>
            <a:ext cx="12075041" cy="1313861"/>
          </a:xfrm>
          <a:solidFill>
            <a:schemeClr val="accent2">
              <a:lumMod val="20000"/>
              <a:lumOff val="80000"/>
            </a:schemeClr>
          </a:solidFill>
        </p:spPr>
        <p:txBody>
          <a:bodyPr>
            <a:normAutofit/>
          </a:bodyPr>
          <a:lstStyle/>
          <a:p>
            <a:pPr algn="just">
              <a:lnSpc>
                <a:spcPct val="110000"/>
              </a:lnSpc>
            </a:pPr>
            <a:r>
              <a:rPr lang="fr-FR" dirty="0"/>
              <a:t>           Les usagers de la route, qu’ils se trouvent dans leur propre véhicule ou dans un transport public quelconque, disposent d’informations en temps réel qui leur donnent l’opportunité de faire des choix de mobilité en fonction des événements. </a:t>
            </a:r>
          </a:p>
        </p:txBody>
      </p:sp>
      <p:sp>
        <p:nvSpPr>
          <p:cNvPr id="4" name="TextBox 3">
            <a:extLst>
              <a:ext uri="{FF2B5EF4-FFF2-40B4-BE49-F238E27FC236}">
                <a16:creationId xmlns:a16="http://schemas.microsoft.com/office/drawing/2014/main" id="{6EB4D9DE-4099-0993-F859-38F8DECC071F}"/>
              </a:ext>
            </a:extLst>
          </p:cNvPr>
          <p:cNvSpPr txBox="1"/>
          <p:nvPr/>
        </p:nvSpPr>
        <p:spPr>
          <a:xfrm>
            <a:off x="116957" y="2685938"/>
            <a:ext cx="12036761" cy="830997"/>
          </a:xfrm>
          <a:prstGeom prst="rect">
            <a:avLst/>
          </a:prstGeom>
          <a:solidFill>
            <a:schemeClr val="accent2">
              <a:lumMod val="20000"/>
              <a:lumOff val="80000"/>
            </a:schemeClr>
          </a:solidFill>
        </p:spPr>
        <p:txBody>
          <a:bodyPr wrap="square" rtlCol="0">
            <a:spAutoFit/>
          </a:bodyPr>
          <a:lstStyle/>
          <a:p>
            <a:pPr algn="just"/>
            <a:r>
              <a:rPr lang="fr-FR" dirty="0"/>
              <a:t>             </a:t>
            </a:r>
            <a:r>
              <a:rPr lang="fr-FR" sz="2400" dirty="0"/>
              <a:t>Les usagers peuvent valoriser le temps passé dans les transports en planifiant leur itinéraire avant de partir</a:t>
            </a:r>
            <a:r>
              <a:rPr lang="fr-FR" dirty="0"/>
              <a:t>. </a:t>
            </a:r>
          </a:p>
        </p:txBody>
      </p:sp>
      <p:sp>
        <p:nvSpPr>
          <p:cNvPr id="5" name="TextBox 4">
            <a:extLst>
              <a:ext uri="{FF2B5EF4-FFF2-40B4-BE49-F238E27FC236}">
                <a16:creationId xmlns:a16="http://schemas.microsoft.com/office/drawing/2014/main" id="{72822473-0CFE-149D-0001-F2DA6DF07D7D}"/>
              </a:ext>
            </a:extLst>
          </p:cNvPr>
          <p:cNvSpPr txBox="1"/>
          <p:nvPr/>
        </p:nvSpPr>
        <p:spPr>
          <a:xfrm>
            <a:off x="116958" y="3912210"/>
            <a:ext cx="12036760" cy="830997"/>
          </a:xfrm>
          <a:prstGeom prst="rect">
            <a:avLst/>
          </a:prstGeom>
          <a:solidFill>
            <a:schemeClr val="accent2">
              <a:lumMod val="20000"/>
              <a:lumOff val="80000"/>
            </a:schemeClr>
          </a:solidFill>
        </p:spPr>
        <p:txBody>
          <a:bodyPr wrap="square" rtlCol="0">
            <a:spAutoFit/>
          </a:bodyPr>
          <a:lstStyle/>
          <a:p>
            <a:pPr algn="just"/>
            <a:r>
              <a:rPr lang="fr-FR" dirty="0"/>
              <a:t>              </a:t>
            </a:r>
            <a:r>
              <a:rPr lang="fr-FR" sz="2400" dirty="0"/>
              <a:t>Payer sans contact de manière simple et rapide ou de localiser son bus/tram et savoir combien de temps le sépare de l’arrêt</a:t>
            </a:r>
            <a:r>
              <a:rPr lang="fr-FR" dirty="0"/>
              <a:t>.</a:t>
            </a:r>
          </a:p>
        </p:txBody>
      </p:sp>
      <p:sp>
        <p:nvSpPr>
          <p:cNvPr id="6" name="TextBox 5">
            <a:extLst>
              <a:ext uri="{FF2B5EF4-FFF2-40B4-BE49-F238E27FC236}">
                <a16:creationId xmlns:a16="http://schemas.microsoft.com/office/drawing/2014/main" id="{35539596-1F21-84E6-143C-AC25D534F159}"/>
              </a:ext>
            </a:extLst>
          </p:cNvPr>
          <p:cNvSpPr txBox="1"/>
          <p:nvPr/>
        </p:nvSpPr>
        <p:spPr>
          <a:xfrm>
            <a:off x="96758" y="5255963"/>
            <a:ext cx="12056959" cy="830997"/>
          </a:xfrm>
          <a:prstGeom prst="rect">
            <a:avLst/>
          </a:prstGeom>
          <a:solidFill>
            <a:schemeClr val="accent2">
              <a:lumMod val="20000"/>
              <a:lumOff val="80000"/>
            </a:schemeClr>
          </a:solidFill>
        </p:spPr>
        <p:txBody>
          <a:bodyPr wrap="square" rtlCol="0">
            <a:spAutoFit/>
          </a:bodyPr>
          <a:lstStyle/>
          <a:p>
            <a:pPr algn="just"/>
            <a:r>
              <a:rPr lang="fr-FR" dirty="0"/>
              <a:t>              </a:t>
            </a:r>
            <a:r>
              <a:rPr lang="fr-FR" sz="2400" dirty="0"/>
              <a:t>Fluidifier le trafic, d’optimiser la gestion des réseaux et des flottes et de réduire les perturbations dues aux interruptions des services. </a:t>
            </a:r>
            <a:endParaRPr lang="fr-FR" dirty="0"/>
          </a:p>
        </p:txBody>
      </p:sp>
      <p:cxnSp>
        <p:nvCxnSpPr>
          <p:cNvPr id="8" name="Straight Arrow Connector 7">
            <a:extLst>
              <a:ext uri="{FF2B5EF4-FFF2-40B4-BE49-F238E27FC236}">
                <a16:creationId xmlns:a16="http://schemas.microsoft.com/office/drawing/2014/main" id="{788B3BEA-F984-8A96-5D68-46BC8541B5F9}"/>
              </a:ext>
            </a:extLst>
          </p:cNvPr>
          <p:cNvCxnSpPr/>
          <p:nvPr/>
        </p:nvCxnSpPr>
        <p:spPr>
          <a:xfrm>
            <a:off x="96758" y="1215342"/>
            <a:ext cx="7018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411D02-7319-0EEC-EC0F-D51A72F69595}"/>
              </a:ext>
            </a:extLst>
          </p:cNvPr>
          <p:cNvCxnSpPr/>
          <p:nvPr/>
        </p:nvCxnSpPr>
        <p:spPr>
          <a:xfrm>
            <a:off x="116958" y="2945790"/>
            <a:ext cx="6816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58C9727-4107-E2D3-5174-EBE3E02D5197}"/>
              </a:ext>
            </a:extLst>
          </p:cNvPr>
          <p:cNvCxnSpPr/>
          <p:nvPr/>
        </p:nvCxnSpPr>
        <p:spPr>
          <a:xfrm>
            <a:off x="116957" y="4143737"/>
            <a:ext cx="6816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AC7E65-2CA6-74A0-E050-8EE25B9AFE0B}"/>
              </a:ext>
            </a:extLst>
          </p:cNvPr>
          <p:cNvCxnSpPr>
            <a:cxnSpLocks/>
          </p:cNvCxnSpPr>
          <p:nvPr/>
        </p:nvCxnSpPr>
        <p:spPr>
          <a:xfrm>
            <a:off x="116957" y="5509549"/>
            <a:ext cx="6816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97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109164-6454-8B51-2D75-F45EA22B868D}"/>
              </a:ext>
            </a:extLst>
          </p:cNvPr>
          <p:cNvSpPr>
            <a:spLocks noGrp="1"/>
          </p:cNvSpPr>
          <p:nvPr>
            <p:ph type="subTitle" idx="1"/>
          </p:nvPr>
        </p:nvSpPr>
        <p:spPr>
          <a:xfrm>
            <a:off x="0" y="180753"/>
            <a:ext cx="12192000" cy="1208209"/>
          </a:xfrm>
          <a:solidFill>
            <a:schemeClr val="accent2">
              <a:lumMod val="20000"/>
              <a:lumOff val="80000"/>
            </a:schemeClr>
          </a:solidFill>
          <a:ln>
            <a:noFill/>
          </a:ln>
        </p:spPr>
        <p:txBody>
          <a:bodyPr>
            <a:normAutofit/>
          </a:bodyPr>
          <a:lstStyle/>
          <a:p>
            <a:pPr algn="just"/>
            <a:r>
              <a:rPr lang="fr-FR" dirty="0"/>
              <a:t>          Réduction de l’impact de la mobilité sur l’environnement : La smart mobility permet de réduire la congestion et la pollution, en proposant des itinéraires alternatifs en cas d’accident par exemple, ce qui évite des embouteillages qui sont provocateurs de pics de pollution. </a:t>
            </a:r>
          </a:p>
          <a:p>
            <a:endParaRPr lang="fr-FR" dirty="0"/>
          </a:p>
        </p:txBody>
      </p:sp>
      <p:sp>
        <p:nvSpPr>
          <p:cNvPr id="2" name="TextBox 1">
            <a:extLst>
              <a:ext uri="{FF2B5EF4-FFF2-40B4-BE49-F238E27FC236}">
                <a16:creationId xmlns:a16="http://schemas.microsoft.com/office/drawing/2014/main" id="{C187AD9D-F423-4335-8402-8A2003ACF06B}"/>
              </a:ext>
            </a:extLst>
          </p:cNvPr>
          <p:cNvSpPr txBox="1"/>
          <p:nvPr/>
        </p:nvSpPr>
        <p:spPr>
          <a:xfrm>
            <a:off x="0" y="2037144"/>
            <a:ext cx="12192000" cy="1200329"/>
          </a:xfrm>
          <a:prstGeom prst="rect">
            <a:avLst/>
          </a:prstGeom>
          <a:solidFill>
            <a:schemeClr val="accent2">
              <a:lumMod val="20000"/>
              <a:lumOff val="80000"/>
            </a:schemeClr>
          </a:solidFill>
        </p:spPr>
        <p:txBody>
          <a:bodyPr wrap="square" rtlCol="0">
            <a:spAutoFit/>
          </a:bodyPr>
          <a:lstStyle/>
          <a:p>
            <a:r>
              <a:rPr lang="fr-FR" sz="2400" dirty="0"/>
              <a:t>          Diminution de l’encombrement du trafic : La mobilité intelligente peut avoir un impact sur le désencombrement du trafic routier. Il est, par exemple, possible de connecter les feux entre eux pour permettre une circulation plus fluide.</a:t>
            </a:r>
          </a:p>
        </p:txBody>
      </p:sp>
      <p:cxnSp>
        <p:nvCxnSpPr>
          <p:cNvPr id="5" name="Straight Arrow Connector 4">
            <a:extLst>
              <a:ext uri="{FF2B5EF4-FFF2-40B4-BE49-F238E27FC236}">
                <a16:creationId xmlns:a16="http://schemas.microsoft.com/office/drawing/2014/main" id="{F679F139-6DDD-B482-05F3-80011DBC2708}"/>
              </a:ext>
            </a:extLst>
          </p:cNvPr>
          <p:cNvCxnSpPr/>
          <p:nvPr/>
        </p:nvCxnSpPr>
        <p:spPr>
          <a:xfrm>
            <a:off x="0" y="358815"/>
            <a:ext cx="6481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2E1DB6-8AE8-E828-92E2-3E71AD9EABAF}"/>
              </a:ext>
            </a:extLst>
          </p:cNvPr>
          <p:cNvCxnSpPr/>
          <p:nvPr/>
        </p:nvCxnSpPr>
        <p:spPr>
          <a:xfrm>
            <a:off x="0" y="2257063"/>
            <a:ext cx="6250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8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FD0BF8-F16D-D1DD-BE36-39D02F40C750}"/>
              </a:ext>
            </a:extLst>
          </p:cNvPr>
          <p:cNvSpPr>
            <a:spLocks noGrp="1"/>
          </p:cNvSpPr>
          <p:nvPr>
            <p:ph type="subTitle" idx="1"/>
          </p:nvPr>
        </p:nvSpPr>
        <p:spPr>
          <a:xfrm>
            <a:off x="1" y="180753"/>
            <a:ext cx="12099850" cy="6549656"/>
          </a:xfrm>
        </p:spPr>
        <p:txBody>
          <a:bodyPr>
            <a:normAutofit/>
          </a:bodyPr>
          <a:lstStyle/>
          <a:p>
            <a:r>
              <a:rPr lang="fr-FR" sz="3200" b="1" u="sng" dirty="0">
                <a:solidFill>
                  <a:srgbClr val="FF0000"/>
                </a:solidFill>
              </a:rPr>
              <a:t>Aménager en faveur de la mobilité durable </a:t>
            </a:r>
          </a:p>
          <a:p>
            <a:pPr algn="just"/>
            <a:endParaRPr lang="fr-FR" sz="2800" b="1" dirty="0">
              <a:solidFill>
                <a:srgbClr val="FF0000"/>
              </a:solidFill>
            </a:endParaRPr>
          </a:p>
          <a:p>
            <a:pPr algn="just"/>
            <a:r>
              <a:rPr lang="fr-FR" sz="2800" b="1" dirty="0">
                <a:solidFill>
                  <a:srgbClr val="FF0000"/>
                </a:solidFill>
              </a:rPr>
              <a:t>         </a:t>
            </a:r>
            <a:r>
              <a:rPr lang="fr-FR" dirty="0"/>
              <a:t>Densifier la ville près des axes de transports en commun.</a:t>
            </a:r>
          </a:p>
          <a:p>
            <a:pPr algn="just"/>
            <a:endParaRPr lang="fr-FR" dirty="0"/>
          </a:p>
          <a:p>
            <a:pPr algn="just"/>
            <a:r>
              <a:rPr lang="fr-FR" dirty="0"/>
              <a:t>           Anticiper en programmant dans une optique de limitations des besoins en stationnement (pour les nouvelles opérations d’aménagement) afin de proposer des solutions alternatives :</a:t>
            </a:r>
          </a:p>
          <a:p>
            <a:pPr algn="just"/>
            <a:endParaRPr lang="fr-FR" dirty="0"/>
          </a:p>
          <a:p>
            <a:pPr algn="just"/>
            <a:r>
              <a:rPr lang="fr-FR" dirty="0"/>
              <a:t>          </a:t>
            </a:r>
          </a:p>
          <a:p>
            <a:pPr algn="just"/>
            <a:r>
              <a:rPr lang="fr-FR" dirty="0"/>
              <a:t>            </a:t>
            </a:r>
          </a:p>
          <a:p>
            <a:pPr algn="just"/>
            <a:r>
              <a:rPr lang="fr-FR" dirty="0"/>
              <a:t>               Regroupement de places de parkings, proximité TC, stationnement compensé par </a:t>
            </a:r>
            <a:r>
              <a:rPr lang="fr-FR" u="sng" dirty="0"/>
              <a:t>une accessibiité pietonne agréable</a:t>
            </a:r>
            <a:r>
              <a:rPr lang="fr-FR" dirty="0"/>
              <a:t>. </a:t>
            </a:r>
          </a:p>
        </p:txBody>
      </p:sp>
      <p:cxnSp>
        <p:nvCxnSpPr>
          <p:cNvPr id="6" name="Straight Arrow Connector 5">
            <a:extLst>
              <a:ext uri="{FF2B5EF4-FFF2-40B4-BE49-F238E27FC236}">
                <a16:creationId xmlns:a16="http://schemas.microsoft.com/office/drawing/2014/main" id="{B2FD5E23-5C08-D4FC-4192-A273D4F0F9FE}"/>
              </a:ext>
            </a:extLst>
          </p:cNvPr>
          <p:cNvCxnSpPr>
            <a:cxnSpLocks/>
          </p:cNvCxnSpPr>
          <p:nvPr/>
        </p:nvCxnSpPr>
        <p:spPr>
          <a:xfrm>
            <a:off x="0" y="1531088"/>
            <a:ext cx="6804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6E147AF-9DB8-5D44-65D3-DE7F39107500}"/>
              </a:ext>
            </a:extLst>
          </p:cNvPr>
          <p:cNvCxnSpPr>
            <a:cxnSpLocks/>
          </p:cNvCxnSpPr>
          <p:nvPr/>
        </p:nvCxnSpPr>
        <p:spPr>
          <a:xfrm>
            <a:off x="0" y="2413591"/>
            <a:ext cx="6804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594333-C662-C51E-666A-07EA0F840678}"/>
              </a:ext>
            </a:extLst>
          </p:cNvPr>
          <p:cNvCxnSpPr>
            <a:cxnSpLocks/>
          </p:cNvCxnSpPr>
          <p:nvPr/>
        </p:nvCxnSpPr>
        <p:spPr>
          <a:xfrm>
            <a:off x="425303" y="3019647"/>
            <a:ext cx="0" cy="15629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37B0FF-3761-715F-B19C-9D8242414FAD}"/>
              </a:ext>
            </a:extLst>
          </p:cNvPr>
          <p:cNvCxnSpPr/>
          <p:nvPr/>
        </p:nvCxnSpPr>
        <p:spPr>
          <a:xfrm>
            <a:off x="425303" y="4582633"/>
            <a:ext cx="51036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29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07D3-BA28-1DE1-BCED-D388650EBAEE}"/>
              </a:ext>
            </a:extLst>
          </p:cNvPr>
          <p:cNvSpPr>
            <a:spLocks noGrp="1"/>
          </p:cNvSpPr>
          <p:nvPr>
            <p:ph type="ctrTitle"/>
          </p:nvPr>
        </p:nvSpPr>
        <p:spPr/>
        <p:txBody>
          <a:bodyPr/>
          <a:lstStyle/>
          <a:p>
            <a:endParaRPr lang="fr-FR"/>
          </a:p>
        </p:txBody>
      </p:sp>
      <p:sp>
        <p:nvSpPr>
          <p:cNvPr id="3" name="Subtitle 2">
            <a:extLst>
              <a:ext uri="{FF2B5EF4-FFF2-40B4-BE49-F238E27FC236}">
                <a16:creationId xmlns:a16="http://schemas.microsoft.com/office/drawing/2014/main" id="{CC3097E3-2B71-B63B-2C8B-B5F687ADA6A8}"/>
              </a:ext>
            </a:extLst>
          </p:cNvPr>
          <p:cNvSpPr>
            <a:spLocks noGrp="1"/>
          </p:cNvSpPr>
          <p:nvPr>
            <p:ph type="subTitle" idx="1"/>
          </p:nvPr>
        </p:nvSpPr>
        <p:spPr>
          <a:xfrm>
            <a:off x="1951073" y="5009983"/>
            <a:ext cx="9144000" cy="473149"/>
          </a:xfrm>
        </p:spPr>
        <p:txBody>
          <a:bodyPr>
            <a:normAutofit/>
          </a:bodyPr>
          <a:lstStyle/>
          <a:p>
            <a:r>
              <a:rPr lang="fr-FR" sz="2000" b="1" dirty="0"/>
              <a:t>Piétonisation de la rue Tanger a Alger</a:t>
            </a:r>
          </a:p>
        </p:txBody>
      </p:sp>
      <p:pic>
        <p:nvPicPr>
          <p:cNvPr id="4" name="Picture 2">
            <a:extLst>
              <a:ext uri="{FF2B5EF4-FFF2-40B4-BE49-F238E27FC236}">
                <a16:creationId xmlns:a16="http://schemas.microsoft.com/office/drawing/2014/main" id="{472FEBFF-0320-0AA7-8AA6-6040A5FEE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2" y="837000"/>
            <a:ext cx="5624623" cy="383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4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6657-F621-1FAB-B4CD-D6A66245D9E3}"/>
              </a:ext>
            </a:extLst>
          </p:cNvPr>
          <p:cNvSpPr>
            <a:spLocks noGrp="1"/>
          </p:cNvSpPr>
          <p:nvPr>
            <p:ph type="ctrTitle"/>
          </p:nvPr>
        </p:nvSpPr>
        <p:spPr>
          <a:xfrm>
            <a:off x="700644" y="69839"/>
            <a:ext cx="8389457" cy="477837"/>
          </a:xfrm>
        </p:spPr>
        <p:txBody>
          <a:bodyPr>
            <a:normAutofit fontScale="90000"/>
          </a:bodyPr>
          <a:lstStyle/>
          <a:p>
            <a:pPr algn="l"/>
            <a:r>
              <a:rPr lang="fr-FR" sz="3200" b="1" u="sng" dirty="0"/>
              <a:t>Réglementer le stationnement public </a:t>
            </a:r>
          </a:p>
        </p:txBody>
      </p:sp>
      <p:sp>
        <p:nvSpPr>
          <p:cNvPr id="3" name="Subtitle 2">
            <a:extLst>
              <a:ext uri="{FF2B5EF4-FFF2-40B4-BE49-F238E27FC236}">
                <a16:creationId xmlns:a16="http://schemas.microsoft.com/office/drawing/2014/main" id="{4E7702B2-D4D2-E8B2-80FA-C64E4CF8C601}"/>
              </a:ext>
            </a:extLst>
          </p:cNvPr>
          <p:cNvSpPr>
            <a:spLocks noGrp="1"/>
          </p:cNvSpPr>
          <p:nvPr>
            <p:ph type="subTitle" idx="1"/>
          </p:nvPr>
        </p:nvSpPr>
        <p:spPr>
          <a:xfrm>
            <a:off x="56707" y="616061"/>
            <a:ext cx="12078586" cy="3072809"/>
          </a:xfrm>
        </p:spPr>
        <p:txBody>
          <a:bodyPr>
            <a:normAutofit/>
          </a:bodyPr>
          <a:lstStyle/>
          <a:p>
            <a:pPr algn="just"/>
            <a:r>
              <a:rPr lang="fr-FR" u="sng" dirty="0"/>
              <a:t>En Italie, </a:t>
            </a:r>
            <a:r>
              <a:rPr lang="fr-FR" dirty="0"/>
              <a:t>les centres-villes sont découpés en plusieurs zones de stationnement, dont l’accès est donné aux seuls « autorisés » (liste variable d’une ville à l’autre), en priorité les résidents et « opératifs » : services d’urgence, livraisons, transports publics, taxis, médecins, touristes… Le droit d’accès est variable selon les villes</a:t>
            </a:r>
          </a:p>
          <a:p>
            <a:pPr algn="just"/>
            <a:endParaRPr lang="ar-DZ" dirty="0"/>
          </a:p>
          <a:p>
            <a:pPr algn="just"/>
            <a:r>
              <a:rPr lang="fr-FR" dirty="0"/>
              <a:t>les moyens mis en œuvre sont simples et passent par une réglementation, une signalisation correspondante et du personnel. Pour être tout à fait efficaces, les ZTL doivent être complétées par une politique globale de stationnement et parfois une politique en faveur des modes doux</a:t>
            </a:r>
          </a:p>
        </p:txBody>
      </p:sp>
      <p:pic>
        <p:nvPicPr>
          <p:cNvPr id="5" name="Picture 4">
            <a:extLst>
              <a:ext uri="{FF2B5EF4-FFF2-40B4-BE49-F238E27FC236}">
                <a16:creationId xmlns:a16="http://schemas.microsoft.com/office/drawing/2014/main" id="{0DF4FE43-F0A9-0988-185B-4A5D39C43076}"/>
              </a:ext>
            </a:extLst>
          </p:cNvPr>
          <p:cNvPicPr>
            <a:picLocks noChangeAspect="1"/>
          </p:cNvPicPr>
          <p:nvPr/>
        </p:nvPicPr>
        <p:blipFill>
          <a:blip r:embed="rId2"/>
          <a:stretch>
            <a:fillRect/>
          </a:stretch>
        </p:blipFill>
        <p:spPr>
          <a:xfrm>
            <a:off x="4435659" y="3821777"/>
            <a:ext cx="3207267" cy="2934586"/>
          </a:xfrm>
          <a:prstGeom prst="rect">
            <a:avLst/>
          </a:prstGeom>
        </p:spPr>
      </p:pic>
      <p:cxnSp>
        <p:nvCxnSpPr>
          <p:cNvPr id="6" name="Straight Arrow Connector 5">
            <a:extLst>
              <a:ext uri="{FF2B5EF4-FFF2-40B4-BE49-F238E27FC236}">
                <a16:creationId xmlns:a16="http://schemas.microsoft.com/office/drawing/2014/main" id="{543ED9A4-F808-D626-79F7-1FC2B613C422}"/>
              </a:ext>
            </a:extLst>
          </p:cNvPr>
          <p:cNvCxnSpPr/>
          <p:nvPr/>
        </p:nvCxnSpPr>
        <p:spPr>
          <a:xfrm>
            <a:off x="56707" y="308758"/>
            <a:ext cx="64393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7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0E07CC2-A62C-34CB-6573-21ABA79AC0D0}"/>
              </a:ext>
            </a:extLst>
          </p:cNvPr>
          <p:cNvSpPr>
            <a:spLocks noGrp="1"/>
          </p:cNvSpPr>
          <p:nvPr>
            <p:ph type="subTitle" idx="1"/>
          </p:nvPr>
        </p:nvSpPr>
        <p:spPr>
          <a:xfrm>
            <a:off x="1" y="180753"/>
            <a:ext cx="12067952" cy="5358810"/>
          </a:xfrm>
        </p:spPr>
        <p:txBody>
          <a:bodyPr>
            <a:normAutofit/>
          </a:bodyPr>
          <a:lstStyle/>
          <a:p>
            <a:pPr algn="l"/>
            <a:r>
              <a:rPr lang="fr-FR" sz="2800" b="1">
                <a:solidFill>
                  <a:srgbClr val="FF0000"/>
                </a:solidFill>
              </a:rPr>
              <a:t>Assurer </a:t>
            </a:r>
            <a:r>
              <a:rPr lang="fr-FR" sz="2800" b="1" dirty="0">
                <a:solidFill>
                  <a:srgbClr val="FF0000"/>
                </a:solidFill>
              </a:rPr>
              <a:t>un parcours sécurisé du vélo : </a:t>
            </a:r>
          </a:p>
          <a:p>
            <a:endParaRPr lang="fr-FR" sz="2800" b="1" dirty="0">
              <a:solidFill>
                <a:srgbClr val="FF0000"/>
              </a:solidFill>
            </a:endParaRPr>
          </a:p>
          <a:p>
            <a:pPr marL="342900" indent="-342900" algn="just">
              <a:buFontTx/>
              <a:buChar char="-"/>
            </a:pPr>
            <a:r>
              <a:rPr lang="fr-FR" dirty="0"/>
              <a:t>Prévoir des stationnements (sécurisés), près des équipements et des commerces, en rez-de-chaussée extérieur, et dans les bureaux… </a:t>
            </a:r>
          </a:p>
          <a:p>
            <a:pPr algn="just"/>
            <a:endParaRPr lang="fr-FR" dirty="0"/>
          </a:p>
          <a:p>
            <a:pPr marL="342900" indent="-342900" algn="just">
              <a:buFontTx/>
              <a:buChar char="-"/>
            </a:pPr>
            <a:r>
              <a:rPr lang="fr-FR" dirty="0"/>
              <a:t>Proposer des services associés à la pratique combinée vélos/TC (exemple : gardiennage, petite réparation, station de gonflage, nettoyage de son vélo en gare…). </a:t>
            </a:r>
          </a:p>
          <a:p>
            <a:pPr algn="just"/>
            <a:endParaRPr lang="fr-FR" dirty="0"/>
          </a:p>
          <a:p>
            <a:pPr marL="342900" indent="-342900" algn="just">
              <a:buFontTx/>
              <a:buChar char="-"/>
            </a:pPr>
            <a:r>
              <a:rPr lang="fr-FR" dirty="0"/>
              <a:t>Limiter le stationnement sauvage, notamment sur les bandes et pistes cyclables, les trottoirs et itinéraires réservés aux utilisateurs modes doux (piétons, vélocyclistes). </a:t>
            </a:r>
          </a:p>
          <a:p>
            <a:pPr algn="just"/>
            <a:endParaRPr lang="fr-FR" dirty="0"/>
          </a:p>
          <a:p>
            <a:pPr algn="just"/>
            <a:r>
              <a:rPr lang="fr-FR" dirty="0"/>
              <a:t>-    Autoriser la circulation des vélos à contre-sens. </a:t>
            </a:r>
          </a:p>
        </p:txBody>
      </p:sp>
    </p:spTree>
    <p:extLst>
      <p:ext uri="{BB962C8B-B14F-4D97-AF65-F5344CB8AC3E}">
        <p14:creationId xmlns:p14="http://schemas.microsoft.com/office/powerpoint/2010/main" val="137436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802C-D96F-28A9-2031-A9CA7539D51D}"/>
              </a:ext>
            </a:extLst>
          </p:cNvPr>
          <p:cNvSpPr>
            <a:spLocks noGrp="1"/>
          </p:cNvSpPr>
          <p:nvPr>
            <p:ph type="ctrTitle"/>
          </p:nvPr>
        </p:nvSpPr>
        <p:spPr>
          <a:xfrm>
            <a:off x="0" y="0"/>
            <a:ext cx="9144000" cy="621377"/>
          </a:xfrm>
        </p:spPr>
        <p:txBody>
          <a:bodyPr>
            <a:normAutofit/>
          </a:bodyPr>
          <a:lstStyle/>
          <a:p>
            <a:pPr algn="l"/>
            <a:r>
              <a:rPr lang="fr-FR" sz="3200" b="1" u="sng" dirty="0">
                <a:solidFill>
                  <a:srgbClr val="FF0000"/>
                </a:solidFill>
              </a:rPr>
              <a:t>Veiller a la qualité des aménagements:</a:t>
            </a:r>
          </a:p>
        </p:txBody>
      </p:sp>
      <p:sp>
        <p:nvSpPr>
          <p:cNvPr id="3" name="Subtitle 2">
            <a:extLst>
              <a:ext uri="{FF2B5EF4-FFF2-40B4-BE49-F238E27FC236}">
                <a16:creationId xmlns:a16="http://schemas.microsoft.com/office/drawing/2014/main" id="{EF15153D-B01B-9CFC-3648-270551EE42DD}"/>
              </a:ext>
            </a:extLst>
          </p:cNvPr>
          <p:cNvSpPr>
            <a:spLocks noGrp="1"/>
          </p:cNvSpPr>
          <p:nvPr>
            <p:ph type="subTitle" idx="1"/>
          </p:nvPr>
        </p:nvSpPr>
        <p:spPr>
          <a:xfrm>
            <a:off x="74428" y="876558"/>
            <a:ext cx="12117572" cy="5758157"/>
          </a:xfrm>
        </p:spPr>
        <p:txBody>
          <a:bodyPr>
            <a:normAutofit/>
          </a:bodyPr>
          <a:lstStyle/>
          <a:p>
            <a:pPr algn="l"/>
            <a:r>
              <a:rPr lang="fr-FR" b="1" u="sng" dirty="0"/>
              <a:t>Garantir le confort des piétons et intégrer les équipements des espaces publics : </a:t>
            </a:r>
          </a:p>
          <a:p>
            <a:pPr algn="l"/>
            <a:endParaRPr lang="fr-FR" b="1" u="sng" dirty="0"/>
          </a:p>
          <a:p>
            <a:pPr algn="just"/>
            <a:r>
              <a:rPr lang="fr-FR" dirty="0"/>
              <a:t> </a:t>
            </a:r>
          </a:p>
          <a:p>
            <a:pPr marL="342900" indent="-342900" algn="just">
              <a:buFontTx/>
              <a:buChar char="-"/>
            </a:pPr>
            <a:r>
              <a:rPr lang="fr-FR" dirty="0"/>
              <a:t>Protéger les trottoirs contre l’encombrement, ordonnancer les « émergences » (mobiliers, arbres, protections diverses…) </a:t>
            </a:r>
          </a:p>
          <a:p>
            <a:pPr algn="just"/>
            <a:endParaRPr lang="fr-FR" dirty="0"/>
          </a:p>
          <a:p>
            <a:pPr marL="342900" indent="-342900" algn="just">
              <a:buFontTx/>
              <a:buChar char="-"/>
            </a:pPr>
            <a:r>
              <a:rPr lang="fr-FR" dirty="0"/>
              <a:t>Prendre en compte l’usager lors des travaux et chantiers de voirie. </a:t>
            </a:r>
          </a:p>
          <a:p>
            <a:pPr algn="just"/>
            <a:endParaRPr lang="fr-FR" dirty="0"/>
          </a:p>
          <a:p>
            <a:pPr marL="342900" indent="-342900" algn="just">
              <a:buFontTx/>
              <a:buChar char="-"/>
            </a:pPr>
            <a:r>
              <a:rPr lang="fr-FR" dirty="0"/>
              <a:t>Mieux séparer les flux : double bordure, fossé, banquette végétale… </a:t>
            </a:r>
          </a:p>
          <a:p>
            <a:pPr algn="just"/>
            <a:endParaRPr lang="fr-FR" dirty="0"/>
          </a:p>
          <a:p>
            <a:pPr marL="342900" indent="-342900" algn="just">
              <a:buFontTx/>
              <a:buChar char="-"/>
            </a:pPr>
            <a:r>
              <a:rPr lang="fr-FR" dirty="0"/>
              <a:t>Ralentir la circulation, par des plateaux surélevés pour </a:t>
            </a:r>
            <a:r>
              <a:rPr lang="fr-FR" u="sng" dirty="0"/>
              <a:t>les traversées piétonnes. </a:t>
            </a:r>
          </a:p>
        </p:txBody>
      </p:sp>
    </p:spTree>
    <p:extLst>
      <p:ext uri="{BB962C8B-B14F-4D97-AF65-F5344CB8AC3E}">
        <p14:creationId xmlns:p14="http://schemas.microsoft.com/office/powerpoint/2010/main" val="189285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B1E0-159D-8C07-3023-FA6C113C074B}"/>
              </a:ext>
            </a:extLst>
          </p:cNvPr>
          <p:cNvSpPr>
            <a:spLocks noGrp="1"/>
          </p:cNvSpPr>
          <p:nvPr>
            <p:ph type="ctrTitle"/>
          </p:nvPr>
        </p:nvSpPr>
        <p:spPr>
          <a:xfrm>
            <a:off x="0" y="154801"/>
            <a:ext cx="12192000" cy="461887"/>
          </a:xfrm>
        </p:spPr>
        <p:txBody>
          <a:bodyPr>
            <a:normAutofit fontScale="90000"/>
          </a:bodyPr>
          <a:lstStyle/>
          <a:p>
            <a:pPr algn="l"/>
            <a:r>
              <a:rPr lang="fr-FR" sz="2800" b="1" u="sng" dirty="0">
                <a:solidFill>
                  <a:srgbClr val="FF0000"/>
                </a:solidFill>
              </a:rPr>
              <a:t>Traiter les voies vertes pour favoriser les déplacements doux entre quartiers </a:t>
            </a:r>
            <a:r>
              <a:rPr lang="fr-FR" sz="2800" b="1" dirty="0">
                <a:solidFill>
                  <a:srgbClr val="FF0000"/>
                </a:solidFill>
              </a:rPr>
              <a:t>: </a:t>
            </a:r>
          </a:p>
        </p:txBody>
      </p:sp>
      <p:sp>
        <p:nvSpPr>
          <p:cNvPr id="3" name="Subtitle 2">
            <a:extLst>
              <a:ext uri="{FF2B5EF4-FFF2-40B4-BE49-F238E27FC236}">
                <a16:creationId xmlns:a16="http://schemas.microsoft.com/office/drawing/2014/main" id="{73CCE733-A01D-F791-142B-441446818C09}"/>
              </a:ext>
            </a:extLst>
          </p:cNvPr>
          <p:cNvSpPr>
            <a:spLocks noGrp="1"/>
          </p:cNvSpPr>
          <p:nvPr>
            <p:ph type="subTitle" idx="1"/>
          </p:nvPr>
        </p:nvSpPr>
        <p:spPr>
          <a:xfrm>
            <a:off x="0" y="850605"/>
            <a:ext cx="12192000" cy="4407195"/>
          </a:xfrm>
        </p:spPr>
        <p:txBody>
          <a:bodyPr>
            <a:normAutofit/>
          </a:bodyPr>
          <a:lstStyle/>
          <a:p>
            <a:pPr algn="just"/>
            <a:r>
              <a:rPr lang="fr-FR" dirty="0"/>
              <a:t>Ces voies exclusivement réservées aux véhicules non motorisés contribuent au confort des habitants et aux liens inter-quartiers (en zone périurbaine). Leur traitement consiste à : </a:t>
            </a:r>
          </a:p>
          <a:p>
            <a:pPr algn="just"/>
            <a:endParaRPr lang="fr-FR" dirty="0"/>
          </a:p>
          <a:p>
            <a:pPr marL="342900" indent="-342900" algn="just">
              <a:buFontTx/>
              <a:buChar char="-"/>
            </a:pPr>
            <a:r>
              <a:rPr lang="fr-FR" dirty="0"/>
              <a:t> Les végétaliser pour offrir des parcours agréables aux habitants pour leurs déplacements quotidiens ou pratiques sportives </a:t>
            </a:r>
          </a:p>
          <a:p>
            <a:pPr algn="just"/>
            <a:endParaRPr lang="fr-FR" dirty="0"/>
          </a:p>
          <a:p>
            <a:pPr marL="342900" indent="-342900" algn="just">
              <a:buFontTx/>
              <a:buChar char="-"/>
            </a:pPr>
            <a:r>
              <a:rPr lang="fr-FR" dirty="0"/>
              <a:t>Les agrémenter de mobiliers urbains adaptés : jeux d’enfants, bancs…</a:t>
            </a:r>
          </a:p>
          <a:p>
            <a:pPr algn="just"/>
            <a:endParaRPr lang="fr-FR" dirty="0"/>
          </a:p>
          <a:p>
            <a:pPr marL="342900" indent="-342900" algn="just">
              <a:buFontTx/>
              <a:buChar char="-"/>
            </a:pPr>
            <a:r>
              <a:rPr lang="fr-FR" dirty="0"/>
              <a:t> Intégrer les dispositifs de rétention des eaux. </a:t>
            </a:r>
          </a:p>
        </p:txBody>
      </p:sp>
    </p:spTree>
    <p:extLst>
      <p:ext uri="{BB962C8B-B14F-4D97-AF65-F5344CB8AC3E}">
        <p14:creationId xmlns:p14="http://schemas.microsoft.com/office/powerpoint/2010/main" val="189905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596-4B71-7D9E-E363-42831A6A509F}"/>
              </a:ext>
            </a:extLst>
          </p:cNvPr>
          <p:cNvSpPr>
            <a:spLocks noGrp="1"/>
          </p:cNvSpPr>
          <p:nvPr>
            <p:ph type="ctrTitle"/>
          </p:nvPr>
        </p:nvSpPr>
        <p:spPr>
          <a:xfrm>
            <a:off x="99237" y="91005"/>
            <a:ext cx="9866566" cy="477837"/>
          </a:xfrm>
        </p:spPr>
        <p:txBody>
          <a:bodyPr>
            <a:normAutofit/>
          </a:bodyPr>
          <a:lstStyle/>
          <a:p>
            <a:pPr algn="l"/>
            <a:r>
              <a:rPr lang="fr-FR" sz="2800" b="1" u="sng" dirty="0">
                <a:solidFill>
                  <a:srgbClr val="FF0000"/>
                </a:solidFill>
              </a:rPr>
              <a:t>2/ La mobilité urbaine, problémes de congestion et de pollution</a:t>
            </a:r>
            <a:r>
              <a:rPr lang="fr-FR" sz="2800" b="1" dirty="0">
                <a:solidFill>
                  <a:srgbClr val="FF0000"/>
                </a:solidFill>
              </a:rPr>
              <a:t>:</a:t>
            </a:r>
          </a:p>
        </p:txBody>
      </p:sp>
      <p:sp>
        <p:nvSpPr>
          <p:cNvPr id="3" name="Subtitle 2">
            <a:extLst>
              <a:ext uri="{FF2B5EF4-FFF2-40B4-BE49-F238E27FC236}">
                <a16:creationId xmlns:a16="http://schemas.microsoft.com/office/drawing/2014/main" id="{6CAAF661-66CB-4231-B705-ECD3E2C375B3}"/>
              </a:ext>
            </a:extLst>
          </p:cNvPr>
          <p:cNvSpPr>
            <a:spLocks noGrp="1"/>
          </p:cNvSpPr>
          <p:nvPr>
            <p:ph type="subTitle" idx="1"/>
          </p:nvPr>
        </p:nvSpPr>
        <p:spPr>
          <a:xfrm>
            <a:off x="825795" y="2368604"/>
            <a:ext cx="11242158" cy="821107"/>
          </a:xfrm>
        </p:spPr>
        <p:txBody>
          <a:bodyPr/>
          <a:lstStyle/>
          <a:p>
            <a:pPr algn="l"/>
            <a:r>
              <a:rPr lang="fr-FR" dirty="0"/>
              <a:t>Recours à la voiture de manière majoritaire pour les déplacements quotidiens, surtout pour de très courts trajets.</a:t>
            </a:r>
          </a:p>
        </p:txBody>
      </p:sp>
      <p:sp>
        <p:nvSpPr>
          <p:cNvPr id="4" name="TextBox 3">
            <a:extLst>
              <a:ext uri="{FF2B5EF4-FFF2-40B4-BE49-F238E27FC236}">
                <a16:creationId xmlns:a16="http://schemas.microsoft.com/office/drawing/2014/main" id="{079B30FF-DAFF-428C-F561-951EFE2D3B18}"/>
              </a:ext>
            </a:extLst>
          </p:cNvPr>
          <p:cNvSpPr txBox="1"/>
          <p:nvPr/>
        </p:nvSpPr>
        <p:spPr>
          <a:xfrm>
            <a:off x="825795" y="3662976"/>
            <a:ext cx="11118111" cy="830997"/>
          </a:xfrm>
          <a:prstGeom prst="rect">
            <a:avLst/>
          </a:prstGeom>
          <a:noFill/>
        </p:spPr>
        <p:txBody>
          <a:bodyPr wrap="square" rtlCol="0">
            <a:spAutoFit/>
          </a:bodyPr>
          <a:lstStyle/>
          <a:p>
            <a:pPr algn="just"/>
            <a:r>
              <a:rPr lang="fr-FR" sz="2400" dirty="0"/>
              <a:t>La place des infrastructures de voirie et de stationnement dédiées à la voiture dans les villes </a:t>
            </a:r>
          </a:p>
        </p:txBody>
      </p:sp>
      <p:sp>
        <p:nvSpPr>
          <p:cNvPr id="5" name="TextBox 4">
            <a:extLst>
              <a:ext uri="{FF2B5EF4-FFF2-40B4-BE49-F238E27FC236}">
                <a16:creationId xmlns:a16="http://schemas.microsoft.com/office/drawing/2014/main" id="{35A9C7AC-04EC-3375-D938-33CEE932662D}"/>
              </a:ext>
            </a:extLst>
          </p:cNvPr>
          <p:cNvSpPr txBox="1"/>
          <p:nvPr/>
        </p:nvSpPr>
        <p:spPr>
          <a:xfrm>
            <a:off x="99237" y="829340"/>
            <a:ext cx="12092763" cy="830997"/>
          </a:xfrm>
          <a:prstGeom prst="rect">
            <a:avLst/>
          </a:prstGeom>
          <a:noFill/>
        </p:spPr>
        <p:txBody>
          <a:bodyPr wrap="square" rtlCol="0">
            <a:spAutoFit/>
          </a:bodyPr>
          <a:lstStyle/>
          <a:p>
            <a:pPr algn="just"/>
            <a:r>
              <a:rPr lang="fr-FR" sz="2400" dirty="0"/>
              <a:t>La mobilité urbaine fait également face à des contraintes spécifiques de </a:t>
            </a:r>
            <a:r>
              <a:rPr lang="fr-FR" sz="2400" b="1" u="sng" dirty="0"/>
              <a:t>congestion</a:t>
            </a:r>
            <a:r>
              <a:rPr lang="fr-FR" sz="2400" dirty="0"/>
              <a:t> et de </a:t>
            </a:r>
            <a:r>
              <a:rPr lang="fr-FR" sz="2400" b="1" u="sng" dirty="0"/>
              <a:t>pollution</a:t>
            </a:r>
            <a:r>
              <a:rPr lang="fr-FR" sz="2400" dirty="0"/>
              <a:t> en raison de l’omniprésence de la voiture.</a:t>
            </a:r>
          </a:p>
        </p:txBody>
      </p:sp>
      <p:sp>
        <p:nvSpPr>
          <p:cNvPr id="6" name="TextBox 5">
            <a:extLst>
              <a:ext uri="{FF2B5EF4-FFF2-40B4-BE49-F238E27FC236}">
                <a16:creationId xmlns:a16="http://schemas.microsoft.com/office/drawing/2014/main" id="{0F0E0730-DE3F-E7E5-FE6A-08548718AFA2}"/>
              </a:ext>
            </a:extLst>
          </p:cNvPr>
          <p:cNvSpPr txBox="1"/>
          <p:nvPr/>
        </p:nvSpPr>
        <p:spPr>
          <a:xfrm>
            <a:off x="301255" y="5456276"/>
            <a:ext cx="11756066" cy="523220"/>
          </a:xfrm>
          <a:prstGeom prst="rect">
            <a:avLst/>
          </a:prstGeom>
          <a:solidFill>
            <a:srgbClr val="FFC000"/>
          </a:solidFill>
        </p:spPr>
        <p:txBody>
          <a:bodyPr wrap="square" rtlCol="0">
            <a:spAutoFit/>
          </a:bodyPr>
          <a:lstStyle/>
          <a:p>
            <a:pPr algn="just"/>
            <a:r>
              <a:rPr lang="fr-FR" sz="2400" b="1" dirty="0"/>
              <a:t>La congestion urbaine   =  la demande de déplacements   </a:t>
            </a:r>
            <a:r>
              <a:rPr lang="fr-FR" sz="2800" b="1" i="0" dirty="0">
                <a:solidFill>
                  <a:srgbClr val="4D5156"/>
                </a:solidFill>
                <a:effectLst/>
                <a:latin typeface="Arial" panose="020B0604020202020204" pitchFamily="34" charset="0"/>
              </a:rPr>
              <a:t>&gt;</a:t>
            </a:r>
            <a:r>
              <a:rPr lang="fr-FR" sz="2400" b="1" i="0" dirty="0">
                <a:solidFill>
                  <a:srgbClr val="4D5156"/>
                </a:solidFill>
                <a:effectLst/>
                <a:latin typeface="Arial" panose="020B0604020202020204" pitchFamily="34" charset="0"/>
              </a:rPr>
              <a:t>  </a:t>
            </a:r>
            <a:r>
              <a:rPr lang="fr-FR" sz="2400" b="1" dirty="0"/>
              <a:t> la capacité de l’infrastructure.</a:t>
            </a:r>
          </a:p>
        </p:txBody>
      </p:sp>
      <p:cxnSp>
        <p:nvCxnSpPr>
          <p:cNvPr id="8" name="Straight Arrow Connector 7">
            <a:extLst>
              <a:ext uri="{FF2B5EF4-FFF2-40B4-BE49-F238E27FC236}">
                <a16:creationId xmlns:a16="http://schemas.microsoft.com/office/drawing/2014/main" id="{4E3D4039-EF57-D2C4-8012-D084B0AE2339}"/>
              </a:ext>
            </a:extLst>
          </p:cNvPr>
          <p:cNvCxnSpPr>
            <a:cxnSpLocks/>
          </p:cNvCxnSpPr>
          <p:nvPr/>
        </p:nvCxnSpPr>
        <p:spPr>
          <a:xfrm>
            <a:off x="0" y="2700671"/>
            <a:ext cx="6804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7CC0CF-EC4B-A091-A7D5-634CA92FEF45}"/>
              </a:ext>
            </a:extLst>
          </p:cNvPr>
          <p:cNvCxnSpPr/>
          <p:nvPr/>
        </p:nvCxnSpPr>
        <p:spPr>
          <a:xfrm>
            <a:off x="0" y="3974862"/>
            <a:ext cx="68048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35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15771F-9021-75BC-3102-DB5E3D7F1408}"/>
              </a:ext>
            </a:extLst>
          </p:cNvPr>
          <p:cNvSpPr>
            <a:spLocks noGrp="1"/>
          </p:cNvSpPr>
          <p:nvPr>
            <p:ph type="subTitle" idx="1"/>
          </p:nvPr>
        </p:nvSpPr>
        <p:spPr>
          <a:xfrm>
            <a:off x="1109331" y="2798469"/>
            <a:ext cx="3962400" cy="523395"/>
          </a:xfrm>
          <a:solidFill>
            <a:schemeClr val="accent6">
              <a:lumMod val="40000"/>
              <a:lumOff val="60000"/>
            </a:schemeClr>
          </a:solidFill>
        </p:spPr>
        <p:txBody>
          <a:bodyPr>
            <a:normAutofit/>
          </a:bodyPr>
          <a:lstStyle/>
          <a:p>
            <a:r>
              <a:rPr lang="fr-FR" sz="2800" dirty="0"/>
              <a:t>La congestion urbaine </a:t>
            </a:r>
          </a:p>
        </p:txBody>
      </p:sp>
      <p:cxnSp>
        <p:nvCxnSpPr>
          <p:cNvPr id="5" name="Straight Arrow Connector 4">
            <a:extLst>
              <a:ext uri="{FF2B5EF4-FFF2-40B4-BE49-F238E27FC236}">
                <a16:creationId xmlns:a16="http://schemas.microsoft.com/office/drawing/2014/main" id="{9C241448-9160-9599-3540-B794F9D8F34B}"/>
              </a:ext>
            </a:extLst>
          </p:cNvPr>
          <p:cNvCxnSpPr/>
          <p:nvPr/>
        </p:nvCxnSpPr>
        <p:spPr>
          <a:xfrm flipV="1">
            <a:off x="5124893" y="1382233"/>
            <a:ext cx="1775637" cy="13479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7F680F-8A58-1C90-3FBC-47FE92BACFF4}"/>
              </a:ext>
            </a:extLst>
          </p:cNvPr>
          <p:cNvSpPr txBox="1"/>
          <p:nvPr/>
        </p:nvSpPr>
        <p:spPr>
          <a:xfrm>
            <a:off x="7297479" y="551236"/>
            <a:ext cx="3593804" cy="830997"/>
          </a:xfrm>
          <a:prstGeom prst="rect">
            <a:avLst/>
          </a:prstGeom>
          <a:solidFill>
            <a:schemeClr val="accent2">
              <a:lumMod val="40000"/>
              <a:lumOff val="60000"/>
            </a:schemeClr>
          </a:solidFill>
        </p:spPr>
        <p:txBody>
          <a:bodyPr wrap="square" rtlCol="0">
            <a:spAutoFit/>
          </a:bodyPr>
          <a:lstStyle/>
          <a:p>
            <a:pPr algn="ctr"/>
            <a:r>
              <a:rPr lang="fr-FR" sz="2400" dirty="0"/>
              <a:t>Cout économique importnant</a:t>
            </a:r>
          </a:p>
        </p:txBody>
      </p:sp>
      <p:sp>
        <p:nvSpPr>
          <p:cNvPr id="7" name="TextBox 6">
            <a:extLst>
              <a:ext uri="{FF2B5EF4-FFF2-40B4-BE49-F238E27FC236}">
                <a16:creationId xmlns:a16="http://schemas.microsoft.com/office/drawing/2014/main" id="{A5367459-23D0-5B28-BDDB-47AD7A32F73E}"/>
              </a:ext>
            </a:extLst>
          </p:cNvPr>
          <p:cNvSpPr txBox="1"/>
          <p:nvPr/>
        </p:nvSpPr>
        <p:spPr>
          <a:xfrm>
            <a:off x="7201787" y="1633244"/>
            <a:ext cx="3593804" cy="400110"/>
          </a:xfrm>
          <a:prstGeom prst="rect">
            <a:avLst/>
          </a:prstGeom>
          <a:noFill/>
        </p:spPr>
        <p:txBody>
          <a:bodyPr wrap="square" rtlCol="0">
            <a:spAutoFit/>
          </a:bodyPr>
          <a:lstStyle/>
          <a:p>
            <a:pPr algn="ctr"/>
            <a:r>
              <a:rPr lang="fr-FR" sz="2000" dirty="0"/>
              <a:t>Nb d’heures de travail perdues </a:t>
            </a:r>
          </a:p>
        </p:txBody>
      </p:sp>
      <p:cxnSp>
        <p:nvCxnSpPr>
          <p:cNvPr id="9" name="Straight Arrow Connector 8">
            <a:extLst>
              <a:ext uri="{FF2B5EF4-FFF2-40B4-BE49-F238E27FC236}">
                <a16:creationId xmlns:a16="http://schemas.microsoft.com/office/drawing/2014/main" id="{FA32EED6-EA91-C2E0-FF99-81221BB499A6}"/>
              </a:ext>
            </a:extLst>
          </p:cNvPr>
          <p:cNvCxnSpPr>
            <a:cxnSpLocks/>
          </p:cNvCxnSpPr>
          <p:nvPr/>
        </p:nvCxnSpPr>
        <p:spPr>
          <a:xfrm flipV="1">
            <a:off x="5383618" y="3087558"/>
            <a:ext cx="142476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4FF4CB-483F-943E-8B7F-BC2FB225FE42}"/>
              </a:ext>
            </a:extLst>
          </p:cNvPr>
          <p:cNvSpPr txBox="1"/>
          <p:nvPr/>
        </p:nvSpPr>
        <p:spPr>
          <a:xfrm>
            <a:off x="7297480" y="2798469"/>
            <a:ext cx="3593804" cy="461665"/>
          </a:xfrm>
          <a:prstGeom prst="rect">
            <a:avLst/>
          </a:prstGeom>
          <a:solidFill>
            <a:schemeClr val="accent2">
              <a:lumMod val="40000"/>
              <a:lumOff val="60000"/>
            </a:schemeClr>
          </a:solidFill>
        </p:spPr>
        <p:txBody>
          <a:bodyPr wrap="square" rtlCol="0">
            <a:spAutoFit/>
          </a:bodyPr>
          <a:lstStyle/>
          <a:p>
            <a:pPr algn="ctr"/>
            <a:r>
              <a:rPr lang="fr-FR" sz="2400" dirty="0"/>
              <a:t>Nuisances</a:t>
            </a:r>
            <a:r>
              <a:rPr lang="fr-FR" sz="2000" dirty="0"/>
              <a:t> </a:t>
            </a:r>
            <a:r>
              <a:rPr lang="fr-FR" sz="2400" dirty="0"/>
              <a:t>sociales</a:t>
            </a:r>
            <a:r>
              <a:rPr lang="fr-FR" sz="2000" dirty="0"/>
              <a:t> </a:t>
            </a:r>
          </a:p>
        </p:txBody>
      </p:sp>
      <p:sp>
        <p:nvSpPr>
          <p:cNvPr id="11" name="TextBox 10">
            <a:extLst>
              <a:ext uri="{FF2B5EF4-FFF2-40B4-BE49-F238E27FC236}">
                <a16:creationId xmlns:a16="http://schemas.microsoft.com/office/drawing/2014/main" id="{5A4A2E78-5851-4429-68FF-BED7F71E5196}"/>
              </a:ext>
            </a:extLst>
          </p:cNvPr>
          <p:cNvSpPr txBox="1"/>
          <p:nvPr/>
        </p:nvSpPr>
        <p:spPr>
          <a:xfrm>
            <a:off x="7267354" y="3420319"/>
            <a:ext cx="3749748" cy="400110"/>
          </a:xfrm>
          <a:prstGeom prst="rect">
            <a:avLst/>
          </a:prstGeom>
          <a:noFill/>
        </p:spPr>
        <p:txBody>
          <a:bodyPr wrap="square" rtlCol="0">
            <a:spAutoFit/>
          </a:bodyPr>
          <a:lstStyle/>
          <a:p>
            <a:pPr algn="ctr"/>
            <a:r>
              <a:rPr lang="fr-FR" sz="2000" dirty="0"/>
              <a:t>Stress et fatigue supplémentaires </a:t>
            </a:r>
          </a:p>
        </p:txBody>
      </p:sp>
      <p:cxnSp>
        <p:nvCxnSpPr>
          <p:cNvPr id="13" name="Straight Arrow Connector 12">
            <a:extLst>
              <a:ext uri="{FF2B5EF4-FFF2-40B4-BE49-F238E27FC236}">
                <a16:creationId xmlns:a16="http://schemas.microsoft.com/office/drawing/2014/main" id="{BF0DE6B4-1F2A-51C2-BE1A-6F6E18EAE260}"/>
              </a:ext>
            </a:extLst>
          </p:cNvPr>
          <p:cNvCxnSpPr>
            <a:cxnSpLocks/>
          </p:cNvCxnSpPr>
          <p:nvPr/>
        </p:nvCxnSpPr>
        <p:spPr>
          <a:xfrm>
            <a:off x="5124893" y="3429000"/>
            <a:ext cx="1683488" cy="14460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6A193A5-06B9-D37D-1AE3-C73992C1C88D}"/>
              </a:ext>
            </a:extLst>
          </p:cNvPr>
          <p:cNvSpPr txBox="1"/>
          <p:nvPr/>
        </p:nvSpPr>
        <p:spPr>
          <a:xfrm>
            <a:off x="6992679" y="4562495"/>
            <a:ext cx="4203406" cy="830997"/>
          </a:xfrm>
          <a:prstGeom prst="rect">
            <a:avLst/>
          </a:prstGeom>
          <a:solidFill>
            <a:schemeClr val="accent2">
              <a:lumMod val="40000"/>
              <a:lumOff val="60000"/>
            </a:schemeClr>
          </a:solidFill>
        </p:spPr>
        <p:txBody>
          <a:bodyPr wrap="square" rtlCol="0">
            <a:spAutoFit/>
          </a:bodyPr>
          <a:lstStyle/>
          <a:p>
            <a:pPr algn="ctr"/>
            <a:r>
              <a:rPr lang="fr-FR" sz="2400" dirty="0"/>
              <a:t>Problémes environnementaux et sanitaires </a:t>
            </a:r>
          </a:p>
        </p:txBody>
      </p:sp>
      <p:sp>
        <p:nvSpPr>
          <p:cNvPr id="16" name="TextBox 15">
            <a:extLst>
              <a:ext uri="{FF2B5EF4-FFF2-40B4-BE49-F238E27FC236}">
                <a16:creationId xmlns:a16="http://schemas.microsoft.com/office/drawing/2014/main" id="{341CA977-53DA-1F6A-2BB3-FA9C29B03D8D}"/>
              </a:ext>
            </a:extLst>
          </p:cNvPr>
          <p:cNvSpPr txBox="1"/>
          <p:nvPr/>
        </p:nvSpPr>
        <p:spPr>
          <a:xfrm>
            <a:off x="7171661" y="5544605"/>
            <a:ext cx="3845441" cy="400110"/>
          </a:xfrm>
          <a:prstGeom prst="rect">
            <a:avLst/>
          </a:prstGeom>
          <a:noFill/>
        </p:spPr>
        <p:txBody>
          <a:bodyPr wrap="square" rtlCol="0">
            <a:spAutoFit/>
          </a:bodyPr>
          <a:lstStyle/>
          <a:p>
            <a:pPr algn="ctr"/>
            <a:r>
              <a:rPr lang="fr-FR" sz="2000" dirty="0"/>
              <a:t>Bruit et pollution, émission de CO2</a:t>
            </a:r>
          </a:p>
        </p:txBody>
      </p:sp>
    </p:spTree>
    <p:extLst>
      <p:ext uri="{BB962C8B-B14F-4D97-AF65-F5344CB8AC3E}">
        <p14:creationId xmlns:p14="http://schemas.microsoft.com/office/powerpoint/2010/main" val="360810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4340-A3D4-9354-B0C6-7DEBA4B2913D}"/>
              </a:ext>
            </a:extLst>
          </p:cNvPr>
          <p:cNvSpPr>
            <a:spLocks noGrp="1"/>
          </p:cNvSpPr>
          <p:nvPr>
            <p:ph type="ctrTitle"/>
          </p:nvPr>
        </p:nvSpPr>
        <p:spPr>
          <a:xfrm>
            <a:off x="0" y="101638"/>
            <a:ext cx="9144000" cy="477837"/>
          </a:xfrm>
        </p:spPr>
        <p:txBody>
          <a:bodyPr>
            <a:normAutofit fontScale="90000"/>
          </a:bodyPr>
          <a:lstStyle/>
          <a:p>
            <a:pPr algn="l"/>
            <a:r>
              <a:rPr lang="fr-FR" sz="3600" b="1" u="sng" dirty="0">
                <a:solidFill>
                  <a:srgbClr val="FF0000"/>
                </a:solidFill>
              </a:rPr>
              <a:t>3/ Necessité de la mobilité durable</a:t>
            </a:r>
            <a:r>
              <a:rPr lang="fr-FR" sz="3600" b="1" dirty="0">
                <a:solidFill>
                  <a:srgbClr val="FF0000"/>
                </a:solidFill>
              </a:rPr>
              <a:t>:</a:t>
            </a:r>
          </a:p>
        </p:txBody>
      </p:sp>
      <p:sp>
        <p:nvSpPr>
          <p:cNvPr id="3" name="Subtitle 2">
            <a:extLst>
              <a:ext uri="{FF2B5EF4-FFF2-40B4-BE49-F238E27FC236}">
                <a16:creationId xmlns:a16="http://schemas.microsoft.com/office/drawing/2014/main" id="{048DCC7D-902A-89A1-1D8E-7A979683D49E}"/>
              </a:ext>
            </a:extLst>
          </p:cNvPr>
          <p:cNvSpPr>
            <a:spLocks noGrp="1"/>
          </p:cNvSpPr>
          <p:nvPr>
            <p:ph type="subTitle" idx="1"/>
          </p:nvPr>
        </p:nvSpPr>
        <p:spPr>
          <a:xfrm>
            <a:off x="0" y="869469"/>
            <a:ext cx="12078586" cy="3135371"/>
          </a:xfrm>
        </p:spPr>
        <p:txBody>
          <a:bodyPr>
            <a:normAutofit/>
          </a:bodyPr>
          <a:lstStyle/>
          <a:p>
            <a:pPr algn="just">
              <a:lnSpc>
                <a:spcPct val="150000"/>
              </a:lnSpc>
            </a:pPr>
            <a:r>
              <a:rPr lang="fr-FR" dirty="0"/>
              <a:t>La mobilité durable, appelée aussi </a:t>
            </a:r>
            <a:r>
              <a:rPr lang="fr-FR" b="1" u="sng" dirty="0"/>
              <a:t>éco mobilité</a:t>
            </a:r>
            <a:r>
              <a:rPr lang="fr-FR" dirty="0"/>
              <a:t>, est une notion ancrée dans une démarche de développement durable. </a:t>
            </a:r>
          </a:p>
          <a:p>
            <a:pPr algn="just">
              <a:lnSpc>
                <a:spcPct val="150000"/>
              </a:lnSpc>
            </a:pPr>
            <a:r>
              <a:rPr lang="fr-FR" dirty="0"/>
              <a:t>Il s’agit de mettre en œuvre un ensemble de solutions et d’actions visant à </a:t>
            </a:r>
            <a:r>
              <a:rPr lang="fr-FR" u="sng" dirty="0"/>
              <a:t>favoriser le recours </a:t>
            </a:r>
            <a:r>
              <a:rPr lang="fr-FR" dirty="0"/>
              <a:t>aux transports alternatifs à la voiture individuelle thermique et à une organisation limitant les déplacements.</a:t>
            </a:r>
          </a:p>
        </p:txBody>
      </p:sp>
    </p:spTree>
    <p:extLst>
      <p:ext uri="{BB962C8B-B14F-4D97-AF65-F5344CB8AC3E}">
        <p14:creationId xmlns:p14="http://schemas.microsoft.com/office/powerpoint/2010/main" val="338940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95401C-F79F-586E-FB82-665A7ED47F2C}"/>
              </a:ext>
            </a:extLst>
          </p:cNvPr>
          <p:cNvSpPr>
            <a:spLocks noGrp="1"/>
          </p:cNvSpPr>
          <p:nvPr>
            <p:ph type="subTitle" idx="1"/>
          </p:nvPr>
        </p:nvSpPr>
        <p:spPr>
          <a:xfrm>
            <a:off x="0" y="350873"/>
            <a:ext cx="12192000" cy="5424893"/>
          </a:xfrm>
        </p:spPr>
        <p:txBody>
          <a:bodyPr>
            <a:normAutofit/>
          </a:bodyPr>
          <a:lstStyle/>
          <a:p>
            <a:pPr algn="just"/>
            <a:r>
              <a:rPr lang="fr-FR" dirty="0"/>
              <a:t>La mobilité durable réfère à la mise en place d’une politique globale des déplacements qui applique les composantes du </a:t>
            </a:r>
            <a:r>
              <a:rPr lang="fr-FR" b="1" u="sng" dirty="0"/>
              <a:t>développement durable aux transports</a:t>
            </a:r>
            <a:r>
              <a:rPr lang="fr-FR" dirty="0"/>
              <a:t>. Elle repose donc sur un système de transport :</a:t>
            </a:r>
          </a:p>
          <a:p>
            <a:pPr algn="just"/>
            <a:endParaRPr lang="fr-FR" dirty="0"/>
          </a:p>
          <a:p>
            <a:pPr algn="just"/>
            <a:r>
              <a:rPr lang="fr-FR" dirty="0"/>
              <a:t>        Qui permet aux individus de satisfaire leurs principaux besoins d’accès d’une manière équitable, sécuritaire et compatible avec la santé.</a:t>
            </a:r>
          </a:p>
          <a:p>
            <a:pPr algn="just"/>
            <a:endParaRPr lang="fr-FR" dirty="0"/>
          </a:p>
          <a:p>
            <a:pPr algn="just"/>
            <a:r>
              <a:rPr lang="fr-FR" dirty="0"/>
              <a:t>        Dont le coût est raisonnable, qui fonctionne efficacement, qui offre un choix de moyens de transport et qui appuie une économie dynamique.</a:t>
            </a:r>
          </a:p>
          <a:p>
            <a:pPr algn="just"/>
            <a:endParaRPr lang="fr-FR" dirty="0"/>
          </a:p>
          <a:p>
            <a:pPr algn="just"/>
            <a:r>
              <a:rPr lang="fr-FR" dirty="0"/>
              <a:t>        Qui minimise la consommation d’espace et de ressources, qui s’intègre au milieu et qui réduit les émissions de gaz à effet de serre ainsi que les déchets.</a:t>
            </a:r>
          </a:p>
        </p:txBody>
      </p:sp>
      <p:cxnSp>
        <p:nvCxnSpPr>
          <p:cNvPr id="4" name="Straight Arrow Connector 3">
            <a:extLst>
              <a:ext uri="{FF2B5EF4-FFF2-40B4-BE49-F238E27FC236}">
                <a16:creationId xmlns:a16="http://schemas.microsoft.com/office/drawing/2014/main" id="{EF597E67-A2B9-7F5E-EFDC-D69286FA9090}"/>
              </a:ext>
            </a:extLst>
          </p:cNvPr>
          <p:cNvCxnSpPr>
            <a:cxnSpLocks/>
          </p:cNvCxnSpPr>
          <p:nvPr/>
        </p:nvCxnSpPr>
        <p:spPr>
          <a:xfrm>
            <a:off x="0" y="2106592"/>
            <a:ext cx="590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0C2266B-BF8C-C01B-1F63-E01FA5822BA4}"/>
              </a:ext>
            </a:extLst>
          </p:cNvPr>
          <p:cNvCxnSpPr>
            <a:cxnSpLocks/>
          </p:cNvCxnSpPr>
          <p:nvPr/>
        </p:nvCxnSpPr>
        <p:spPr>
          <a:xfrm>
            <a:off x="0" y="3345083"/>
            <a:ext cx="590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6A8FA3-0F06-8F16-5547-EA34C028521E}"/>
              </a:ext>
            </a:extLst>
          </p:cNvPr>
          <p:cNvCxnSpPr>
            <a:cxnSpLocks/>
          </p:cNvCxnSpPr>
          <p:nvPr/>
        </p:nvCxnSpPr>
        <p:spPr>
          <a:xfrm>
            <a:off x="0" y="4583574"/>
            <a:ext cx="590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7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D761-1840-E2CD-255B-019778F20C87}"/>
              </a:ext>
            </a:extLst>
          </p:cNvPr>
          <p:cNvSpPr>
            <a:spLocks noGrp="1"/>
          </p:cNvSpPr>
          <p:nvPr>
            <p:ph type="ctrTitle"/>
          </p:nvPr>
        </p:nvSpPr>
        <p:spPr>
          <a:xfrm>
            <a:off x="0" y="29230"/>
            <a:ext cx="9144000" cy="610744"/>
          </a:xfrm>
        </p:spPr>
        <p:txBody>
          <a:bodyPr>
            <a:normAutofit fontScale="90000"/>
          </a:bodyPr>
          <a:lstStyle/>
          <a:p>
            <a:pPr algn="l"/>
            <a:r>
              <a:rPr lang="fr-FR" sz="3100" b="1" u="sng" dirty="0">
                <a:solidFill>
                  <a:srgbClr val="FF0000"/>
                </a:solidFill>
              </a:rPr>
              <a:t>4/ Comment favoriser la mobilité durable</a:t>
            </a:r>
            <a:r>
              <a:rPr lang="fr-FR" sz="4000" b="1" u="sng" dirty="0">
                <a:solidFill>
                  <a:srgbClr val="FF0000"/>
                </a:solidFill>
              </a:rPr>
              <a:t>:</a:t>
            </a:r>
          </a:p>
        </p:txBody>
      </p:sp>
      <p:sp>
        <p:nvSpPr>
          <p:cNvPr id="3" name="Subtitle 2">
            <a:extLst>
              <a:ext uri="{FF2B5EF4-FFF2-40B4-BE49-F238E27FC236}">
                <a16:creationId xmlns:a16="http://schemas.microsoft.com/office/drawing/2014/main" id="{9EED373F-03DB-4D72-2908-F538CD4E5164}"/>
              </a:ext>
            </a:extLst>
          </p:cNvPr>
          <p:cNvSpPr>
            <a:spLocks noGrp="1"/>
          </p:cNvSpPr>
          <p:nvPr>
            <p:ph type="subTitle" idx="1"/>
          </p:nvPr>
        </p:nvSpPr>
        <p:spPr>
          <a:xfrm>
            <a:off x="0" y="890736"/>
            <a:ext cx="12192000" cy="1161348"/>
          </a:xfrm>
        </p:spPr>
        <p:txBody>
          <a:bodyPr>
            <a:normAutofit/>
          </a:bodyPr>
          <a:lstStyle/>
          <a:p>
            <a:pPr algn="just"/>
            <a:r>
              <a:rPr lang="fr-FR" dirty="0"/>
              <a:t>Pour être fructueuse, la mise en place d’une politique de mobilité durable doit s’effectuer avec des cibles claires et des indicateurs précis, et s’appuyer sur un ensemble de mesures structurantes dont les principes sont les suivant:</a:t>
            </a:r>
          </a:p>
          <a:p>
            <a:pPr algn="just"/>
            <a:endParaRPr lang="fr-FR" dirty="0"/>
          </a:p>
          <a:p>
            <a:pPr algn="just"/>
            <a:endParaRPr lang="fr-FR" dirty="0"/>
          </a:p>
          <a:p>
            <a:pPr algn="just"/>
            <a:endParaRPr lang="fr-FR" dirty="0"/>
          </a:p>
        </p:txBody>
      </p:sp>
      <p:sp>
        <p:nvSpPr>
          <p:cNvPr id="4" name="TextBox 3">
            <a:extLst>
              <a:ext uri="{FF2B5EF4-FFF2-40B4-BE49-F238E27FC236}">
                <a16:creationId xmlns:a16="http://schemas.microsoft.com/office/drawing/2014/main" id="{4C7DCF10-A35E-946A-8A1E-AA7498309F09}"/>
              </a:ext>
            </a:extLst>
          </p:cNvPr>
          <p:cNvSpPr txBox="1"/>
          <p:nvPr/>
        </p:nvSpPr>
        <p:spPr>
          <a:xfrm>
            <a:off x="5656521" y="2063345"/>
            <a:ext cx="6535479" cy="3323987"/>
          </a:xfrm>
          <a:prstGeom prst="rect">
            <a:avLst/>
          </a:prstGeom>
          <a:noFill/>
        </p:spPr>
        <p:txBody>
          <a:bodyPr wrap="square" rtlCol="0">
            <a:spAutoFit/>
          </a:bodyPr>
          <a:lstStyle/>
          <a:p>
            <a:pPr algn="just"/>
            <a:endParaRPr lang="fr-FR" dirty="0"/>
          </a:p>
          <a:p>
            <a:pPr algn="just"/>
            <a:r>
              <a:rPr lang="fr-FR" sz="2400" b="1" u="sng" dirty="0"/>
              <a:t>Éviter </a:t>
            </a:r>
            <a:r>
              <a:rPr lang="fr-FR" sz="2400" dirty="0"/>
              <a:t>: Diminuer le besoin en déplacements motorisés et leur distance.</a:t>
            </a:r>
          </a:p>
          <a:p>
            <a:pPr algn="just"/>
            <a:endParaRPr lang="fr-FR" sz="2400" dirty="0"/>
          </a:p>
          <a:p>
            <a:pPr algn="just"/>
            <a:r>
              <a:rPr lang="fr-FR" sz="2400" b="1" u="sng" dirty="0"/>
              <a:t>Transférer</a:t>
            </a:r>
            <a:r>
              <a:rPr lang="fr-FR" sz="2400" dirty="0"/>
              <a:t> : accroître la part des modes de transport moins énergivores. </a:t>
            </a:r>
          </a:p>
          <a:p>
            <a:pPr algn="just"/>
            <a:endParaRPr lang="fr-FR" sz="2400" dirty="0"/>
          </a:p>
          <a:p>
            <a:pPr algn="just"/>
            <a:r>
              <a:rPr lang="fr-FR" sz="2400" b="1" u="sng" dirty="0"/>
              <a:t>Améliorer </a:t>
            </a:r>
            <a:r>
              <a:rPr lang="fr-FR" sz="2400" dirty="0"/>
              <a:t>: améliorer l’efficacité énergétique des véhicule.</a:t>
            </a:r>
          </a:p>
        </p:txBody>
      </p:sp>
      <p:sp>
        <p:nvSpPr>
          <p:cNvPr id="5" name="TextBox 4">
            <a:extLst>
              <a:ext uri="{FF2B5EF4-FFF2-40B4-BE49-F238E27FC236}">
                <a16:creationId xmlns:a16="http://schemas.microsoft.com/office/drawing/2014/main" id="{7726FACE-AD1E-61BD-84C8-FDD4AC8DFDA5}"/>
              </a:ext>
            </a:extLst>
          </p:cNvPr>
          <p:cNvSpPr txBox="1"/>
          <p:nvPr/>
        </p:nvSpPr>
        <p:spPr>
          <a:xfrm>
            <a:off x="0" y="3429000"/>
            <a:ext cx="5358809" cy="830997"/>
          </a:xfrm>
          <a:prstGeom prst="rect">
            <a:avLst/>
          </a:prstGeom>
          <a:solidFill>
            <a:schemeClr val="accent2">
              <a:lumMod val="40000"/>
              <a:lumOff val="60000"/>
            </a:schemeClr>
          </a:solidFill>
        </p:spPr>
        <p:txBody>
          <a:bodyPr wrap="square" rtlCol="0">
            <a:spAutoFit/>
          </a:bodyPr>
          <a:lstStyle/>
          <a:p>
            <a:pPr algn="ctr"/>
            <a:r>
              <a:rPr lang="fr-FR" sz="2400" b="1" u="sng" dirty="0"/>
              <a:t>L’approche: </a:t>
            </a:r>
          </a:p>
          <a:p>
            <a:pPr algn="ctr"/>
            <a:r>
              <a:rPr lang="fr-FR" sz="2400" dirty="0">
                <a:latin typeface="Calibri" panose="020F0502020204030204" pitchFamily="34" charset="0"/>
                <a:cs typeface="Calibri" panose="020F0502020204030204" pitchFamily="34" charset="0"/>
              </a:rPr>
              <a:t>É</a:t>
            </a:r>
            <a:r>
              <a:rPr lang="fr-FR" sz="2400" dirty="0"/>
              <a:t>viter – Transférer – Améliorer</a:t>
            </a:r>
          </a:p>
        </p:txBody>
      </p:sp>
      <p:sp>
        <p:nvSpPr>
          <p:cNvPr id="6" name="Left Brace 5">
            <a:extLst>
              <a:ext uri="{FF2B5EF4-FFF2-40B4-BE49-F238E27FC236}">
                <a16:creationId xmlns:a16="http://schemas.microsoft.com/office/drawing/2014/main" id="{381BF4CB-201B-C745-76F9-17ED7987B74C}"/>
              </a:ext>
            </a:extLst>
          </p:cNvPr>
          <p:cNvSpPr/>
          <p:nvPr/>
        </p:nvSpPr>
        <p:spPr>
          <a:xfrm>
            <a:off x="5358809" y="2147777"/>
            <a:ext cx="404037" cy="347684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8989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F2C4-CD4D-0F43-D0D9-538079B3BC94}"/>
              </a:ext>
            </a:extLst>
          </p:cNvPr>
          <p:cNvSpPr>
            <a:spLocks noGrp="1"/>
          </p:cNvSpPr>
          <p:nvPr>
            <p:ph type="ctrTitle"/>
          </p:nvPr>
        </p:nvSpPr>
        <p:spPr>
          <a:xfrm>
            <a:off x="0" y="0"/>
            <a:ext cx="9144000" cy="477837"/>
          </a:xfrm>
        </p:spPr>
        <p:txBody>
          <a:bodyPr>
            <a:normAutofit fontScale="90000"/>
          </a:bodyPr>
          <a:lstStyle/>
          <a:p>
            <a:pPr algn="l"/>
            <a:r>
              <a:rPr lang="fr-FR" sz="3200" b="1" u="sng" dirty="0">
                <a:solidFill>
                  <a:srgbClr val="FF0000"/>
                </a:solidFill>
              </a:rPr>
              <a:t>5</a:t>
            </a:r>
            <a:r>
              <a:rPr lang="fr-FR" sz="3200" b="1" u="sng">
                <a:solidFill>
                  <a:srgbClr val="FF0000"/>
                </a:solidFill>
              </a:rPr>
              <a:t>/ Formes de </a:t>
            </a:r>
            <a:r>
              <a:rPr lang="fr-FR" sz="3200" b="1" u="sng" dirty="0">
                <a:solidFill>
                  <a:srgbClr val="FF0000"/>
                </a:solidFill>
              </a:rPr>
              <a:t>la mobilité durable</a:t>
            </a:r>
          </a:p>
        </p:txBody>
      </p:sp>
      <p:sp>
        <p:nvSpPr>
          <p:cNvPr id="3" name="Subtitle 2">
            <a:extLst>
              <a:ext uri="{FF2B5EF4-FFF2-40B4-BE49-F238E27FC236}">
                <a16:creationId xmlns:a16="http://schemas.microsoft.com/office/drawing/2014/main" id="{B74E4450-850C-B2FB-6DE4-30F5744AF5A6}"/>
              </a:ext>
            </a:extLst>
          </p:cNvPr>
          <p:cNvSpPr>
            <a:spLocks noGrp="1"/>
          </p:cNvSpPr>
          <p:nvPr>
            <p:ph type="subTitle" idx="1"/>
          </p:nvPr>
        </p:nvSpPr>
        <p:spPr>
          <a:xfrm>
            <a:off x="0" y="603657"/>
            <a:ext cx="12192000" cy="1965924"/>
          </a:xfrm>
          <a:solidFill>
            <a:schemeClr val="accent4">
              <a:lumMod val="20000"/>
              <a:lumOff val="80000"/>
            </a:schemeClr>
          </a:solidFill>
        </p:spPr>
        <p:txBody>
          <a:bodyPr/>
          <a:lstStyle/>
          <a:p>
            <a:pPr algn="l"/>
            <a:r>
              <a:rPr lang="fr-FR" b="1" u="sng" dirty="0"/>
              <a:t>A/ Les modes de transport  doux:</a:t>
            </a:r>
          </a:p>
          <a:p>
            <a:pPr algn="l">
              <a:lnSpc>
                <a:spcPct val="150000"/>
              </a:lnSpc>
            </a:pPr>
            <a:r>
              <a:rPr lang="fr-FR" dirty="0"/>
              <a:t>Ils sont caractérisés de la sorte par rapport aux véhicules motorisés, notamment parce qu’ils ne génèrent aucune pollution ni émission de gaz à effet de serre</a:t>
            </a:r>
          </a:p>
        </p:txBody>
      </p:sp>
      <p:cxnSp>
        <p:nvCxnSpPr>
          <p:cNvPr id="5" name="Straight Connector 4">
            <a:extLst>
              <a:ext uri="{FF2B5EF4-FFF2-40B4-BE49-F238E27FC236}">
                <a16:creationId xmlns:a16="http://schemas.microsoft.com/office/drawing/2014/main" id="{0E3EC894-92EC-8807-0283-EF8B693CCB5B}"/>
              </a:ext>
            </a:extLst>
          </p:cNvPr>
          <p:cNvCxnSpPr>
            <a:cxnSpLocks/>
          </p:cNvCxnSpPr>
          <p:nvPr/>
        </p:nvCxnSpPr>
        <p:spPr>
          <a:xfrm>
            <a:off x="462987" y="2569581"/>
            <a:ext cx="0" cy="23843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6EF1056-9FEE-E8CE-0211-DE30598070B9}"/>
              </a:ext>
            </a:extLst>
          </p:cNvPr>
          <p:cNvCxnSpPr/>
          <p:nvPr/>
        </p:nvCxnSpPr>
        <p:spPr>
          <a:xfrm>
            <a:off x="462987" y="3333509"/>
            <a:ext cx="694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03DE26-77A7-329B-859F-50701EC69E21}"/>
              </a:ext>
            </a:extLst>
          </p:cNvPr>
          <p:cNvSpPr txBox="1"/>
          <p:nvPr/>
        </p:nvSpPr>
        <p:spPr>
          <a:xfrm>
            <a:off x="1172902" y="2918010"/>
            <a:ext cx="11019098" cy="830997"/>
          </a:xfrm>
          <a:prstGeom prst="rect">
            <a:avLst/>
          </a:prstGeom>
          <a:solidFill>
            <a:schemeClr val="accent6">
              <a:lumMod val="20000"/>
              <a:lumOff val="80000"/>
            </a:schemeClr>
          </a:solidFill>
        </p:spPr>
        <p:txBody>
          <a:bodyPr wrap="square" rtlCol="0">
            <a:spAutoFit/>
          </a:bodyPr>
          <a:lstStyle/>
          <a:p>
            <a:pPr algn="just"/>
            <a:r>
              <a:rPr lang="fr-FR" sz="2400" b="1" dirty="0"/>
              <a:t>La marche: </a:t>
            </a:r>
            <a:r>
              <a:rPr lang="fr-FR" sz="2400" dirty="0"/>
              <a:t>La marche reste le moyen de transport le plus économique, écologique et bonne pour l’aspect physique des individus.</a:t>
            </a:r>
          </a:p>
        </p:txBody>
      </p:sp>
      <p:cxnSp>
        <p:nvCxnSpPr>
          <p:cNvPr id="10" name="Straight Arrow Connector 9">
            <a:extLst>
              <a:ext uri="{FF2B5EF4-FFF2-40B4-BE49-F238E27FC236}">
                <a16:creationId xmlns:a16="http://schemas.microsoft.com/office/drawing/2014/main" id="{94CF5D70-11CA-8FD9-64D1-7EBD3DB14BA6}"/>
              </a:ext>
            </a:extLst>
          </p:cNvPr>
          <p:cNvCxnSpPr/>
          <p:nvPr/>
        </p:nvCxnSpPr>
        <p:spPr>
          <a:xfrm>
            <a:off x="462987" y="4953965"/>
            <a:ext cx="6944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C84A14-6AF3-1145-A010-7F9A3A86ADF7}"/>
              </a:ext>
            </a:extLst>
          </p:cNvPr>
          <p:cNvSpPr txBox="1"/>
          <p:nvPr/>
        </p:nvSpPr>
        <p:spPr>
          <a:xfrm>
            <a:off x="1157468" y="4538466"/>
            <a:ext cx="11019096" cy="830997"/>
          </a:xfrm>
          <a:prstGeom prst="rect">
            <a:avLst/>
          </a:prstGeom>
          <a:solidFill>
            <a:schemeClr val="accent6">
              <a:lumMod val="20000"/>
              <a:lumOff val="80000"/>
            </a:schemeClr>
          </a:solidFill>
        </p:spPr>
        <p:txBody>
          <a:bodyPr wrap="square" rtlCol="0">
            <a:spAutoFit/>
          </a:bodyPr>
          <a:lstStyle/>
          <a:p>
            <a:pPr algn="just"/>
            <a:r>
              <a:rPr lang="fr-FR" sz="2400" b="1" dirty="0"/>
              <a:t>Le vélo : </a:t>
            </a:r>
            <a:r>
              <a:rPr lang="fr-FR" sz="2400" dirty="0"/>
              <a:t>le vélo est le moyen de transport le plus rapide en ville, dès que la distance à parcourir est comprise entre 1 et 5 km</a:t>
            </a:r>
          </a:p>
        </p:txBody>
      </p:sp>
    </p:spTree>
    <p:extLst>
      <p:ext uri="{BB962C8B-B14F-4D97-AF65-F5344CB8AC3E}">
        <p14:creationId xmlns:p14="http://schemas.microsoft.com/office/powerpoint/2010/main" val="371812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E8D6-E310-4FBD-6EE2-8F8BE72E8839}"/>
              </a:ext>
            </a:extLst>
          </p:cNvPr>
          <p:cNvSpPr>
            <a:spLocks noGrp="1"/>
          </p:cNvSpPr>
          <p:nvPr>
            <p:ph type="ctrTitle"/>
          </p:nvPr>
        </p:nvSpPr>
        <p:spPr>
          <a:xfrm>
            <a:off x="0" y="0"/>
            <a:ext cx="9144000" cy="477837"/>
          </a:xfrm>
        </p:spPr>
        <p:txBody>
          <a:bodyPr>
            <a:normAutofit fontScale="90000"/>
          </a:bodyPr>
          <a:lstStyle/>
          <a:p>
            <a:pPr algn="l"/>
            <a:r>
              <a:rPr lang="fr-FR" sz="3200" b="1" u="sng" dirty="0"/>
              <a:t>Le vélo libre service (VLS):</a:t>
            </a:r>
          </a:p>
        </p:txBody>
      </p:sp>
      <p:sp>
        <p:nvSpPr>
          <p:cNvPr id="3" name="Subtitle 2">
            <a:extLst>
              <a:ext uri="{FF2B5EF4-FFF2-40B4-BE49-F238E27FC236}">
                <a16:creationId xmlns:a16="http://schemas.microsoft.com/office/drawing/2014/main" id="{B7E9E70C-1007-4065-E26B-514CD6F99944}"/>
              </a:ext>
            </a:extLst>
          </p:cNvPr>
          <p:cNvSpPr>
            <a:spLocks noGrp="1"/>
          </p:cNvSpPr>
          <p:nvPr>
            <p:ph type="subTitle" idx="1"/>
          </p:nvPr>
        </p:nvSpPr>
        <p:spPr>
          <a:xfrm>
            <a:off x="0" y="639883"/>
            <a:ext cx="7974957" cy="3341808"/>
          </a:xfrm>
        </p:spPr>
        <p:txBody>
          <a:bodyPr>
            <a:normAutofit/>
          </a:bodyPr>
          <a:lstStyle/>
          <a:p>
            <a:pPr algn="just">
              <a:lnSpc>
                <a:spcPct val="150000"/>
              </a:lnSpc>
            </a:pPr>
            <a:r>
              <a:rPr lang="fr-FR" b="0" i="0" dirty="0">
                <a:solidFill>
                  <a:srgbClr val="1F1F1F"/>
                </a:solidFill>
                <a:effectLst/>
                <a:latin typeface="Google Sans"/>
              </a:rPr>
              <a:t>Un programme de vélos en libre-service </a:t>
            </a:r>
            <a:r>
              <a:rPr lang="fr-FR" b="0" i="0" dirty="0">
                <a:solidFill>
                  <a:srgbClr val="040C28"/>
                </a:solidFill>
                <a:effectLst/>
                <a:latin typeface="Google Sans"/>
              </a:rPr>
              <a:t>consiste à mettre à disposition des habitants d'une ville des vélos et/ou des vélos électriques, qu'ils peuvent emprunter pour de courtes ou plus longues distances</a:t>
            </a:r>
            <a:r>
              <a:rPr lang="fr-FR" b="0" i="0" dirty="0">
                <a:solidFill>
                  <a:srgbClr val="1F1F1F"/>
                </a:solidFill>
                <a:effectLst/>
                <a:latin typeface="Google Sans"/>
              </a:rPr>
              <a:t>, notamment pour se rendre au travail, à l'école......... etc.</a:t>
            </a:r>
            <a:endParaRPr lang="fr-FR" dirty="0"/>
          </a:p>
        </p:txBody>
      </p:sp>
      <p:pic>
        <p:nvPicPr>
          <p:cNvPr id="5" name="Picture 4">
            <a:extLst>
              <a:ext uri="{FF2B5EF4-FFF2-40B4-BE49-F238E27FC236}">
                <a16:creationId xmlns:a16="http://schemas.microsoft.com/office/drawing/2014/main" id="{FB273BEE-2EDA-76EE-70D6-617F9543E9DA}"/>
              </a:ext>
            </a:extLst>
          </p:cNvPr>
          <p:cNvPicPr>
            <a:picLocks noChangeAspect="1"/>
          </p:cNvPicPr>
          <p:nvPr/>
        </p:nvPicPr>
        <p:blipFill>
          <a:blip r:embed="rId2"/>
          <a:stretch>
            <a:fillRect/>
          </a:stretch>
        </p:blipFill>
        <p:spPr>
          <a:xfrm>
            <a:off x="8102278" y="639883"/>
            <a:ext cx="4027990" cy="2430322"/>
          </a:xfrm>
          <a:prstGeom prst="rect">
            <a:avLst/>
          </a:prstGeom>
        </p:spPr>
      </p:pic>
    </p:spTree>
    <p:extLst>
      <p:ext uri="{BB962C8B-B14F-4D97-AF65-F5344CB8AC3E}">
        <p14:creationId xmlns:p14="http://schemas.microsoft.com/office/powerpoint/2010/main" val="309756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2603</Words>
  <Application>Microsoft Office PowerPoint</Application>
  <PresentationFormat>Widescreen</PresentationFormat>
  <Paragraphs>183</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Google Sans</vt:lpstr>
      <vt:lpstr>Office Theme</vt:lpstr>
      <vt:lpstr>Cours n°6:</vt:lpstr>
      <vt:lpstr>1- Introduction a la mobilité urbaine:</vt:lpstr>
      <vt:lpstr>2/ La mobilité urbaine, problémes de congestion et de pollution:</vt:lpstr>
      <vt:lpstr>PowerPoint Presentation</vt:lpstr>
      <vt:lpstr>3/ Necessité de la mobilité durable:</vt:lpstr>
      <vt:lpstr>PowerPoint Presentation</vt:lpstr>
      <vt:lpstr>4/ Comment favoriser la mobilité durable:</vt:lpstr>
      <vt:lpstr>5/ Formes de la mobilité durable</vt:lpstr>
      <vt:lpstr>Le vélo libre service (VLS):</vt:lpstr>
      <vt:lpstr>PowerPoint Presentation</vt:lpstr>
      <vt:lpstr>PowerPoint Presentation</vt:lpstr>
      <vt:lpstr>PowerPoint Presentation</vt:lpstr>
      <vt:lpstr>La voiture éléctrique: La voiture électrique est équipée de batteries rechargeables et de moteurs électriques permettant des performances correctes sur des distances situées entre 100 et 200 km sans émission polluante.</vt:lpstr>
      <vt:lpstr>PowerPoint Presentation</vt:lpstr>
      <vt:lpstr>7/ La mobilité intelligente:</vt:lpstr>
      <vt:lpstr>PowerPoint Presentation</vt:lpstr>
      <vt:lpstr>Le systéme IoT:</vt:lpstr>
      <vt:lpstr>7-1/ Outils utilisés pour la mobilité intelligente:</vt:lpstr>
      <vt:lpstr>PowerPoint Presentation</vt:lpstr>
      <vt:lpstr>PowerPoint Presentation</vt:lpstr>
      <vt:lpstr>7-2/ Les avantages de l’application de la mobilité intelligente:</vt:lpstr>
      <vt:lpstr>PowerPoint Presentation</vt:lpstr>
      <vt:lpstr>PowerPoint Presentation</vt:lpstr>
      <vt:lpstr>PowerPoint Presentation</vt:lpstr>
      <vt:lpstr>Réglementer le stationnement public </vt:lpstr>
      <vt:lpstr>PowerPoint Presentation</vt:lpstr>
      <vt:lpstr>Veiller a la qualité des aménagements:</vt:lpstr>
      <vt:lpstr>Traiter les voies vertes pour favoriser les déplacements doux entre quartiers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ZED</dc:creator>
  <cp:lastModifiedBy>ZED</cp:lastModifiedBy>
  <cp:revision>16</cp:revision>
  <dcterms:created xsi:type="dcterms:W3CDTF">2024-11-14T13:09:05Z</dcterms:created>
  <dcterms:modified xsi:type="dcterms:W3CDTF">2024-12-13T19:36:37Z</dcterms:modified>
</cp:coreProperties>
</file>