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6" r:id="rId11"/>
    <p:sldId id="276" r:id="rId12"/>
    <p:sldId id="274" r:id="rId13"/>
    <p:sldId id="267" r:id="rId14"/>
    <p:sldId id="272" r:id="rId15"/>
    <p:sldId id="279" r:id="rId16"/>
    <p:sldId id="278" r:id="rId17"/>
    <p:sldId id="277" r:id="rId18"/>
    <p:sldId id="281" r:id="rId19"/>
    <p:sldId id="269" r:id="rId20"/>
    <p:sldId id="270" r:id="rId21"/>
    <p:sldId id="271" r:id="rId22"/>
    <p:sldId id="280" r:id="rId23"/>
  </p:sldIdLst>
  <p:sldSz cx="14401800" cy="9001125"/>
  <p:notesSz cx="6858000" cy="9144000"/>
  <p:defaultTextStyle>
    <a:defPPr>
      <a:defRPr lang="fr-FR"/>
    </a:defPPr>
    <a:lvl1pPr marL="0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8615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7231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05846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74461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43076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11692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80307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48922" algn="l" defTabSz="133723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16" y="-540"/>
      </p:cViewPr>
      <p:guideLst>
        <p:guide orient="horz" pos="2836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DCF61-C967-4EF0-A052-D690CFD57E8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469C584-A57A-44DA-899F-5F57F061C3A1}">
      <dgm:prSet phldrT="[Texte]" custT="1"/>
      <dgm:spPr/>
      <dgm:t>
        <a:bodyPr/>
        <a:lstStyle/>
        <a:p>
          <a:pPr algn="ctr"/>
          <a:r>
            <a:rPr lang="fr-FR" sz="3200" dirty="0" smtClean="0"/>
            <a:t>Composition urbaine</a:t>
          </a:r>
          <a:endParaRPr lang="fr-FR" sz="3200" dirty="0"/>
        </a:p>
      </dgm:t>
    </dgm:pt>
    <dgm:pt modelId="{4A799560-6E00-4B8B-A301-86BB8A0E2144}" type="parTrans" cxnId="{E5AA9F9B-F085-4CC5-B603-4D552226FF4C}">
      <dgm:prSet/>
      <dgm:spPr/>
      <dgm:t>
        <a:bodyPr/>
        <a:lstStyle/>
        <a:p>
          <a:pPr algn="ctr"/>
          <a:endParaRPr lang="fr-FR" sz="3200"/>
        </a:p>
      </dgm:t>
    </dgm:pt>
    <dgm:pt modelId="{FEF421A1-2A8C-4FAD-8D7A-C2D36EC6F43F}" type="sibTrans" cxnId="{E5AA9F9B-F085-4CC5-B603-4D552226FF4C}">
      <dgm:prSet/>
      <dgm:spPr/>
      <dgm:t>
        <a:bodyPr/>
        <a:lstStyle/>
        <a:p>
          <a:pPr algn="ctr"/>
          <a:endParaRPr lang="fr-FR" sz="3200"/>
        </a:p>
      </dgm:t>
    </dgm:pt>
    <dgm:pt modelId="{EB9C5139-00D6-4DBB-8847-8601E384D6FD}">
      <dgm:prSet phldrT="[Texte]" custT="1"/>
      <dgm:spPr/>
      <dgm:t>
        <a:bodyPr/>
        <a:lstStyle/>
        <a:p>
          <a:pPr algn="ctr"/>
          <a:r>
            <a:rPr lang="fr-FR" sz="3200" dirty="0" smtClean="0"/>
            <a:t>Esthétique </a:t>
          </a:r>
          <a:endParaRPr lang="fr-FR" sz="3200" dirty="0"/>
        </a:p>
      </dgm:t>
    </dgm:pt>
    <dgm:pt modelId="{7F14A6BF-C1FC-48E6-8811-268418D4F279}" type="parTrans" cxnId="{D999FC00-6A37-4695-87BD-2D9B877BDA21}">
      <dgm:prSet custT="1"/>
      <dgm:spPr/>
      <dgm:t>
        <a:bodyPr/>
        <a:lstStyle/>
        <a:p>
          <a:pPr algn="ctr"/>
          <a:endParaRPr lang="fr-FR" sz="3200"/>
        </a:p>
      </dgm:t>
    </dgm:pt>
    <dgm:pt modelId="{35E2A73B-0109-4616-BDCD-0884C9AA9B88}" type="sibTrans" cxnId="{D999FC00-6A37-4695-87BD-2D9B877BDA21}">
      <dgm:prSet/>
      <dgm:spPr/>
      <dgm:t>
        <a:bodyPr/>
        <a:lstStyle/>
        <a:p>
          <a:pPr algn="ctr"/>
          <a:endParaRPr lang="fr-FR" sz="3200"/>
        </a:p>
      </dgm:t>
    </dgm:pt>
    <dgm:pt modelId="{F6866339-F4CA-419D-946E-4A1F38501417}">
      <dgm:prSet phldrT="[Texte]" custT="1"/>
      <dgm:spPr/>
      <dgm:t>
        <a:bodyPr/>
        <a:lstStyle/>
        <a:p>
          <a:pPr algn="ctr"/>
          <a:r>
            <a:rPr lang="fr-FR" sz="3200" dirty="0" smtClean="0"/>
            <a:t>Sociologique</a:t>
          </a:r>
          <a:endParaRPr lang="fr-FR" sz="3200" dirty="0"/>
        </a:p>
      </dgm:t>
    </dgm:pt>
    <dgm:pt modelId="{8369C9D5-DC59-4880-B705-4541CE2A07FF}" type="parTrans" cxnId="{60A15551-7D24-460A-B66B-9F842AB9318F}">
      <dgm:prSet custT="1"/>
      <dgm:spPr/>
      <dgm:t>
        <a:bodyPr/>
        <a:lstStyle/>
        <a:p>
          <a:pPr algn="ctr"/>
          <a:endParaRPr lang="fr-FR" sz="3200"/>
        </a:p>
      </dgm:t>
    </dgm:pt>
    <dgm:pt modelId="{36948169-2F61-45F2-87B7-E38DD2C894A5}" type="sibTrans" cxnId="{60A15551-7D24-460A-B66B-9F842AB9318F}">
      <dgm:prSet/>
      <dgm:spPr/>
      <dgm:t>
        <a:bodyPr/>
        <a:lstStyle/>
        <a:p>
          <a:pPr algn="ctr"/>
          <a:endParaRPr lang="fr-FR" sz="3200"/>
        </a:p>
      </dgm:t>
    </dgm:pt>
    <dgm:pt modelId="{B6084EC2-98A3-4CBC-9942-EF0FD3234574}">
      <dgm:prSet phldrT="[Texte]" custT="1"/>
      <dgm:spPr/>
      <dgm:t>
        <a:bodyPr/>
        <a:lstStyle/>
        <a:p>
          <a:pPr algn="ctr"/>
          <a:r>
            <a:rPr lang="fr-FR" sz="3200" dirty="0" smtClean="0"/>
            <a:t>Architecturale </a:t>
          </a:r>
          <a:endParaRPr lang="fr-FR" sz="3200" dirty="0"/>
        </a:p>
      </dgm:t>
    </dgm:pt>
    <dgm:pt modelId="{6CD09BB4-50FB-4A05-8603-2197C122F9E0}" type="parTrans" cxnId="{844429D9-70BE-4639-96EA-92BC4887A975}">
      <dgm:prSet custT="1"/>
      <dgm:spPr/>
      <dgm:t>
        <a:bodyPr/>
        <a:lstStyle/>
        <a:p>
          <a:pPr algn="ctr"/>
          <a:endParaRPr lang="fr-FR" sz="3200"/>
        </a:p>
      </dgm:t>
    </dgm:pt>
    <dgm:pt modelId="{D24FBFA0-2DCD-455D-B223-EAB9ECA9A5E0}" type="sibTrans" cxnId="{844429D9-70BE-4639-96EA-92BC4887A975}">
      <dgm:prSet/>
      <dgm:spPr/>
      <dgm:t>
        <a:bodyPr/>
        <a:lstStyle/>
        <a:p>
          <a:pPr algn="ctr"/>
          <a:endParaRPr lang="fr-FR" sz="3200"/>
        </a:p>
      </dgm:t>
    </dgm:pt>
    <dgm:pt modelId="{0416F376-FBB2-4366-9231-7280AA75FACB}">
      <dgm:prSet phldrT="[Texte]" custT="1"/>
      <dgm:spPr/>
      <dgm:t>
        <a:bodyPr/>
        <a:lstStyle/>
        <a:p>
          <a:pPr algn="ctr"/>
          <a:r>
            <a:rPr lang="fr-FR" sz="3200" dirty="0" smtClean="0"/>
            <a:t>Économique</a:t>
          </a:r>
          <a:endParaRPr lang="fr-FR" sz="3200" dirty="0"/>
        </a:p>
      </dgm:t>
    </dgm:pt>
    <dgm:pt modelId="{7649326F-2D91-40DF-B11F-017B416C2F62}" type="parTrans" cxnId="{7EB90D99-F21F-439C-8123-3773153338F8}">
      <dgm:prSet custT="1"/>
      <dgm:spPr/>
      <dgm:t>
        <a:bodyPr/>
        <a:lstStyle/>
        <a:p>
          <a:pPr algn="ctr"/>
          <a:endParaRPr lang="fr-FR" sz="3200"/>
        </a:p>
      </dgm:t>
    </dgm:pt>
    <dgm:pt modelId="{CFEEED03-F36C-406A-A0E2-6EA4D337369F}" type="sibTrans" cxnId="{7EB90D99-F21F-439C-8123-3773153338F8}">
      <dgm:prSet/>
      <dgm:spPr/>
      <dgm:t>
        <a:bodyPr/>
        <a:lstStyle/>
        <a:p>
          <a:pPr algn="ctr"/>
          <a:endParaRPr lang="fr-FR" sz="3200"/>
        </a:p>
      </dgm:t>
    </dgm:pt>
    <dgm:pt modelId="{70B7646D-077B-4112-A0A4-2315C29F8DCD}">
      <dgm:prSet phldrT="[Texte]" custT="1"/>
      <dgm:spPr/>
      <dgm:t>
        <a:bodyPr/>
        <a:lstStyle/>
        <a:p>
          <a:pPr algn="ctr"/>
          <a:r>
            <a:rPr lang="fr-FR" sz="3200" dirty="0" err="1" smtClean="0"/>
            <a:t>etc</a:t>
          </a:r>
          <a:r>
            <a:rPr lang="fr-FR" sz="3200" dirty="0" smtClean="0"/>
            <a:t>…</a:t>
          </a:r>
          <a:endParaRPr lang="fr-FR" sz="3200" dirty="0"/>
        </a:p>
      </dgm:t>
    </dgm:pt>
    <dgm:pt modelId="{7C34E264-4152-4F68-9F9A-FC6570D495DF}" type="parTrans" cxnId="{83A255D0-5FEC-4EA0-A5A1-D8595AA5C787}">
      <dgm:prSet custT="1"/>
      <dgm:spPr/>
      <dgm:t>
        <a:bodyPr/>
        <a:lstStyle/>
        <a:p>
          <a:pPr algn="ctr"/>
          <a:endParaRPr lang="fr-FR" sz="3200"/>
        </a:p>
      </dgm:t>
    </dgm:pt>
    <dgm:pt modelId="{F90D8E6D-52BC-43B1-A61F-3C00044D1549}" type="sibTrans" cxnId="{83A255D0-5FEC-4EA0-A5A1-D8595AA5C787}">
      <dgm:prSet/>
      <dgm:spPr/>
      <dgm:t>
        <a:bodyPr/>
        <a:lstStyle/>
        <a:p>
          <a:pPr algn="ctr"/>
          <a:endParaRPr lang="fr-FR" sz="3200"/>
        </a:p>
      </dgm:t>
    </dgm:pt>
    <dgm:pt modelId="{C27BD2FA-4FDD-433F-940C-0188EA36901A}" type="pres">
      <dgm:prSet presAssocID="{84ADCF61-C967-4EF0-A052-D690CFD57E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DEC5BF-A3D5-4570-83DC-C8947FCE740B}" type="pres">
      <dgm:prSet presAssocID="{9469C584-A57A-44DA-899F-5F57F061C3A1}" presName="root1" presStyleCnt="0"/>
      <dgm:spPr/>
      <dgm:t>
        <a:bodyPr/>
        <a:lstStyle/>
        <a:p>
          <a:endParaRPr lang="fr-FR"/>
        </a:p>
      </dgm:t>
    </dgm:pt>
    <dgm:pt modelId="{E109DBDE-A51D-41B2-BFBB-371DD9F81D7B}" type="pres">
      <dgm:prSet presAssocID="{9469C584-A57A-44DA-899F-5F57F061C3A1}" presName="LevelOneTextNode" presStyleLbl="node0" presStyleIdx="0" presStyleCnt="1" custScaleX="19059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E1F814-7396-420E-920E-473F15B408E7}" type="pres">
      <dgm:prSet presAssocID="{9469C584-A57A-44DA-899F-5F57F061C3A1}" presName="level2hierChild" presStyleCnt="0"/>
      <dgm:spPr/>
      <dgm:t>
        <a:bodyPr/>
        <a:lstStyle/>
        <a:p>
          <a:endParaRPr lang="fr-FR"/>
        </a:p>
      </dgm:t>
    </dgm:pt>
    <dgm:pt modelId="{8188CD6B-D6D3-4F57-A05A-05D00E83847C}" type="pres">
      <dgm:prSet presAssocID="{7F14A6BF-C1FC-48E6-8811-268418D4F279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C741D93D-D263-4955-A188-AE2C7590C52F}" type="pres">
      <dgm:prSet presAssocID="{7F14A6BF-C1FC-48E6-8811-268418D4F279}" presName="connTx" presStyleLbl="parChTrans1D2" presStyleIdx="0" presStyleCnt="5"/>
      <dgm:spPr/>
      <dgm:t>
        <a:bodyPr/>
        <a:lstStyle/>
        <a:p>
          <a:endParaRPr lang="fr-FR"/>
        </a:p>
      </dgm:t>
    </dgm:pt>
    <dgm:pt modelId="{B5319FEF-F80A-4E36-B7FF-EEE9F5B406E6}" type="pres">
      <dgm:prSet presAssocID="{EB9C5139-00D6-4DBB-8847-8601E384D6FD}" presName="root2" presStyleCnt="0"/>
      <dgm:spPr/>
      <dgm:t>
        <a:bodyPr/>
        <a:lstStyle/>
        <a:p>
          <a:endParaRPr lang="fr-FR"/>
        </a:p>
      </dgm:t>
    </dgm:pt>
    <dgm:pt modelId="{A4D8DB0C-87FA-4AFA-AD9B-40EDC22385DF}" type="pres">
      <dgm:prSet presAssocID="{EB9C5139-00D6-4DBB-8847-8601E384D6FD}" presName="LevelTwoTextNode" presStyleLbl="node2" presStyleIdx="0" presStyleCnt="5" custScaleX="139668" custLinFactNeighborX="-122" custLinFactNeighborY="-20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B3A4FF-6868-4409-A103-8991358B73AA}" type="pres">
      <dgm:prSet presAssocID="{EB9C5139-00D6-4DBB-8847-8601E384D6FD}" presName="level3hierChild" presStyleCnt="0"/>
      <dgm:spPr/>
      <dgm:t>
        <a:bodyPr/>
        <a:lstStyle/>
        <a:p>
          <a:endParaRPr lang="fr-FR"/>
        </a:p>
      </dgm:t>
    </dgm:pt>
    <dgm:pt modelId="{E9B80282-73CA-4CB3-B5A0-EA3963DBAB10}" type="pres">
      <dgm:prSet presAssocID="{8369C9D5-DC59-4880-B705-4541CE2A07FF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1DD41718-5F8D-48CA-B862-3201EAA0A30C}" type="pres">
      <dgm:prSet presAssocID="{8369C9D5-DC59-4880-B705-4541CE2A07FF}" presName="connTx" presStyleLbl="parChTrans1D2" presStyleIdx="1" presStyleCnt="5"/>
      <dgm:spPr/>
      <dgm:t>
        <a:bodyPr/>
        <a:lstStyle/>
        <a:p>
          <a:endParaRPr lang="fr-FR"/>
        </a:p>
      </dgm:t>
    </dgm:pt>
    <dgm:pt modelId="{6EA1B5D0-8F73-4E11-887C-45A2B31BB771}" type="pres">
      <dgm:prSet presAssocID="{F6866339-F4CA-419D-946E-4A1F38501417}" presName="root2" presStyleCnt="0"/>
      <dgm:spPr/>
      <dgm:t>
        <a:bodyPr/>
        <a:lstStyle/>
        <a:p>
          <a:endParaRPr lang="fr-FR"/>
        </a:p>
      </dgm:t>
    </dgm:pt>
    <dgm:pt modelId="{299C5A04-E98C-43DC-9532-67449957E8DF}" type="pres">
      <dgm:prSet presAssocID="{F6866339-F4CA-419D-946E-4A1F38501417}" presName="LevelTwoTextNode" presStyleLbl="node2" presStyleIdx="1" presStyleCnt="5" custScaleX="1394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CF6772-DBDE-4CD9-A031-C387DE1C80E9}" type="pres">
      <dgm:prSet presAssocID="{F6866339-F4CA-419D-946E-4A1F38501417}" presName="level3hierChild" presStyleCnt="0"/>
      <dgm:spPr/>
      <dgm:t>
        <a:bodyPr/>
        <a:lstStyle/>
        <a:p>
          <a:endParaRPr lang="fr-FR"/>
        </a:p>
      </dgm:t>
    </dgm:pt>
    <dgm:pt modelId="{8548C812-C8FE-44D8-9B08-C9F1C579AA9E}" type="pres">
      <dgm:prSet presAssocID="{6CD09BB4-50FB-4A05-8603-2197C122F9E0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563DBC71-80EF-4B5B-9055-C389DEFC5BFD}" type="pres">
      <dgm:prSet presAssocID="{6CD09BB4-50FB-4A05-8603-2197C122F9E0}" presName="connTx" presStyleLbl="parChTrans1D2" presStyleIdx="2" presStyleCnt="5"/>
      <dgm:spPr/>
      <dgm:t>
        <a:bodyPr/>
        <a:lstStyle/>
        <a:p>
          <a:endParaRPr lang="fr-FR"/>
        </a:p>
      </dgm:t>
    </dgm:pt>
    <dgm:pt modelId="{FCF0229F-E6BC-4E54-967B-146FFDBB0777}" type="pres">
      <dgm:prSet presAssocID="{B6084EC2-98A3-4CBC-9942-EF0FD3234574}" presName="root2" presStyleCnt="0"/>
      <dgm:spPr/>
      <dgm:t>
        <a:bodyPr/>
        <a:lstStyle/>
        <a:p>
          <a:endParaRPr lang="fr-FR"/>
        </a:p>
      </dgm:t>
    </dgm:pt>
    <dgm:pt modelId="{4D52B8EF-7813-4658-9CE8-D371FD8D9249}" type="pres">
      <dgm:prSet presAssocID="{B6084EC2-98A3-4CBC-9942-EF0FD3234574}" presName="LevelTwoTextNode" presStyleLbl="node2" presStyleIdx="2" presStyleCnt="5" custScaleX="1394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7A31E8F-1D8F-4959-8A4D-75EBC568D737}" type="pres">
      <dgm:prSet presAssocID="{B6084EC2-98A3-4CBC-9942-EF0FD3234574}" presName="level3hierChild" presStyleCnt="0"/>
      <dgm:spPr/>
      <dgm:t>
        <a:bodyPr/>
        <a:lstStyle/>
        <a:p>
          <a:endParaRPr lang="fr-FR"/>
        </a:p>
      </dgm:t>
    </dgm:pt>
    <dgm:pt modelId="{F7AABA7F-5E53-41A9-9CC1-C7EF87D30898}" type="pres">
      <dgm:prSet presAssocID="{7649326F-2D91-40DF-B11F-017B416C2F62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2AE02C29-E8D8-43C3-B9FD-770CBBEFEA74}" type="pres">
      <dgm:prSet presAssocID="{7649326F-2D91-40DF-B11F-017B416C2F62}" presName="connTx" presStyleLbl="parChTrans1D2" presStyleIdx="3" presStyleCnt="5"/>
      <dgm:spPr/>
      <dgm:t>
        <a:bodyPr/>
        <a:lstStyle/>
        <a:p>
          <a:endParaRPr lang="fr-FR"/>
        </a:p>
      </dgm:t>
    </dgm:pt>
    <dgm:pt modelId="{C8FA8468-AD0F-417B-80C4-072837BCEB82}" type="pres">
      <dgm:prSet presAssocID="{0416F376-FBB2-4366-9231-7280AA75FACB}" presName="root2" presStyleCnt="0"/>
      <dgm:spPr/>
      <dgm:t>
        <a:bodyPr/>
        <a:lstStyle/>
        <a:p>
          <a:endParaRPr lang="fr-FR"/>
        </a:p>
      </dgm:t>
    </dgm:pt>
    <dgm:pt modelId="{6AFFBE5A-5044-4282-A692-1228B441D62B}" type="pres">
      <dgm:prSet presAssocID="{0416F376-FBB2-4366-9231-7280AA75FACB}" presName="LevelTwoTextNode" presStyleLbl="node2" presStyleIdx="3" presStyleCnt="5" custScaleX="139253" custLinFactNeighborX="2707" custLinFactNeighborY="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8A2728-B09E-4942-9E2A-4D7F5A68FDE5}" type="pres">
      <dgm:prSet presAssocID="{0416F376-FBB2-4366-9231-7280AA75FACB}" presName="level3hierChild" presStyleCnt="0"/>
      <dgm:spPr/>
      <dgm:t>
        <a:bodyPr/>
        <a:lstStyle/>
        <a:p>
          <a:endParaRPr lang="fr-FR"/>
        </a:p>
      </dgm:t>
    </dgm:pt>
    <dgm:pt modelId="{20D341B7-8ABE-4FDD-918C-D9618CF201BF}" type="pres">
      <dgm:prSet presAssocID="{7C34E264-4152-4F68-9F9A-FC6570D495DF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A3217A82-7583-4332-8B84-DA7DDF91BBD1}" type="pres">
      <dgm:prSet presAssocID="{7C34E264-4152-4F68-9F9A-FC6570D495DF}" presName="connTx" presStyleLbl="parChTrans1D2" presStyleIdx="4" presStyleCnt="5"/>
      <dgm:spPr/>
      <dgm:t>
        <a:bodyPr/>
        <a:lstStyle/>
        <a:p>
          <a:endParaRPr lang="fr-FR"/>
        </a:p>
      </dgm:t>
    </dgm:pt>
    <dgm:pt modelId="{676B8C3E-3A85-4B9F-A5A9-D5E876E27302}" type="pres">
      <dgm:prSet presAssocID="{70B7646D-077B-4112-A0A4-2315C29F8DCD}" presName="root2" presStyleCnt="0"/>
      <dgm:spPr/>
      <dgm:t>
        <a:bodyPr/>
        <a:lstStyle/>
        <a:p>
          <a:endParaRPr lang="fr-FR"/>
        </a:p>
      </dgm:t>
    </dgm:pt>
    <dgm:pt modelId="{D500BA9E-EB80-4E89-85FD-58AD2B72D320}" type="pres">
      <dgm:prSet presAssocID="{70B7646D-077B-4112-A0A4-2315C29F8DCD}" presName="LevelTwoTextNode" presStyleLbl="node2" presStyleIdx="4" presStyleCnt="5" custScaleX="1415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193EDD-E4D5-4158-BB21-25569DB5E829}" type="pres">
      <dgm:prSet presAssocID="{70B7646D-077B-4112-A0A4-2315C29F8DCD}" presName="level3hierChild" presStyleCnt="0"/>
      <dgm:spPr/>
      <dgm:t>
        <a:bodyPr/>
        <a:lstStyle/>
        <a:p>
          <a:endParaRPr lang="fr-FR"/>
        </a:p>
      </dgm:t>
    </dgm:pt>
  </dgm:ptLst>
  <dgm:cxnLst>
    <dgm:cxn modelId="{1BFC8B8E-8456-4B40-99E9-FA10A40B4E3E}" type="presOf" srcId="{7C34E264-4152-4F68-9F9A-FC6570D495DF}" destId="{A3217A82-7583-4332-8B84-DA7DDF91BBD1}" srcOrd="1" destOrd="0" presId="urn:microsoft.com/office/officeart/2005/8/layout/hierarchy2"/>
    <dgm:cxn modelId="{0A4EE43D-A307-4E1C-AF4D-AADAED5BB02B}" type="presOf" srcId="{70B7646D-077B-4112-A0A4-2315C29F8DCD}" destId="{D500BA9E-EB80-4E89-85FD-58AD2B72D320}" srcOrd="0" destOrd="0" presId="urn:microsoft.com/office/officeart/2005/8/layout/hierarchy2"/>
    <dgm:cxn modelId="{282F87AE-75A3-4C61-98A9-93FF4719F2F5}" type="presOf" srcId="{0416F376-FBB2-4366-9231-7280AA75FACB}" destId="{6AFFBE5A-5044-4282-A692-1228B441D62B}" srcOrd="0" destOrd="0" presId="urn:microsoft.com/office/officeart/2005/8/layout/hierarchy2"/>
    <dgm:cxn modelId="{0322CA13-C901-4AAB-B007-D81B397329EB}" type="presOf" srcId="{7F14A6BF-C1FC-48E6-8811-268418D4F279}" destId="{8188CD6B-D6D3-4F57-A05A-05D00E83847C}" srcOrd="0" destOrd="0" presId="urn:microsoft.com/office/officeart/2005/8/layout/hierarchy2"/>
    <dgm:cxn modelId="{890DB129-6890-49B5-B5A4-07B80A181A06}" type="presOf" srcId="{EB9C5139-00D6-4DBB-8847-8601E384D6FD}" destId="{A4D8DB0C-87FA-4AFA-AD9B-40EDC22385DF}" srcOrd="0" destOrd="0" presId="urn:microsoft.com/office/officeart/2005/8/layout/hierarchy2"/>
    <dgm:cxn modelId="{61E926B3-1448-438C-9DE5-2AB455627D7E}" type="presOf" srcId="{9469C584-A57A-44DA-899F-5F57F061C3A1}" destId="{E109DBDE-A51D-41B2-BFBB-371DD9F81D7B}" srcOrd="0" destOrd="0" presId="urn:microsoft.com/office/officeart/2005/8/layout/hierarchy2"/>
    <dgm:cxn modelId="{CF1D5E6E-1F54-47A8-97B7-A36A54B3239E}" type="presOf" srcId="{7F14A6BF-C1FC-48E6-8811-268418D4F279}" destId="{C741D93D-D263-4955-A188-AE2C7590C52F}" srcOrd="1" destOrd="0" presId="urn:microsoft.com/office/officeart/2005/8/layout/hierarchy2"/>
    <dgm:cxn modelId="{EFD0B446-6DE3-4DB2-B3AD-AD6218E39CAB}" type="presOf" srcId="{F6866339-F4CA-419D-946E-4A1F38501417}" destId="{299C5A04-E98C-43DC-9532-67449957E8DF}" srcOrd="0" destOrd="0" presId="urn:microsoft.com/office/officeart/2005/8/layout/hierarchy2"/>
    <dgm:cxn modelId="{E7EAA409-A6BC-4173-837D-B63FF2690A86}" type="presOf" srcId="{8369C9D5-DC59-4880-B705-4541CE2A07FF}" destId="{E9B80282-73CA-4CB3-B5A0-EA3963DBAB10}" srcOrd="0" destOrd="0" presId="urn:microsoft.com/office/officeart/2005/8/layout/hierarchy2"/>
    <dgm:cxn modelId="{A61D6A4C-2357-4F3D-A37B-0358AEC9ECDF}" type="presOf" srcId="{8369C9D5-DC59-4880-B705-4541CE2A07FF}" destId="{1DD41718-5F8D-48CA-B862-3201EAA0A30C}" srcOrd="1" destOrd="0" presId="urn:microsoft.com/office/officeart/2005/8/layout/hierarchy2"/>
    <dgm:cxn modelId="{83A255D0-5FEC-4EA0-A5A1-D8595AA5C787}" srcId="{9469C584-A57A-44DA-899F-5F57F061C3A1}" destId="{70B7646D-077B-4112-A0A4-2315C29F8DCD}" srcOrd="4" destOrd="0" parTransId="{7C34E264-4152-4F68-9F9A-FC6570D495DF}" sibTransId="{F90D8E6D-52BC-43B1-A61F-3C00044D1549}"/>
    <dgm:cxn modelId="{0A500DD8-9669-406E-92CC-772CD6A49DCB}" type="presOf" srcId="{7C34E264-4152-4F68-9F9A-FC6570D495DF}" destId="{20D341B7-8ABE-4FDD-918C-D9618CF201BF}" srcOrd="0" destOrd="0" presId="urn:microsoft.com/office/officeart/2005/8/layout/hierarchy2"/>
    <dgm:cxn modelId="{D999FC00-6A37-4695-87BD-2D9B877BDA21}" srcId="{9469C584-A57A-44DA-899F-5F57F061C3A1}" destId="{EB9C5139-00D6-4DBB-8847-8601E384D6FD}" srcOrd="0" destOrd="0" parTransId="{7F14A6BF-C1FC-48E6-8811-268418D4F279}" sibTransId="{35E2A73B-0109-4616-BDCD-0884C9AA9B88}"/>
    <dgm:cxn modelId="{01731F2B-3C94-46BE-B76C-1598C4292D40}" type="presOf" srcId="{B6084EC2-98A3-4CBC-9942-EF0FD3234574}" destId="{4D52B8EF-7813-4658-9CE8-D371FD8D9249}" srcOrd="0" destOrd="0" presId="urn:microsoft.com/office/officeart/2005/8/layout/hierarchy2"/>
    <dgm:cxn modelId="{60A15551-7D24-460A-B66B-9F842AB9318F}" srcId="{9469C584-A57A-44DA-899F-5F57F061C3A1}" destId="{F6866339-F4CA-419D-946E-4A1F38501417}" srcOrd="1" destOrd="0" parTransId="{8369C9D5-DC59-4880-B705-4541CE2A07FF}" sibTransId="{36948169-2F61-45F2-87B7-E38DD2C894A5}"/>
    <dgm:cxn modelId="{B9CED791-151F-4344-B2AF-1AA3A220A102}" type="presOf" srcId="{84ADCF61-C967-4EF0-A052-D690CFD57E8E}" destId="{C27BD2FA-4FDD-433F-940C-0188EA36901A}" srcOrd="0" destOrd="0" presId="urn:microsoft.com/office/officeart/2005/8/layout/hierarchy2"/>
    <dgm:cxn modelId="{7FE315FC-3831-423F-819F-98F20AE1AC3D}" type="presOf" srcId="{7649326F-2D91-40DF-B11F-017B416C2F62}" destId="{2AE02C29-E8D8-43C3-B9FD-770CBBEFEA74}" srcOrd="1" destOrd="0" presId="urn:microsoft.com/office/officeart/2005/8/layout/hierarchy2"/>
    <dgm:cxn modelId="{78060032-00B2-469B-82D2-5E5D577AFE62}" type="presOf" srcId="{7649326F-2D91-40DF-B11F-017B416C2F62}" destId="{F7AABA7F-5E53-41A9-9CC1-C7EF87D30898}" srcOrd="0" destOrd="0" presId="urn:microsoft.com/office/officeart/2005/8/layout/hierarchy2"/>
    <dgm:cxn modelId="{A4B55646-2F1F-4547-AC8B-525B0BA0487C}" type="presOf" srcId="{6CD09BB4-50FB-4A05-8603-2197C122F9E0}" destId="{563DBC71-80EF-4B5B-9055-C389DEFC5BFD}" srcOrd="1" destOrd="0" presId="urn:microsoft.com/office/officeart/2005/8/layout/hierarchy2"/>
    <dgm:cxn modelId="{844429D9-70BE-4639-96EA-92BC4887A975}" srcId="{9469C584-A57A-44DA-899F-5F57F061C3A1}" destId="{B6084EC2-98A3-4CBC-9942-EF0FD3234574}" srcOrd="2" destOrd="0" parTransId="{6CD09BB4-50FB-4A05-8603-2197C122F9E0}" sibTransId="{D24FBFA0-2DCD-455D-B223-EAB9ECA9A5E0}"/>
    <dgm:cxn modelId="{E5AA9F9B-F085-4CC5-B603-4D552226FF4C}" srcId="{84ADCF61-C967-4EF0-A052-D690CFD57E8E}" destId="{9469C584-A57A-44DA-899F-5F57F061C3A1}" srcOrd="0" destOrd="0" parTransId="{4A799560-6E00-4B8B-A301-86BB8A0E2144}" sibTransId="{FEF421A1-2A8C-4FAD-8D7A-C2D36EC6F43F}"/>
    <dgm:cxn modelId="{97A85E97-6BC2-4B71-8E0E-BBE9608A2DA0}" type="presOf" srcId="{6CD09BB4-50FB-4A05-8603-2197C122F9E0}" destId="{8548C812-C8FE-44D8-9B08-C9F1C579AA9E}" srcOrd="0" destOrd="0" presId="urn:microsoft.com/office/officeart/2005/8/layout/hierarchy2"/>
    <dgm:cxn modelId="{7EB90D99-F21F-439C-8123-3773153338F8}" srcId="{9469C584-A57A-44DA-899F-5F57F061C3A1}" destId="{0416F376-FBB2-4366-9231-7280AA75FACB}" srcOrd="3" destOrd="0" parTransId="{7649326F-2D91-40DF-B11F-017B416C2F62}" sibTransId="{CFEEED03-F36C-406A-A0E2-6EA4D337369F}"/>
    <dgm:cxn modelId="{228BD178-30D4-4D83-B05B-F7BF33D9FE33}" type="presParOf" srcId="{C27BD2FA-4FDD-433F-940C-0188EA36901A}" destId="{88DEC5BF-A3D5-4570-83DC-C8947FCE740B}" srcOrd="0" destOrd="0" presId="urn:microsoft.com/office/officeart/2005/8/layout/hierarchy2"/>
    <dgm:cxn modelId="{878EC910-90D6-4FFB-BC70-D73DD88F6735}" type="presParOf" srcId="{88DEC5BF-A3D5-4570-83DC-C8947FCE740B}" destId="{E109DBDE-A51D-41B2-BFBB-371DD9F81D7B}" srcOrd="0" destOrd="0" presId="urn:microsoft.com/office/officeart/2005/8/layout/hierarchy2"/>
    <dgm:cxn modelId="{AB377A74-9368-4301-B9B7-4111484D28AB}" type="presParOf" srcId="{88DEC5BF-A3D5-4570-83DC-C8947FCE740B}" destId="{3EE1F814-7396-420E-920E-473F15B408E7}" srcOrd="1" destOrd="0" presId="urn:microsoft.com/office/officeart/2005/8/layout/hierarchy2"/>
    <dgm:cxn modelId="{EC29D44E-875C-45F1-9ACF-E6F5763276BA}" type="presParOf" srcId="{3EE1F814-7396-420E-920E-473F15B408E7}" destId="{8188CD6B-D6D3-4F57-A05A-05D00E83847C}" srcOrd="0" destOrd="0" presId="urn:microsoft.com/office/officeart/2005/8/layout/hierarchy2"/>
    <dgm:cxn modelId="{F2A3004A-49B8-49DA-923A-58235BA2FA7F}" type="presParOf" srcId="{8188CD6B-D6D3-4F57-A05A-05D00E83847C}" destId="{C741D93D-D263-4955-A188-AE2C7590C52F}" srcOrd="0" destOrd="0" presId="urn:microsoft.com/office/officeart/2005/8/layout/hierarchy2"/>
    <dgm:cxn modelId="{E6DC343E-75E6-4B7F-AC51-4F2395AA2EFB}" type="presParOf" srcId="{3EE1F814-7396-420E-920E-473F15B408E7}" destId="{B5319FEF-F80A-4E36-B7FF-EEE9F5B406E6}" srcOrd="1" destOrd="0" presId="urn:microsoft.com/office/officeart/2005/8/layout/hierarchy2"/>
    <dgm:cxn modelId="{58E27E48-9039-4318-8DAD-A548C1243A09}" type="presParOf" srcId="{B5319FEF-F80A-4E36-B7FF-EEE9F5B406E6}" destId="{A4D8DB0C-87FA-4AFA-AD9B-40EDC22385DF}" srcOrd="0" destOrd="0" presId="urn:microsoft.com/office/officeart/2005/8/layout/hierarchy2"/>
    <dgm:cxn modelId="{B4EE8B50-6FE6-48F4-9BDB-1963365CB278}" type="presParOf" srcId="{B5319FEF-F80A-4E36-B7FF-EEE9F5B406E6}" destId="{0BB3A4FF-6868-4409-A103-8991358B73AA}" srcOrd="1" destOrd="0" presId="urn:microsoft.com/office/officeart/2005/8/layout/hierarchy2"/>
    <dgm:cxn modelId="{9D62561F-D119-4F27-910A-5DF7129EEFD8}" type="presParOf" srcId="{3EE1F814-7396-420E-920E-473F15B408E7}" destId="{E9B80282-73CA-4CB3-B5A0-EA3963DBAB10}" srcOrd="2" destOrd="0" presId="urn:microsoft.com/office/officeart/2005/8/layout/hierarchy2"/>
    <dgm:cxn modelId="{CF00356C-D246-4C4D-80B5-03BD279853D1}" type="presParOf" srcId="{E9B80282-73CA-4CB3-B5A0-EA3963DBAB10}" destId="{1DD41718-5F8D-48CA-B862-3201EAA0A30C}" srcOrd="0" destOrd="0" presId="urn:microsoft.com/office/officeart/2005/8/layout/hierarchy2"/>
    <dgm:cxn modelId="{66062E56-F8DC-4BE6-A81F-0CFD92B941BE}" type="presParOf" srcId="{3EE1F814-7396-420E-920E-473F15B408E7}" destId="{6EA1B5D0-8F73-4E11-887C-45A2B31BB771}" srcOrd="3" destOrd="0" presId="urn:microsoft.com/office/officeart/2005/8/layout/hierarchy2"/>
    <dgm:cxn modelId="{71A9817B-ADFA-4767-B15F-AE05B36F3A3E}" type="presParOf" srcId="{6EA1B5D0-8F73-4E11-887C-45A2B31BB771}" destId="{299C5A04-E98C-43DC-9532-67449957E8DF}" srcOrd="0" destOrd="0" presId="urn:microsoft.com/office/officeart/2005/8/layout/hierarchy2"/>
    <dgm:cxn modelId="{F76A63F8-1953-495A-9F02-E640D042BC84}" type="presParOf" srcId="{6EA1B5D0-8F73-4E11-887C-45A2B31BB771}" destId="{66CF6772-DBDE-4CD9-A031-C387DE1C80E9}" srcOrd="1" destOrd="0" presId="urn:microsoft.com/office/officeart/2005/8/layout/hierarchy2"/>
    <dgm:cxn modelId="{CE190FF1-9E02-4448-978A-092CA6C0CD15}" type="presParOf" srcId="{3EE1F814-7396-420E-920E-473F15B408E7}" destId="{8548C812-C8FE-44D8-9B08-C9F1C579AA9E}" srcOrd="4" destOrd="0" presId="urn:microsoft.com/office/officeart/2005/8/layout/hierarchy2"/>
    <dgm:cxn modelId="{5BF8EE9C-32C3-4344-85FA-BB0E924BBF09}" type="presParOf" srcId="{8548C812-C8FE-44D8-9B08-C9F1C579AA9E}" destId="{563DBC71-80EF-4B5B-9055-C389DEFC5BFD}" srcOrd="0" destOrd="0" presId="urn:microsoft.com/office/officeart/2005/8/layout/hierarchy2"/>
    <dgm:cxn modelId="{27F4F927-00C3-4680-ACF0-86F0B1219A49}" type="presParOf" srcId="{3EE1F814-7396-420E-920E-473F15B408E7}" destId="{FCF0229F-E6BC-4E54-967B-146FFDBB0777}" srcOrd="5" destOrd="0" presId="urn:microsoft.com/office/officeart/2005/8/layout/hierarchy2"/>
    <dgm:cxn modelId="{8C6522B6-2D77-4CDA-AB57-9BA42994AC21}" type="presParOf" srcId="{FCF0229F-E6BC-4E54-967B-146FFDBB0777}" destId="{4D52B8EF-7813-4658-9CE8-D371FD8D9249}" srcOrd="0" destOrd="0" presId="urn:microsoft.com/office/officeart/2005/8/layout/hierarchy2"/>
    <dgm:cxn modelId="{352881F9-5312-40D1-BA69-C98F9C886671}" type="presParOf" srcId="{FCF0229F-E6BC-4E54-967B-146FFDBB0777}" destId="{E7A31E8F-1D8F-4959-8A4D-75EBC568D737}" srcOrd="1" destOrd="0" presId="urn:microsoft.com/office/officeart/2005/8/layout/hierarchy2"/>
    <dgm:cxn modelId="{12EE7E4B-F873-47D4-9179-379CF10B792E}" type="presParOf" srcId="{3EE1F814-7396-420E-920E-473F15B408E7}" destId="{F7AABA7F-5E53-41A9-9CC1-C7EF87D30898}" srcOrd="6" destOrd="0" presId="urn:microsoft.com/office/officeart/2005/8/layout/hierarchy2"/>
    <dgm:cxn modelId="{7318FDDF-0828-49D7-935C-051D3D26F3FA}" type="presParOf" srcId="{F7AABA7F-5E53-41A9-9CC1-C7EF87D30898}" destId="{2AE02C29-E8D8-43C3-B9FD-770CBBEFEA74}" srcOrd="0" destOrd="0" presId="urn:microsoft.com/office/officeart/2005/8/layout/hierarchy2"/>
    <dgm:cxn modelId="{BFDB3113-3B8E-451A-9D6F-65033B851F12}" type="presParOf" srcId="{3EE1F814-7396-420E-920E-473F15B408E7}" destId="{C8FA8468-AD0F-417B-80C4-072837BCEB82}" srcOrd="7" destOrd="0" presId="urn:microsoft.com/office/officeart/2005/8/layout/hierarchy2"/>
    <dgm:cxn modelId="{ADCAC695-4772-45A4-828B-186B69B95C92}" type="presParOf" srcId="{C8FA8468-AD0F-417B-80C4-072837BCEB82}" destId="{6AFFBE5A-5044-4282-A692-1228B441D62B}" srcOrd="0" destOrd="0" presId="urn:microsoft.com/office/officeart/2005/8/layout/hierarchy2"/>
    <dgm:cxn modelId="{7960ADE7-B472-402F-98AF-E5A52C0B8085}" type="presParOf" srcId="{C8FA8468-AD0F-417B-80C4-072837BCEB82}" destId="{778A2728-B09E-4942-9E2A-4D7F5A68FDE5}" srcOrd="1" destOrd="0" presId="urn:microsoft.com/office/officeart/2005/8/layout/hierarchy2"/>
    <dgm:cxn modelId="{19F8B5CF-502F-4C79-B621-569C694E6A42}" type="presParOf" srcId="{3EE1F814-7396-420E-920E-473F15B408E7}" destId="{20D341B7-8ABE-4FDD-918C-D9618CF201BF}" srcOrd="8" destOrd="0" presId="urn:microsoft.com/office/officeart/2005/8/layout/hierarchy2"/>
    <dgm:cxn modelId="{BEAE4D66-CD18-402A-BA48-136528A14072}" type="presParOf" srcId="{20D341B7-8ABE-4FDD-918C-D9618CF201BF}" destId="{A3217A82-7583-4332-8B84-DA7DDF91BBD1}" srcOrd="0" destOrd="0" presId="urn:microsoft.com/office/officeart/2005/8/layout/hierarchy2"/>
    <dgm:cxn modelId="{95E9F0C6-7093-4ACF-91E0-5015EC4301D6}" type="presParOf" srcId="{3EE1F814-7396-420E-920E-473F15B408E7}" destId="{676B8C3E-3A85-4B9F-A5A9-D5E876E27302}" srcOrd="9" destOrd="0" presId="urn:microsoft.com/office/officeart/2005/8/layout/hierarchy2"/>
    <dgm:cxn modelId="{BF555B84-6101-4919-BC14-C789EB675001}" type="presParOf" srcId="{676B8C3E-3A85-4B9F-A5A9-D5E876E27302}" destId="{D500BA9E-EB80-4E89-85FD-58AD2B72D320}" srcOrd="0" destOrd="0" presId="urn:microsoft.com/office/officeart/2005/8/layout/hierarchy2"/>
    <dgm:cxn modelId="{6786EF45-A895-4E37-ABB3-56823CBB03A2}" type="presParOf" srcId="{676B8C3E-3A85-4B9F-A5A9-D5E876E27302}" destId="{75193EDD-E4D5-4158-BB21-25569DB5E8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09DBDE-A51D-41B2-BFBB-371DD9F81D7B}">
      <dsp:nvSpPr>
        <dsp:cNvPr id="0" name=""/>
        <dsp:cNvSpPr/>
      </dsp:nvSpPr>
      <dsp:spPr>
        <a:xfrm>
          <a:off x="1666161" y="2424339"/>
          <a:ext cx="4010421" cy="1052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Composition urbaine</a:t>
          </a:r>
          <a:endParaRPr lang="fr-FR" sz="3200" kern="1200" dirty="0"/>
        </a:p>
      </dsp:txBody>
      <dsp:txXfrm>
        <a:off x="1666161" y="2424339"/>
        <a:ext cx="4010421" cy="1052057"/>
      </dsp:txXfrm>
    </dsp:sp>
    <dsp:sp modelId="{8188CD6B-D6D3-4F57-A05A-05D00E83847C}">
      <dsp:nvSpPr>
        <dsp:cNvPr id="0" name=""/>
        <dsp:cNvSpPr/>
      </dsp:nvSpPr>
      <dsp:spPr>
        <a:xfrm rot="17345463">
          <a:off x="4813402" y="1722152"/>
          <a:ext cx="256543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65438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 rot="17345463">
        <a:off x="6031986" y="1674062"/>
        <a:ext cx="128271" cy="128271"/>
      </dsp:txXfrm>
    </dsp:sp>
    <dsp:sp modelId="{A4D8DB0C-87FA-4AFA-AD9B-40EDC22385DF}">
      <dsp:nvSpPr>
        <dsp:cNvPr id="0" name=""/>
        <dsp:cNvSpPr/>
      </dsp:nvSpPr>
      <dsp:spPr>
        <a:xfrm>
          <a:off x="6515661" y="0"/>
          <a:ext cx="2938774" cy="10520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Esthétique </a:t>
          </a:r>
          <a:endParaRPr lang="fr-FR" sz="3200" kern="1200" dirty="0"/>
        </a:p>
      </dsp:txBody>
      <dsp:txXfrm>
        <a:off x="6515661" y="0"/>
        <a:ext cx="2938774" cy="1052057"/>
      </dsp:txXfrm>
    </dsp:sp>
    <dsp:sp modelId="{E9B80282-73CA-4CB3-B5A0-EA3963DBAB10}">
      <dsp:nvSpPr>
        <dsp:cNvPr id="0" name=""/>
        <dsp:cNvSpPr/>
      </dsp:nvSpPr>
      <dsp:spPr>
        <a:xfrm rot="18289469">
          <a:off x="5360496" y="2329389"/>
          <a:ext cx="147381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73819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 rot="18289469">
        <a:off x="6060560" y="2308590"/>
        <a:ext cx="73690" cy="73690"/>
      </dsp:txXfrm>
    </dsp:sp>
    <dsp:sp modelId="{299C5A04-E98C-43DC-9532-67449957E8DF}">
      <dsp:nvSpPr>
        <dsp:cNvPr id="0" name=""/>
        <dsp:cNvSpPr/>
      </dsp:nvSpPr>
      <dsp:spPr>
        <a:xfrm>
          <a:off x="6518228" y="1214474"/>
          <a:ext cx="2933640" cy="10520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Sociologique</a:t>
          </a:r>
          <a:endParaRPr lang="fr-FR" sz="3200" kern="1200" dirty="0"/>
        </a:p>
      </dsp:txBody>
      <dsp:txXfrm>
        <a:off x="6518228" y="1214474"/>
        <a:ext cx="2933640" cy="1052057"/>
      </dsp:txXfrm>
    </dsp:sp>
    <dsp:sp modelId="{8548C812-C8FE-44D8-9B08-C9F1C579AA9E}">
      <dsp:nvSpPr>
        <dsp:cNvPr id="0" name=""/>
        <dsp:cNvSpPr/>
      </dsp:nvSpPr>
      <dsp:spPr>
        <a:xfrm>
          <a:off x="5676583" y="2934322"/>
          <a:ext cx="84164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41645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>
        <a:off x="6076364" y="2929327"/>
        <a:ext cx="42082" cy="42082"/>
      </dsp:txXfrm>
    </dsp:sp>
    <dsp:sp modelId="{4D52B8EF-7813-4658-9CE8-D371FD8D9249}">
      <dsp:nvSpPr>
        <dsp:cNvPr id="0" name=""/>
        <dsp:cNvSpPr/>
      </dsp:nvSpPr>
      <dsp:spPr>
        <a:xfrm>
          <a:off x="6518228" y="2424339"/>
          <a:ext cx="2933640" cy="10520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Architecturale </a:t>
          </a:r>
          <a:endParaRPr lang="fr-FR" sz="3200" kern="1200" dirty="0"/>
        </a:p>
      </dsp:txBody>
      <dsp:txXfrm>
        <a:off x="6518228" y="2424339"/>
        <a:ext cx="2933640" cy="1052057"/>
      </dsp:txXfrm>
    </dsp:sp>
    <dsp:sp modelId="{F7AABA7F-5E53-41A9-9CC1-C7EF87D30898}">
      <dsp:nvSpPr>
        <dsp:cNvPr id="0" name=""/>
        <dsp:cNvSpPr/>
      </dsp:nvSpPr>
      <dsp:spPr>
        <a:xfrm rot="3203971">
          <a:off x="5372315" y="3539297"/>
          <a:ext cx="15071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07139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 rot="3203971">
        <a:off x="6088206" y="3517665"/>
        <a:ext cx="75356" cy="75356"/>
      </dsp:txXfrm>
    </dsp:sp>
    <dsp:sp modelId="{6AFFBE5A-5044-4282-A692-1228B441D62B}">
      <dsp:nvSpPr>
        <dsp:cNvPr id="0" name=""/>
        <dsp:cNvSpPr/>
      </dsp:nvSpPr>
      <dsp:spPr>
        <a:xfrm>
          <a:off x="6575187" y="3634289"/>
          <a:ext cx="2930042" cy="10520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Économique</a:t>
          </a:r>
          <a:endParaRPr lang="fr-FR" sz="3200" kern="1200" dirty="0"/>
        </a:p>
      </dsp:txBody>
      <dsp:txXfrm>
        <a:off x="6575187" y="3634289"/>
        <a:ext cx="2930042" cy="1052057"/>
      </dsp:txXfrm>
    </dsp:sp>
    <dsp:sp modelId="{20D341B7-8ABE-4FDD-918C-D9618CF201BF}">
      <dsp:nvSpPr>
        <dsp:cNvPr id="0" name=""/>
        <dsp:cNvSpPr/>
      </dsp:nvSpPr>
      <dsp:spPr>
        <a:xfrm rot="4249260">
          <a:off x="4816442" y="4144187"/>
          <a:ext cx="25619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61926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 rot="4249260">
        <a:off x="6033357" y="4096186"/>
        <a:ext cx="128096" cy="128096"/>
      </dsp:txXfrm>
    </dsp:sp>
    <dsp:sp modelId="{D500BA9E-EB80-4E89-85FD-58AD2B72D320}">
      <dsp:nvSpPr>
        <dsp:cNvPr id="0" name=""/>
        <dsp:cNvSpPr/>
      </dsp:nvSpPr>
      <dsp:spPr>
        <a:xfrm>
          <a:off x="6518228" y="4844071"/>
          <a:ext cx="2978479" cy="10520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err="1" smtClean="0"/>
            <a:t>etc</a:t>
          </a:r>
          <a:r>
            <a:rPr lang="fr-FR" sz="3200" kern="1200" dirty="0" smtClean="0"/>
            <a:t>…</a:t>
          </a:r>
          <a:endParaRPr lang="fr-FR" sz="3200" kern="1200" dirty="0"/>
        </a:p>
      </dsp:txBody>
      <dsp:txXfrm>
        <a:off x="6518228" y="4844071"/>
        <a:ext cx="2978479" cy="1052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1036E-CED6-4485-AFA2-A9FBB6D6BAAD}" type="datetimeFigureOut">
              <a:rPr lang="fr-FR" smtClean="0"/>
              <a:pPr/>
              <a:t>12/02/2023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E46C-3156-49E4-906A-E51681275A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68615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37231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05846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74461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43076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11692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80307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48922" algn="l" defTabSz="13372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CB72-4CE8-49DC-8729-2CC8F0554D8A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16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CB72-4CE8-49DC-8729-2CC8F0554D8A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16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CB72-4CE8-49DC-8729-2CC8F0554D8A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2916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0136" y="2796183"/>
            <a:ext cx="12241530" cy="192940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70" y="5100637"/>
            <a:ext cx="10081261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7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7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43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1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80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4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47C3-4E2E-45D6-863B-F5E1EF0115DF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D9F5-0F79-4544-A3C9-3A46122788EE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21954" y="454224"/>
            <a:ext cx="4848107" cy="967620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7636" y="454224"/>
            <a:ext cx="14304287" cy="967620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717A-7321-4A92-8993-B67248F8249F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94E1-1D2C-4C07-B92A-552C034DF793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7643" y="5784057"/>
            <a:ext cx="12241530" cy="1787724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37643" y="3815062"/>
            <a:ext cx="12241530" cy="1968995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861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3723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058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7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430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116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6803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3489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88F8-57FF-420D-9997-C0C595B8A8AB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7637" y="2646165"/>
            <a:ext cx="9576197" cy="7484268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93864" y="2646165"/>
            <a:ext cx="9576197" cy="7484268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6940-21C0-42CC-AF14-AECE5B0A4CC8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90" y="360463"/>
            <a:ext cx="12961621" cy="15001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91" y="2014836"/>
            <a:ext cx="6363296" cy="8396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15" indent="0">
              <a:buNone/>
              <a:defRPr sz="2900" b="1"/>
            </a:lvl2pPr>
            <a:lvl3pPr marL="1337231" indent="0">
              <a:buNone/>
              <a:defRPr sz="2600" b="1"/>
            </a:lvl3pPr>
            <a:lvl4pPr marL="2005846" indent="0">
              <a:buNone/>
              <a:defRPr sz="2300" b="1"/>
            </a:lvl4pPr>
            <a:lvl5pPr marL="2674461" indent="0">
              <a:buNone/>
              <a:defRPr sz="2300" b="1"/>
            </a:lvl5pPr>
            <a:lvl6pPr marL="3343076" indent="0">
              <a:buNone/>
              <a:defRPr sz="2300" b="1"/>
            </a:lvl6pPr>
            <a:lvl7pPr marL="4011692" indent="0">
              <a:buNone/>
              <a:defRPr sz="2300" b="1"/>
            </a:lvl7pPr>
            <a:lvl8pPr marL="4680307" indent="0">
              <a:buNone/>
              <a:defRPr sz="2300" b="1"/>
            </a:lvl8pPr>
            <a:lvl9pPr marL="5348922" indent="0">
              <a:buNone/>
              <a:defRPr sz="2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0091" y="2854524"/>
            <a:ext cx="6363296" cy="518606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315916" y="2014836"/>
            <a:ext cx="6365795" cy="8396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15" indent="0">
              <a:buNone/>
              <a:defRPr sz="2900" b="1"/>
            </a:lvl2pPr>
            <a:lvl3pPr marL="1337231" indent="0">
              <a:buNone/>
              <a:defRPr sz="2600" b="1"/>
            </a:lvl3pPr>
            <a:lvl4pPr marL="2005846" indent="0">
              <a:buNone/>
              <a:defRPr sz="2300" b="1"/>
            </a:lvl4pPr>
            <a:lvl5pPr marL="2674461" indent="0">
              <a:buNone/>
              <a:defRPr sz="2300" b="1"/>
            </a:lvl5pPr>
            <a:lvl6pPr marL="3343076" indent="0">
              <a:buNone/>
              <a:defRPr sz="2300" b="1"/>
            </a:lvl6pPr>
            <a:lvl7pPr marL="4011692" indent="0">
              <a:buNone/>
              <a:defRPr sz="2300" b="1"/>
            </a:lvl7pPr>
            <a:lvl8pPr marL="4680307" indent="0">
              <a:buNone/>
              <a:defRPr sz="2300" b="1"/>
            </a:lvl8pPr>
            <a:lvl9pPr marL="5348922" indent="0">
              <a:buNone/>
              <a:defRPr sz="2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315916" y="2854524"/>
            <a:ext cx="6365795" cy="518606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C15-9A92-4726-B5B5-B412DB248DEC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464B-1000-4E24-B809-EC38276154E7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3A8-67F2-45FA-9104-D4BCF77FC093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92" y="358379"/>
            <a:ext cx="4738093" cy="152519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0704" y="358379"/>
            <a:ext cx="8051006" cy="7682211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20092" y="1883569"/>
            <a:ext cx="4738093" cy="6157021"/>
          </a:xfrm>
        </p:spPr>
        <p:txBody>
          <a:bodyPr/>
          <a:lstStyle>
            <a:lvl1pPr marL="0" indent="0">
              <a:buNone/>
              <a:defRPr sz="2100"/>
            </a:lvl1pPr>
            <a:lvl2pPr marL="668615" indent="0">
              <a:buNone/>
              <a:defRPr sz="1800"/>
            </a:lvl2pPr>
            <a:lvl3pPr marL="1337231" indent="0">
              <a:buNone/>
              <a:defRPr sz="1500"/>
            </a:lvl3pPr>
            <a:lvl4pPr marL="2005846" indent="0">
              <a:buNone/>
              <a:defRPr sz="1400"/>
            </a:lvl4pPr>
            <a:lvl5pPr marL="2674461" indent="0">
              <a:buNone/>
              <a:defRPr sz="1400"/>
            </a:lvl5pPr>
            <a:lvl6pPr marL="3343076" indent="0">
              <a:buNone/>
              <a:defRPr sz="1400"/>
            </a:lvl6pPr>
            <a:lvl7pPr marL="4011692" indent="0">
              <a:buNone/>
              <a:defRPr sz="1400"/>
            </a:lvl7pPr>
            <a:lvl8pPr marL="4680307" indent="0">
              <a:buNone/>
              <a:defRPr sz="1400"/>
            </a:lvl8pPr>
            <a:lvl9pPr marL="5348922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1C64-45A3-40AC-8B8A-354872D7AC70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2854" y="6300787"/>
            <a:ext cx="8641080" cy="74384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22854" y="804267"/>
            <a:ext cx="8641080" cy="5400675"/>
          </a:xfrm>
        </p:spPr>
        <p:txBody>
          <a:bodyPr/>
          <a:lstStyle>
            <a:lvl1pPr marL="0" indent="0">
              <a:buNone/>
              <a:defRPr sz="4700"/>
            </a:lvl1pPr>
            <a:lvl2pPr marL="668615" indent="0">
              <a:buNone/>
              <a:defRPr sz="4100"/>
            </a:lvl2pPr>
            <a:lvl3pPr marL="1337231" indent="0">
              <a:buNone/>
              <a:defRPr sz="3500"/>
            </a:lvl3pPr>
            <a:lvl4pPr marL="2005846" indent="0">
              <a:buNone/>
              <a:defRPr sz="2900"/>
            </a:lvl4pPr>
            <a:lvl5pPr marL="2674461" indent="0">
              <a:buNone/>
              <a:defRPr sz="2900"/>
            </a:lvl5pPr>
            <a:lvl6pPr marL="3343076" indent="0">
              <a:buNone/>
              <a:defRPr sz="2900"/>
            </a:lvl6pPr>
            <a:lvl7pPr marL="4011692" indent="0">
              <a:buNone/>
              <a:defRPr sz="2900"/>
            </a:lvl7pPr>
            <a:lvl8pPr marL="4680307" indent="0">
              <a:buNone/>
              <a:defRPr sz="2900"/>
            </a:lvl8pPr>
            <a:lvl9pPr marL="5348922" indent="0">
              <a:buNone/>
              <a:defRPr sz="29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22854" y="7044632"/>
            <a:ext cx="8641080" cy="1056381"/>
          </a:xfrm>
        </p:spPr>
        <p:txBody>
          <a:bodyPr/>
          <a:lstStyle>
            <a:lvl1pPr marL="0" indent="0">
              <a:buNone/>
              <a:defRPr sz="2100"/>
            </a:lvl1pPr>
            <a:lvl2pPr marL="668615" indent="0">
              <a:buNone/>
              <a:defRPr sz="1800"/>
            </a:lvl2pPr>
            <a:lvl3pPr marL="1337231" indent="0">
              <a:buNone/>
              <a:defRPr sz="1500"/>
            </a:lvl3pPr>
            <a:lvl4pPr marL="2005846" indent="0">
              <a:buNone/>
              <a:defRPr sz="1400"/>
            </a:lvl4pPr>
            <a:lvl5pPr marL="2674461" indent="0">
              <a:buNone/>
              <a:defRPr sz="1400"/>
            </a:lvl5pPr>
            <a:lvl6pPr marL="3343076" indent="0">
              <a:buNone/>
              <a:defRPr sz="1400"/>
            </a:lvl6pPr>
            <a:lvl7pPr marL="4011692" indent="0">
              <a:buNone/>
              <a:defRPr sz="1400"/>
            </a:lvl7pPr>
            <a:lvl8pPr marL="4680307" indent="0">
              <a:buNone/>
              <a:defRPr sz="1400"/>
            </a:lvl8pPr>
            <a:lvl9pPr marL="5348922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03EE-611E-4AD3-9C2B-6AF98A6EE600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0090" y="360463"/>
            <a:ext cx="12961621" cy="1500187"/>
          </a:xfrm>
          <a:prstGeom prst="rect">
            <a:avLst/>
          </a:prstGeom>
        </p:spPr>
        <p:txBody>
          <a:bodyPr vert="horz" lIns="133723" tIns="66862" rIns="133723" bIns="6686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90" y="2100264"/>
            <a:ext cx="12961621" cy="5940326"/>
          </a:xfrm>
          <a:prstGeom prst="rect">
            <a:avLst/>
          </a:prstGeom>
        </p:spPr>
        <p:txBody>
          <a:bodyPr vert="horz" lIns="133723" tIns="66862" rIns="133723" bIns="6686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0091" y="8342711"/>
            <a:ext cx="3360420" cy="479227"/>
          </a:xfrm>
          <a:prstGeom prst="rect">
            <a:avLst/>
          </a:prstGeom>
        </p:spPr>
        <p:txBody>
          <a:bodyPr vert="horz" lIns="133723" tIns="66862" rIns="133723" bIns="6686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1530-6D9B-45C5-A5C9-EBEA032AF8C5}" type="datetime1">
              <a:rPr lang="fr-FR" smtClean="0"/>
              <a:pPr/>
              <a:t>12/02/2023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20616" y="8342711"/>
            <a:ext cx="4560570" cy="479227"/>
          </a:xfrm>
          <a:prstGeom prst="rect">
            <a:avLst/>
          </a:prstGeom>
        </p:spPr>
        <p:txBody>
          <a:bodyPr vert="horz" lIns="133723" tIns="66862" rIns="133723" bIns="6686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321290" y="8342711"/>
            <a:ext cx="3360420" cy="479227"/>
          </a:xfrm>
          <a:prstGeom prst="rect">
            <a:avLst/>
          </a:prstGeom>
        </p:spPr>
        <p:txBody>
          <a:bodyPr vert="horz" lIns="133723" tIns="66862" rIns="133723" bIns="6686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8D40-BA50-4615-AEC1-0EA1560C9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337231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1461" indent="-501461" algn="l" defTabSz="1337231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500" indent="-417885" algn="l" defTabSz="1337231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539" indent="-334308" algn="l" defTabSz="133723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154" indent="-334308" algn="l" defTabSz="1337231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8769" indent="-334308" algn="l" defTabSz="1337231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7385" indent="-334308" algn="l" defTabSz="133723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46000" indent="-334308" algn="l" defTabSz="133723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14615" indent="-334308" algn="l" defTabSz="133723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83230" indent="-334308" algn="l" defTabSz="133723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15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231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846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461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076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692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307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48922" algn="l" defTabSz="133723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chassara?utm_source=unsplash&amp;utm_medium=referral&amp;utm_content=creditCopyTex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264" y="3300413"/>
            <a:ext cx="13269274" cy="2400300"/>
          </a:xfrm>
        </p:spPr>
        <p:txBody>
          <a:bodyPr vert="horz" lIns="112334" tIns="56167" rIns="112334" bIns="56167" rtlCol="0" anchor="ctr">
            <a:normAutofit/>
          </a:bodyPr>
          <a:lstStyle/>
          <a:p>
            <a:pPr defTabSz="1123340">
              <a:lnSpc>
                <a:spcPct val="90000"/>
              </a:lnSpc>
            </a:pPr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 Les théories de la forme urbaine</a:t>
            </a:r>
            <a:endParaRPr lang="fr-F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0508" y="6863325"/>
            <a:ext cx="10561320" cy="900112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solidFill>
                  <a:schemeClr val="bg1"/>
                </a:solidFill>
              </a:rPr>
              <a:t>Mme Amina MELLAKH-ABBASSI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00200" y="252090"/>
            <a:ext cx="1260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Université Badji Mokhtar-Annaba          Faculté des Sciences de la Terre</a:t>
            </a:r>
          </a:p>
          <a:p>
            <a:pPr marL="0" marR="0" lvl="0" indent="0" algn="ct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Département d’aménagement du Territoire</a:t>
            </a:r>
          </a:p>
          <a:p>
            <a:pPr marL="0" marR="0" lvl="0" indent="0" algn="ct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Master 1 AMUR</a:t>
            </a:r>
          </a:p>
          <a:p>
            <a:pPr lvl="0" algn="ctr">
              <a:defRPr/>
            </a:pP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UEM 1-Atelier: Formes urbaines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0" marR="0" lvl="0" indent="0" algn="ct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4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2022-2023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402792" y="7092850"/>
            <a:ext cx="7596216" cy="1187864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vert="horz" lIns="133723" tIns="66862" rIns="133723" bIns="66862" rtlCol="0" anchor="ctr">
            <a:normAutofit/>
          </a:bodyPr>
          <a:lstStyle/>
          <a:p>
            <a:pPr marL="0" marR="0" lvl="0" indent="0" algn="ctr" defTabSz="13372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Mme Amina MELLAKH-ABBASSI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1368" y="299941"/>
            <a:ext cx="14099063" cy="8026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866" tIns="47933" rIns="95866" bIns="47933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588" y="825019"/>
            <a:ext cx="11597616" cy="765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264" y="1950186"/>
            <a:ext cx="13269274" cy="5250775"/>
          </a:xfrm>
        </p:spPr>
        <p:txBody>
          <a:bodyPr vert="horz" lIns="133723" tIns="66862" rIns="133723" bIns="66862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7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  <a:t>II. Le design </a:t>
            </a:r>
            <a:r>
              <a:rPr lang="fr-FR" sz="7000" b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  <a:t>urbain</a:t>
            </a:r>
            <a:br>
              <a:rPr lang="fr-FR" sz="7000" b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</a:br>
            <a:r>
              <a:rPr lang="fr-FR" sz="7000" b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  <a:t/>
            </a:r>
            <a:br>
              <a:rPr lang="fr-FR" sz="7000" b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</a:br>
            <a:endParaRPr lang="fr-FR" sz="7000" b="1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Arabic" pitchFamily="18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66775" y="7997452"/>
            <a:ext cx="2365183" cy="673639"/>
          </a:xfrm>
          <a:prstGeom prst="rect">
            <a:avLst/>
          </a:prstGeom>
          <a:noFill/>
        </p:spPr>
        <p:txBody>
          <a:bodyPr wrap="none" lIns="133723" tIns="66862" rIns="133723" bIns="66862">
            <a:spAutoFit/>
          </a:bodyPr>
          <a:lstStyle/>
          <a:p>
            <a:pPr>
              <a:defRPr/>
            </a:pPr>
            <a:r>
              <a:rPr lang="fr-FR" sz="35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2015-2016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7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Contextualisation du design urbain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Corbel" pitchFamily="34" charset="0"/>
              <a:buChar char="−"/>
            </a:pPr>
            <a:r>
              <a:rPr lang="fr-FR" sz="3800" b="1" dirty="0" smtClean="0">
                <a:solidFill>
                  <a:srgbClr val="FF0000"/>
                </a:solidFill>
              </a:rPr>
              <a:t>Design</a:t>
            </a:r>
            <a:r>
              <a:rPr lang="fr-FR" sz="3800" dirty="0" smtClean="0"/>
              <a:t> = méthode d’intervention,  </a:t>
            </a:r>
          </a:p>
          <a:p>
            <a:pPr>
              <a:buClr>
                <a:srgbClr val="C00000"/>
              </a:buClr>
              <a:buFont typeface="Corbel" pitchFamily="34" charset="0"/>
              <a:buChar char="−"/>
            </a:pPr>
            <a:r>
              <a:rPr lang="fr-FR" sz="3800" dirty="0" smtClean="0"/>
              <a:t>Terme anglais, à la fois verbe et nom et qui associe dessin et dessein </a:t>
            </a:r>
          </a:p>
          <a:p>
            <a:pPr lvl="1">
              <a:buClr>
                <a:srgbClr val="C00000"/>
              </a:buClr>
              <a:buFont typeface="Corbel" pitchFamily="34" charset="0"/>
              <a:buChar char="−"/>
            </a:pPr>
            <a:r>
              <a:rPr lang="fr-FR" sz="3800" b="1" dirty="0" smtClean="0">
                <a:solidFill>
                  <a:srgbClr val="FF0000"/>
                </a:solidFill>
              </a:rPr>
              <a:t>Dessein </a:t>
            </a:r>
            <a:r>
              <a:rPr lang="fr-FR" sz="3800" dirty="0" smtClean="0"/>
              <a:t>: considérer le monde comme un projet (ce qui pourrait ou devrait être) plutôt que comme un objet </a:t>
            </a:r>
          </a:p>
          <a:p>
            <a:pPr lvl="1">
              <a:buClr>
                <a:srgbClr val="C00000"/>
              </a:buClr>
              <a:buFont typeface="Corbel" pitchFamily="34" charset="0"/>
              <a:buChar char="−"/>
            </a:pPr>
            <a:r>
              <a:rPr lang="fr-FR" sz="3800" b="1" dirty="0" smtClean="0">
                <a:solidFill>
                  <a:srgbClr val="FF0000"/>
                </a:solidFill>
              </a:rPr>
              <a:t>Dessin </a:t>
            </a:r>
            <a:r>
              <a:rPr lang="fr-FR" sz="3800" dirty="0" smtClean="0"/>
              <a:t>:  transforme en forme concrète</a:t>
            </a:r>
            <a:endParaRPr lang="fr-FR" sz="3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7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Définition du design urbain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622969" y="1759758"/>
            <a:ext cx="12929037" cy="5900737"/>
          </a:xfrm>
        </p:spPr>
        <p:txBody>
          <a:bodyPr anchor="ctr">
            <a:noAutofit/>
          </a:bodyPr>
          <a:lstStyle/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dirty="0" smtClean="0"/>
              <a:t>Un designer urbain est un professionnel  qui s’occupe de l’accommodement, de l’aspect, de la mise en forme et de la fonctionnalité des villes et aussi de l’utilisation optimum de l’espace urbain. 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dirty="0" smtClean="0"/>
              <a:t>Une </a:t>
            </a:r>
            <a:r>
              <a:rPr lang="fr-FR" sz="3400" b="1" dirty="0" smtClean="0">
                <a:solidFill>
                  <a:srgbClr val="FF0000"/>
                </a:solidFill>
              </a:rPr>
              <a:t>méthode d’intervention </a:t>
            </a:r>
            <a:r>
              <a:rPr lang="fr-FR" sz="3400" dirty="0" smtClean="0"/>
              <a:t>sur la ville en tant qu’espace physique;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dirty="0" smtClean="0"/>
              <a:t>Repose sur l’analyse et la compréhension du contexte dans lequel s’inscrit l’intervention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endParaRPr lang="fr-FR" sz="3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7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Objectifs</a:t>
            </a:r>
            <a:endParaRPr lang="fr-FR" sz="57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622969" y="1759758"/>
            <a:ext cx="12929037" cy="5900737"/>
          </a:xfrm>
        </p:spPr>
        <p:txBody>
          <a:bodyPr anchor="ctr">
            <a:noAutofit/>
          </a:bodyPr>
          <a:lstStyle/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b="1" dirty="0" smtClean="0"/>
              <a:t>Changer l’image d’un lieu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b="1" dirty="0" smtClean="0"/>
              <a:t>Renforcer son identité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b="1" dirty="0" smtClean="0"/>
              <a:t>Faciliter les modes de vie urbains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b="1" dirty="0" smtClean="0"/>
              <a:t>Proposer des repères dans les villes pour favoriser le sentiment de sécurité, l’appropriation et de bien-être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400" b="1" dirty="0" smtClean="0"/>
              <a:t>Améliorer la qualité d’usage des espaces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endParaRPr lang="fr-FR" sz="3400" b="1" dirty="0" smtClean="0"/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endParaRPr lang="fr-FR" sz="3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863"/>
          <a:stretch>
            <a:fillRect/>
          </a:stretch>
        </p:blipFill>
        <p:spPr bwMode="auto">
          <a:xfrm>
            <a:off x="833581" y="1116186"/>
            <a:ext cx="12962041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24236" y="7968559"/>
            <a:ext cx="12241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err="1" smtClean="0"/>
              <a:t>Playground</a:t>
            </a:r>
            <a:r>
              <a:rPr lang="fr-FR" i="1" dirty="0" smtClean="0"/>
              <a:t> Duperré à Pigalle, Paris – Crédit photo ©</a:t>
            </a:r>
            <a:r>
              <a:rPr lang="fr-FR" b="1" i="1" dirty="0" smtClean="0">
                <a:hlinkClick r:id="rId3"/>
              </a:rPr>
              <a:t>Mathieu </a:t>
            </a:r>
            <a:r>
              <a:rPr lang="fr-FR" b="1" i="1" dirty="0" err="1" smtClean="0">
                <a:hlinkClick r:id="rId3"/>
              </a:rPr>
              <a:t>Chassara</a:t>
            </a:r>
            <a:r>
              <a:rPr lang="fr-FR" i="1" dirty="0" smtClean="0"/>
              <a:t> via </a:t>
            </a:r>
            <a:r>
              <a:rPr lang="fr-FR" i="1" dirty="0" err="1" smtClean="0"/>
              <a:t>Unsplash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39992" y="599986"/>
            <a:ext cx="1124950" cy="620022"/>
          </a:xfrm>
          <a:prstGeom prst="rect">
            <a:avLst/>
          </a:prstGeom>
        </p:spPr>
        <p:txBody>
          <a:bodyPr wrap="none" lIns="95866" tIns="47933" rIns="95866" bIns="47933">
            <a:spAutoFit/>
          </a:bodyPr>
          <a:lstStyle/>
          <a:p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</a:t>
            </a:r>
            <a:endParaRPr lang="fr-FR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39992" y="599986"/>
            <a:ext cx="11073827" cy="620022"/>
          </a:xfrm>
          <a:prstGeom prst="rect">
            <a:avLst/>
          </a:prstGeom>
        </p:spPr>
        <p:txBody>
          <a:bodyPr wrap="none" lIns="95866" tIns="47933" rIns="95866" bIns="47933">
            <a:spAutoFit/>
          </a:bodyPr>
          <a:lstStyle/>
          <a:p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 urbain </a:t>
            </a:r>
            <a:r>
              <a:rPr lang="fr-FR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Superkilen</a:t>
            </a:r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(quartier de </a:t>
            </a:r>
            <a:r>
              <a:rPr lang="fr-FR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Nørrebro</a:t>
            </a:r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Copenhague</a:t>
            </a:r>
            <a:endParaRPr lang="fr-FR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Superkilen_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40145"/>
            <a:ext cx="14401800" cy="652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39992" y="599986"/>
            <a:ext cx="1649131" cy="620022"/>
          </a:xfrm>
          <a:prstGeom prst="rect">
            <a:avLst/>
          </a:prstGeom>
        </p:spPr>
        <p:txBody>
          <a:bodyPr wrap="none" lIns="95866" tIns="47933" rIns="95866" bIns="47933">
            <a:spAutoFit/>
          </a:bodyPr>
          <a:lstStyle/>
          <a:p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</a:t>
            </a:r>
            <a:endParaRPr lang="fr-FR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mexic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972" y="0"/>
            <a:ext cx="6552828" cy="9001125"/>
          </a:xfrm>
          <a:prstGeom prst="rect">
            <a:avLst/>
          </a:prstGeom>
        </p:spPr>
      </p:pic>
      <p:pic>
        <p:nvPicPr>
          <p:cNvPr id="5" name="Image 4" descr="mex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2210"/>
            <a:ext cx="7350919" cy="766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638" y="300038"/>
            <a:ext cx="13806526" cy="1300162"/>
          </a:xfrm>
        </p:spPr>
        <p:txBody>
          <a:bodyPr>
            <a:noAutofit/>
          </a:bodyPr>
          <a:lstStyle/>
          <a:p>
            <a:r>
              <a:rPr lang="fr-FR" sz="5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Évolution de la conception du Design urbain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964921" y="1476226"/>
            <a:ext cx="12841605" cy="65247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200" b="1" i="1" dirty="0" smtClean="0">
                <a:solidFill>
                  <a:srgbClr val="FF0000"/>
                </a:solidFill>
              </a:rPr>
              <a:t>1. A l’origine</a:t>
            </a:r>
          </a:p>
          <a:p>
            <a:r>
              <a:rPr lang="fr-FR" sz="3800" dirty="0" smtClean="0">
                <a:solidFill>
                  <a:srgbClr val="FF0000"/>
                </a:solidFill>
              </a:rPr>
              <a:t>Conception générale </a:t>
            </a:r>
            <a:r>
              <a:rPr lang="fr-FR" sz="3800" dirty="0" smtClean="0"/>
              <a:t>: préoccupation pour l’objet, le produit  </a:t>
            </a:r>
          </a:p>
          <a:p>
            <a:r>
              <a:rPr lang="fr-FR" sz="3800" dirty="0" smtClean="0">
                <a:solidFill>
                  <a:srgbClr val="FF0000"/>
                </a:solidFill>
              </a:rPr>
              <a:t>Objet d’intervention </a:t>
            </a:r>
            <a:r>
              <a:rPr lang="fr-FR" sz="3800" dirty="0" smtClean="0"/>
              <a:t>: </a:t>
            </a:r>
          </a:p>
          <a:p>
            <a:pPr lvl="1"/>
            <a:r>
              <a:rPr lang="fr-FR" sz="3800" dirty="0" smtClean="0"/>
              <a:t>création de nouveaux environnements </a:t>
            </a:r>
          </a:p>
          <a:p>
            <a:pPr lvl="1"/>
            <a:r>
              <a:rPr lang="fr-FR" sz="3800" dirty="0" smtClean="0"/>
              <a:t>accent sur la distribution des masses bâties et de l’espace libre</a:t>
            </a:r>
          </a:p>
          <a:p>
            <a:r>
              <a:rPr lang="fr-FR" sz="3800" dirty="0" smtClean="0">
                <a:solidFill>
                  <a:srgbClr val="FF0000"/>
                </a:solidFill>
              </a:rPr>
              <a:t>Mode de décision </a:t>
            </a:r>
            <a:r>
              <a:rPr lang="fr-FR" sz="3800" dirty="0" smtClean="0"/>
              <a:t>:  autocratique </a:t>
            </a:r>
          </a:p>
          <a:p>
            <a:r>
              <a:rPr lang="fr-FR" sz="3800" dirty="0" smtClean="0">
                <a:solidFill>
                  <a:srgbClr val="FF0000"/>
                </a:solidFill>
              </a:rPr>
              <a:t>Préoccupation</a:t>
            </a:r>
            <a:r>
              <a:rPr lang="fr-FR" sz="3800" dirty="0" smtClean="0"/>
              <a:t> :  surtout d’ordre esthétique</a:t>
            </a:r>
            <a:endParaRPr lang="fr-FR" sz="3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264" y="3300413"/>
            <a:ext cx="13269274" cy="24003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7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  <a:t>I. La composition urbaine</a:t>
            </a:r>
            <a:r>
              <a:rPr lang="ar-DZ" sz="7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  <a:t/>
            </a:r>
            <a:br>
              <a:rPr lang="ar-DZ" sz="7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</a:br>
            <a:endParaRPr lang="fr-FR" sz="7000" b="1" i="1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Arabic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0508" y="6863325"/>
            <a:ext cx="10561320" cy="900112"/>
          </a:xfrm>
        </p:spPr>
        <p:txBody>
          <a:bodyPr>
            <a:normAutofit/>
          </a:bodyPr>
          <a:lstStyle/>
          <a:p>
            <a:pPr algn="ctr"/>
            <a:r>
              <a:rPr lang="fr-FR" sz="3500" dirty="0">
                <a:solidFill>
                  <a:schemeClr val="bg1"/>
                </a:solidFill>
              </a:rPr>
              <a:t>Mme Amina MELLAKH-ABBASSI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461" y="300037"/>
            <a:ext cx="13436879" cy="1270700"/>
          </a:xfrm>
        </p:spPr>
        <p:txBody>
          <a:bodyPr>
            <a:noAutofit/>
          </a:bodyPr>
          <a:lstStyle/>
          <a:p>
            <a:r>
              <a:rPr lang="fr-FR" sz="5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Évolution de la conception du Design urbain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963208" y="1476227"/>
            <a:ext cx="12841605" cy="68047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3800" b="1" dirty="0" smtClean="0">
                <a:solidFill>
                  <a:srgbClr val="FF0000"/>
                </a:solidFill>
              </a:rPr>
              <a:t>2. Évolution progressive vers :  </a:t>
            </a:r>
          </a:p>
          <a:p>
            <a:pPr algn="just"/>
            <a:r>
              <a:rPr lang="fr-FR" sz="3800" dirty="0" smtClean="0">
                <a:solidFill>
                  <a:srgbClr val="FF0000"/>
                </a:solidFill>
              </a:rPr>
              <a:t>Conception générale </a:t>
            </a:r>
          </a:p>
          <a:p>
            <a:pPr lvl="1" algn="just"/>
            <a:r>
              <a:rPr lang="fr-FR" sz="3800" dirty="0" smtClean="0"/>
              <a:t> non seulement axé sur le produit</a:t>
            </a:r>
          </a:p>
          <a:p>
            <a:pPr lvl="1" algn="just"/>
            <a:r>
              <a:rPr lang="fr-FR" sz="3800" dirty="0" smtClean="0"/>
              <a:t> mais aussi sur manière de faire : résolution de problème et processus de développement urbain  </a:t>
            </a:r>
          </a:p>
          <a:p>
            <a:pPr algn="just"/>
            <a:r>
              <a:rPr lang="fr-FR" sz="3800" dirty="0" smtClean="0">
                <a:solidFill>
                  <a:srgbClr val="FF0000"/>
                </a:solidFill>
              </a:rPr>
              <a:t>Objet d’intervention </a:t>
            </a:r>
          </a:p>
          <a:p>
            <a:pPr lvl="1" algn="just"/>
            <a:r>
              <a:rPr lang="fr-FR" sz="3800" dirty="0" smtClean="0"/>
              <a:t>Non seulement  la création de nouveaux environnements </a:t>
            </a:r>
          </a:p>
          <a:p>
            <a:pPr lvl="1" algn="just"/>
            <a:r>
              <a:rPr lang="fr-FR" sz="3800" dirty="0" smtClean="0"/>
              <a:t>Mais aussi interventions sur la ville existante et ses espaces</a:t>
            </a:r>
          </a:p>
          <a:p>
            <a:pPr algn="just"/>
            <a:r>
              <a:rPr lang="fr-FR" sz="3800" dirty="0" smtClean="0">
                <a:solidFill>
                  <a:srgbClr val="FF0000"/>
                </a:solidFill>
              </a:rPr>
              <a:t>Mode de décision </a:t>
            </a:r>
            <a:r>
              <a:rPr lang="fr-FR" sz="3800" dirty="0" smtClean="0"/>
              <a:t>: démocratique, participatif</a:t>
            </a:r>
            <a:endParaRPr lang="fr-FR" sz="3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461" y="300037"/>
            <a:ext cx="13436879" cy="1270700"/>
          </a:xfrm>
        </p:spPr>
        <p:txBody>
          <a:bodyPr>
            <a:noAutofit/>
          </a:bodyPr>
          <a:lstStyle/>
          <a:p>
            <a:pPr algn="ctr"/>
            <a:r>
              <a:rPr lang="fr-FR" sz="5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Évolution de la conception du Design urbain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963208" y="1476227"/>
            <a:ext cx="12841605" cy="680475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sz="3800" b="1" dirty="0" smtClean="0">
                <a:solidFill>
                  <a:srgbClr val="FF0000"/>
                </a:solidFill>
              </a:rPr>
              <a:t> Préoccupations majeures </a:t>
            </a:r>
            <a:r>
              <a:rPr lang="fr-FR" sz="3800" dirty="0" smtClean="0"/>
              <a:t>(outre l’esthétique)  </a:t>
            </a:r>
          </a:p>
          <a:p>
            <a:pPr lvl="1"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</a:pPr>
            <a:r>
              <a:rPr lang="fr-FR" sz="3800" dirty="0" smtClean="0"/>
              <a:t>Années 1960 + : appréciation et utilisation des lieux par les gens (relation personne-environnement) </a:t>
            </a:r>
          </a:p>
          <a:p>
            <a:pPr lvl="1"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</a:pPr>
            <a:r>
              <a:rPr lang="fr-FR" sz="3800" dirty="0" smtClean="0"/>
              <a:t>Années 1980 + :  histoire, mémoire </a:t>
            </a:r>
          </a:p>
          <a:p>
            <a:pPr lvl="1"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</a:pPr>
            <a:r>
              <a:rPr lang="fr-FR" sz="3800" dirty="0" smtClean="0"/>
              <a:t>Années 1990 + : </a:t>
            </a:r>
          </a:p>
          <a:p>
            <a:pPr lvl="2"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</a:pPr>
            <a:r>
              <a:rPr lang="fr-FR" sz="3800" dirty="0" smtClean="0"/>
              <a:t>Connaissance du site et du contexte (analyse urbaine) </a:t>
            </a:r>
          </a:p>
          <a:p>
            <a:pPr lvl="2"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</a:pPr>
            <a:r>
              <a:rPr lang="fr-FR" sz="3800" dirty="0" smtClean="0"/>
              <a:t>Dimensions environnementales (développement durable)… jusqu’à l’éco-urbanisme</a:t>
            </a:r>
            <a:endParaRPr lang="fr-FR" sz="3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080136" y="1275085"/>
            <a:ext cx="12241530" cy="6375942"/>
          </a:xfrm>
        </p:spPr>
        <p:txBody>
          <a:bodyPr>
            <a:noAutofit/>
          </a:bodyPr>
          <a:lstStyle/>
          <a:p>
            <a:r>
              <a:rPr lang="fr-FR" sz="5000" dirty="0" smtClean="0"/>
              <a:t>“</a:t>
            </a:r>
            <a:r>
              <a:rPr lang="fr-FR" sz="5000" i="1" dirty="0" smtClean="0"/>
              <a:t>Tous les principes de l’art de construire les villes se résument dans le fait qu’une cité doit offrir à ses habitants à la fois la sécurité et le bonheur”.</a:t>
            </a:r>
            <a:br>
              <a:rPr lang="fr-FR" sz="5000" i="1" dirty="0" smtClean="0"/>
            </a:br>
            <a:r>
              <a:rPr lang="fr-FR" sz="5000" i="1" dirty="0" smtClean="0"/>
              <a:t/>
            </a:r>
            <a:br>
              <a:rPr lang="fr-FR" sz="5000" i="1" dirty="0" smtClean="0"/>
            </a:b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Camillo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(1889)</a:t>
            </a:r>
            <a:r>
              <a:rPr lang="fr-F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L’art de bâtir les villes. L'urbanisme selon ses fondements artistiques.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Editions du Seuil</a:t>
            </a:r>
            <a:r>
              <a:rPr lang="fr-F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 </a:t>
            </a:r>
            <a:endParaRPr lang="fr-FR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964921" y="2100263"/>
            <a:ext cx="12700498" cy="590073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4100" dirty="0" smtClean="0"/>
              <a:t>La composition urbaine a pour rôle de </a:t>
            </a:r>
            <a:r>
              <a:rPr lang="fr-FR" sz="4100" b="1" u="sng" dirty="0" smtClean="0">
                <a:solidFill>
                  <a:srgbClr val="FF0000"/>
                </a:solidFill>
              </a:rPr>
              <a:t>la mise en forme de la ville</a:t>
            </a:r>
            <a:r>
              <a:rPr lang="fr-FR" sz="4100" dirty="0" smtClean="0"/>
              <a:t> et de </a:t>
            </a:r>
            <a:r>
              <a:rPr lang="fr-FR" sz="4100" b="1" u="sng" dirty="0" smtClean="0">
                <a:solidFill>
                  <a:srgbClr val="FF0000"/>
                </a:solidFill>
              </a:rPr>
              <a:t>définir </a:t>
            </a:r>
            <a:r>
              <a:rPr lang="fr-FR" sz="4100" b="1" u="sng" dirty="0" smtClean="0">
                <a:solidFill>
                  <a:srgbClr val="FF0000"/>
                </a:solidFill>
              </a:rPr>
              <a:t>l’organisation de l’espace de la ville ou du quartier à aménager.</a:t>
            </a: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4100" dirty="0" smtClean="0"/>
              <a:t>Objectifs:</a:t>
            </a:r>
          </a:p>
          <a:p>
            <a:pPr lvl="1"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500" dirty="0" smtClean="0"/>
              <a:t>Fournir une image globale</a:t>
            </a:r>
          </a:p>
          <a:p>
            <a:pPr lvl="1" algn="just">
              <a:buClr>
                <a:srgbClr val="FF0000"/>
              </a:buClr>
              <a:buFont typeface="Corbel" pitchFamily="34" charset="0"/>
              <a:buChar char="−"/>
            </a:pPr>
            <a:r>
              <a:rPr lang="fr-FR" sz="3500" dirty="0" smtClean="0"/>
              <a:t>Fixer les règles (localisation, implantation et élaboration du projet</a:t>
            </a:r>
            <a:r>
              <a:rPr lang="fr-FR" sz="3500" dirty="0" smtClean="0"/>
              <a:t>)</a:t>
            </a:r>
            <a:r>
              <a:rPr lang="fr-FR" sz="3600" dirty="0" smtClean="0"/>
              <a:t>  </a:t>
            </a:r>
            <a:endParaRPr lang="fr-FR" sz="3500" dirty="0" smtClean="0"/>
          </a:p>
          <a:p>
            <a:pPr lvl="1" algn="just">
              <a:buClr>
                <a:srgbClr val="FF0000"/>
              </a:buClr>
              <a:buFont typeface="Corbel" pitchFamily="34" charset="0"/>
              <a:buChar char="−"/>
            </a:pPr>
            <a:endParaRPr lang="fr-FR" sz="3500" b="1" u="sng" dirty="0">
              <a:solidFill>
                <a:srgbClr val="FF0000"/>
              </a:solidFill>
            </a:endParaRPr>
          </a:p>
          <a:p>
            <a:pPr algn="just">
              <a:buClr>
                <a:srgbClr val="FF0000"/>
              </a:buClr>
              <a:buFont typeface="Corbel" pitchFamily="34" charset="0"/>
              <a:buChar char="−"/>
            </a:pPr>
            <a:endParaRPr lang="fr-FR" sz="41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720090" y="1200074"/>
            <a:ext cx="12961621" cy="6840516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</a:pPr>
            <a:r>
              <a:rPr lang="fr-FR" sz="3400" dirty="0" smtClean="0"/>
              <a:t>De façon générale nous pouvons définir la composition urbaine comme </a:t>
            </a:r>
            <a:r>
              <a:rPr lang="fr-FR" sz="3400" b="1" dirty="0" smtClean="0"/>
              <a:t>un processus et un résultat : </a:t>
            </a:r>
          </a:p>
          <a:p>
            <a:pPr lvl="1"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  <a:buClr>
                <a:srgbClr val="FF0000"/>
              </a:buClr>
            </a:pPr>
            <a:r>
              <a:rPr lang="fr-FR" sz="3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400" b="1" dirty="0" smtClean="0">
                <a:solidFill>
                  <a:srgbClr val="FF0000"/>
                </a:solidFill>
              </a:rPr>
              <a:t>Le processus </a:t>
            </a:r>
            <a:r>
              <a:rPr lang="fr-FR" sz="3400" dirty="0" smtClean="0"/>
              <a:t>est </a:t>
            </a:r>
            <a:r>
              <a:rPr lang="fr-FR" sz="3400" b="1" u="sng" dirty="0" smtClean="0"/>
              <a:t>l’ensemble  des actions et des intervenants</a:t>
            </a:r>
            <a:r>
              <a:rPr lang="fr-FR" sz="3400" dirty="0" smtClean="0"/>
              <a:t> qui participent directement et indirectement à la production de l’espace urbain</a:t>
            </a:r>
            <a:r>
              <a:rPr lang="fr-FR" sz="3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ts val="629"/>
              </a:spcBef>
              <a:spcAft>
                <a:spcPts val="629"/>
              </a:spcAft>
              <a:buClr>
                <a:srgbClr val="FF0000"/>
              </a:buClr>
            </a:pPr>
            <a:r>
              <a:rPr lang="fr-FR" sz="3400" b="1" dirty="0" smtClean="0">
                <a:solidFill>
                  <a:srgbClr val="FF0000"/>
                </a:solidFill>
              </a:rPr>
              <a:t>le résultat </a:t>
            </a:r>
            <a:r>
              <a:rPr lang="fr-FR" sz="3400" dirty="0" smtClean="0"/>
              <a:t>est une </a:t>
            </a:r>
            <a:r>
              <a:rPr lang="fr-FR" sz="3400" b="1" u="sng" dirty="0" smtClean="0"/>
              <a:t>forme spatiale produite par ce processus</a:t>
            </a:r>
            <a:endParaRPr lang="fr-FR" sz="3400" b="1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7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composition urbaine</a:t>
            </a:r>
            <a:endParaRPr lang="fr-FR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849795" y="1759758"/>
            <a:ext cx="12841605" cy="6332203"/>
          </a:xfrm>
        </p:spPr>
        <p:txBody>
          <a:bodyPr>
            <a:normAutofit/>
          </a:bodyPr>
          <a:lstStyle/>
          <a:p>
            <a:pPr algn="just"/>
            <a:r>
              <a:rPr lang="fr-FR" sz="3400" dirty="0" smtClean="0"/>
              <a:t>Traiter  de la composition urbaine revient à </a:t>
            </a:r>
            <a:r>
              <a:rPr lang="fr-F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associer deux entités</a:t>
            </a:r>
            <a:r>
              <a:rPr lang="fr-FR" sz="3400" dirty="0" smtClean="0"/>
              <a:t>:  </a:t>
            </a:r>
          </a:p>
          <a:p>
            <a:pPr marL="1220223" lvl="1" indent="-752192" algn="just">
              <a:buFont typeface="+mj-lt"/>
              <a:buAutoNum type="arabicPeriod"/>
            </a:pPr>
            <a:r>
              <a:rPr lang="fr-FR" sz="3400" b="1" dirty="0" smtClean="0">
                <a:solidFill>
                  <a:srgbClr val="FF0000"/>
                </a:solidFill>
              </a:rPr>
              <a:t>La ville, en tant qu’espace social</a:t>
            </a:r>
            <a:r>
              <a:rPr lang="fr-FR" sz="3400" dirty="0" smtClean="0"/>
              <a:t>, est le produit de multiples actions et de multiples intervenants, publics et privés, </a:t>
            </a:r>
          </a:p>
          <a:p>
            <a:pPr marL="1220223" lvl="1" indent="-752192" algn="just">
              <a:buFont typeface="+mj-lt"/>
              <a:buAutoNum type="arabicPeriod"/>
            </a:pPr>
            <a:r>
              <a:rPr lang="fr-FR" sz="3400" b="1" dirty="0" smtClean="0">
                <a:solidFill>
                  <a:srgbClr val="FF0000"/>
                </a:solidFill>
              </a:rPr>
              <a:t>La composition </a:t>
            </a:r>
            <a:r>
              <a:rPr lang="fr-FR" sz="3400" dirty="0" smtClean="0"/>
              <a:t>est généralement entendue comme une activité menée par une personne, le compositeur,  voire un groupe restreint de personnes; </a:t>
            </a:r>
          </a:p>
          <a:p>
            <a:pPr marL="1220223" lvl="1" indent="-752192" algn="just">
              <a:buFont typeface="+mj-lt"/>
              <a:buAutoNum type="arabicPeriod"/>
            </a:pPr>
            <a:endParaRPr lang="fr-FR" sz="3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220223" lvl="1" indent="-752192" algn="just">
              <a:buNone/>
            </a:pPr>
            <a:r>
              <a:rPr lang="fr-FR" sz="3400" b="1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fr-FR" sz="2900" b="1" dirty="0">
                <a:solidFill>
                  <a:schemeClr val="accent2">
                    <a:lumMod val="75000"/>
                  </a:schemeClr>
                </a:solidFill>
              </a:rPr>
              <a:t>RIBOULET Pierre (1998), </a:t>
            </a:r>
            <a:r>
              <a:rPr lang="fr-FR" sz="2900" b="1" i="1" dirty="0">
                <a:solidFill>
                  <a:schemeClr val="accent2">
                    <a:lumMod val="75000"/>
                  </a:schemeClr>
                </a:solidFill>
              </a:rPr>
              <a:t>Onze leçons sur la composition urbaine</a:t>
            </a:r>
            <a:r>
              <a:rPr lang="fr-FR" sz="2900" b="1" dirty="0">
                <a:solidFill>
                  <a:schemeClr val="accent2">
                    <a:lumMod val="75000"/>
                  </a:schemeClr>
                </a:solidFill>
              </a:rPr>
              <a:t>, Presses De L‘Ecole Nationale Des Ponts Et Chaussées, France.</a:t>
            </a:r>
            <a:endParaRPr lang="fr-FR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composition urbaine</a:t>
            </a:r>
            <a:endParaRPr lang="fr-FR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964921" y="1665248"/>
            <a:ext cx="12841605" cy="4158462"/>
          </a:xfrm>
        </p:spPr>
        <p:txBody>
          <a:bodyPr>
            <a:normAutofit/>
          </a:bodyPr>
          <a:lstStyle/>
          <a:p>
            <a:pPr algn="just"/>
            <a:r>
              <a:rPr lang="fr-FR" sz="3500" dirty="0"/>
              <a:t>La composition urbaine, renvoie à deux grandes catégories de sciences:</a:t>
            </a:r>
          </a:p>
          <a:p>
            <a:pPr marL="1220223" lvl="1" indent="-752192" algn="just">
              <a:buFont typeface="+mj-lt"/>
              <a:buAutoNum type="arabicPeriod"/>
            </a:pPr>
            <a:r>
              <a:rPr lang="fr-FR" sz="3500" b="1" u="sng" dirty="0">
                <a:solidFill>
                  <a:srgbClr val="FF0000"/>
                </a:solidFill>
              </a:rPr>
              <a:t>Les sciences du projet: </a:t>
            </a:r>
            <a:r>
              <a:rPr lang="fr-FR" sz="3500" dirty="0"/>
              <a:t>Ce sont les sciences de l’urbanisme, de l’aménagement, de l’architecture, des diverses ingénieries. </a:t>
            </a:r>
          </a:p>
          <a:p>
            <a:pPr marL="1220223" lvl="1" indent="-752192" algn="just">
              <a:buFont typeface="+mj-lt"/>
              <a:buAutoNum type="arabicPeriod"/>
            </a:pPr>
            <a:r>
              <a:rPr lang="fr-FR" sz="3500" b="1" u="sng" dirty="0">
                <a:solidFill>
                  <a:srgbClr val="FF0000"/>
                </a:solidFill>
              </a:rPr>
              <a:t>Les sciences sociales de l’espace</a:t>
            </a:r>
            <a:r>
              <a:rPr lang="fr-FR" sz="3500" dirty="0">
                <a:solidFill>
                  <a:srgbClr val="FF0000"/>
                </a:solidFill>
              </a:rPr>
              <a:t> </a:t>
            </a:r>
            <a:r>
              <a:rPr lang="fr-FR" sz="3500" dirty="0"/>
              <a:t>la géographie, la sociologie, l’histoire, l’économie, </a:t>
            </a:r>
            <a:r>
              <a:rPr lang="fr-FR" sz="3500" dirty="0" err="1"/>
              <a:t>etc</a:t>
            </a:r>
            <a:r>
              <a:rPr lang="fr-FR" sz="3500" dirty="0"/>
              <a:t>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397" y="5250673"/>
            <a:ext cx="12013502" cy="30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7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dimensions de la composition urbaine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965121" y="2100263"/>
          <a:ext cx="11162870" cy="590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208" y="247590"/>
            <a:ext cx="12841605" cy="1300162"/>
          </a:xfrm>
        </p:spPr>
        <p:txBody>
          <a:bodyPr>
            <a:noAutofit/>
          </a:bodyPr>
          <a:lstStyle/>
          <a:p>
            <a:pPr algn="ctr"/>
            <a:r>
              <a:rPr lang="fr-FR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instruments de la composition urbaine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22969" y="2100263"/>
            <a:ext cx="13183556" cy="5900737"/>
          </a:xfrm>
        </p:spPr>
        <p:txBody>
          <a:bodyPr/>
          <a:lstStyle/>
          <a:p>
            <a:r>
              <a:rPr lang="fr-FR" sz="4100" dirty="0"/>
              <a:t>Les instruments théoriques de la composition sont:</a:t>
            </a:r>
          </a:p>
          <a:p>
            <a:pPr lvl="1"/>
            <a:r>
              <a:rPr lang="fr-FR" b="1" dirty="0" smtClean="0"/>
              <a:t>Les tracés</a:t>
            </a:r>
          </a:p>
          <a:p>
            <a:pPr lvl="2"/>
            <a:r>
              <a:rPr lang="fr-FR" dirty="0" smtClean="0"/>
              <a:t>Les tracés virtuels</a:t>
            </a:r>
          </a:p>
          <a:p>
            <a:pPr lvl="2"/>
            <a:r>
              <a:rPr lang="fr-FR" dirty="0" smtClean="0"/>
              <a:t>Les tracés concrets (tracés viaires, tracés du bâti)</a:t>
            </a:r>
          </a:p>
          <a:p>
            <a:pPr lvl="1"/>
            <a:r>
              <a:rPr lang="fr-FR" b="1" dirty="0" smtClean="0"/>
              <a:t>Les découpages</a:t>
            </a:r>
          </a:p>
          <a:p>
            <a:pPr lvl="2"/>
            <a:r>
              <a:rPr lang="fr-FR" dirty="0" smtClean="0"/>
              <a:t>Secteur, îlot, parcelle</a:t>
            </a:r>
          </a:p>
          <a:p>
            <a:pPr lvl="1"/>
            <a:r>
              <a:rPr lang="fr-FR" b="1" dirty="0" smtClean="0"/>
              <a:t>Les traces des occupations : </a:t>
            </a:r>
            <a:r>
              <a:rPr lang="fr-FR" sz="3800" dirty="0" smtClean="0">
                <a:solidFill>
                  <a:srgbClr val="FF0000"/>
                </a:solidFill>
              </a:rPr>
              <a:t>espaces libres résultants</a:t>
            </a:r>
            <a:endParaRPr lang="fr-FR" dirty="0" smtClean="0">
              <a:solidFill>
                <a:srgbClr val="FF0000"/>
              </a:solidFill>
            </a:endParaRPr>
          </a:p>
          <a:p>
            <a:pPr lvl="2"/>
            <a:r>
              <a:rPr lang="fr-FR" dirty="0" smtClean="0"/>
              <a:t>Espaces bâtis, espaces libres, espaces végétaux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8D40-BA50-4615-AEC1-0EA1560C9C6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64191" y="900030"/>
            <a:ext cx="11900822" cy="7351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866" tIns="47933" rIns="95866" bIns="47933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46">
      <a:dk1>
        <a:srgbClr val="151818"/>
      </a:dk1>
      <a:lt1>
        <a:sysClr val="window" lastClr="FFFFFF"/>
      </a:lt1>
      <a:dk2>
        <a:srgbClr val="282D2D"/>
      </a:dk2>
      <a:lt2>
        <a:srgbClr val="E5E8E8"/>
      </a:lt2>
      <a:accent1>
        <a:srgbClr val="0082B3"/>
      </a:accent1>
      <a:accent2>
        <a:srgbClr val="CA1663"/>
      </a:accent2>
      <a:accent3>
        <a:srgbClr val="EED500"/>
      </a:accent3>
      <a:accent4>
        <a:srgbClr val="F5A70D"/>
      </a:accent4>
      <a:accent5>
        <a:srgbClr val="689823"/>
      </a:accent5>
      <a:accent6>
        <a:srgbClr val="743D9C"/>
      </a:accent6>
      <a:hlink>
        <a:srgbClr val="0082B3"/>
      </a:hlink>
      <a:folHlink>
        <a:srgbClr val="4D2968"/>
      </a:folHlink>
    </a:clrScheme>
    <a:fontScheme name="Personnalisé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702</Words>
  <Application>Microsoft Office PowerPoint</Application>
  <PresentationFormat>Personnalisé</PresentationFormat>
  <Paragraphs>118</Paragraphs>
  <Slides>22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 II. Les théories de la forme urbaine</vt:lpstr>
      <vt:lpstr>I. La composition urbaine </vt:lpstr>
      <vt:lpstr>Introduction </vt:lpstr>
      <vt:lpstr>Diapositive 4</vt:lpstr>
      <vt:lpstr>La composition urbaine</vt:lpstr>
      <vt:lpstr>La composition urbaine</vt:lpstr>
      <vt:lpstr>Les dimensions de la composition urbaine</vt:lpstr>
      <vt:lpstr>Les instruments de la composition urbaine</vt:lpstr>
      <vt:lpstr>Diapositive 9</vt:lpstr>
      <vt:lpstr>Diapositive 10</vt:lpstr>
      <vt:lpstr>Diapositive 11</vt:lpstr>
      <vt:lpstr>II. Le design urbain  </vt:lpstr>
      <vt:lpstr>Contextualisation du design urbain </vt:lpstr>
      <vt:lpstr>Définition du design urbain </vt:lpstr>
      <vt:lpstr>Objectifs</vt:lpstr>
      <vt:lpstr>Diapositive 16</vt:lpstr>
      <vt:lpstr>Diapositive 17</vt:lpstr>
      <vt:lpstr>Diapositive 18</vt:lpstr>
      <vt:lpstr>Évolution de la conception du Design urbain</vt:lpstr>
      <vt:lpstr>Évolution de la conception du Design urbain</vt:lpstr>
      <vt:lpstr>Évolution de la conception du Design urbain</vt:lpstr>
      <vt:lpstr>“Tous les principes de l’art de construire les villes se résument dans le fait qu’une cité doit offrir à ses habitants à la fois la sécurité et le bonheur”.  SITTE Camillo (1889). L’art de bâtir les villes. L'urbanisme selon ses fondements artistiques. Editions du Seuil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théories des formes urbaines</dc:title>
  <dc:creator>amina mellakh</dc:creator>
  <cp:lastModifiedBy>CHEF DPRT</cp:lastModifiedBy>
  <cp:revision>23</cp:revision>
  <dcterms:created xsi:type="dcterms:W3CDTF">2018-02-17T18:47:48Z</dcterms:created>
  <dcterms:modified xsi:type="dcterms:W3CDTF">2023-02-12T14:03:56Z</dcterms:modified>
</cp:coreProperties>
</file>