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725" r:id="rId1"/>
  </p:sldMasterIdLst>
  <p:notesMasterIdLst>
    <p:notesMasterId r:id="rId13"/>
  </p:notesMasterIdLst>
  <p:sldIdLst>
    <p:sldId id="257" r:id="rId2"/>
    <p:sldId id="370" r:id="rId3"/>
    <p:sldId id="371" r:id="rId4"/>
    <p:sldId id="376" r:id="rId5"/>
    <p:sldId id="377" r:id="rId6"/>
    <p:sldId id="372" r:id="rId7"/>
    <p:sldId id="378" r:id="rId8"/>
    <p:sldId id="373" r:id="rId9"/>
    <p:sldId id="379" r:id="rId10"/>
    <p:sldId id="380" r:id="rId11"/>
    <p:sldId id="381" r:id="rId12"/>
  </p:sldIdLst>
  <p:sldSz cx="12746038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94" autoAdjust="0"/>
    <p:restoredTop sz="94714" autoAdjust="0"/>
  </p:normalViewPr>
  <p:slideViewPr>
    <p:cSldViewPr>
      <p:cViewPr>
        <p:scale>
          <a:sx n="40" d="100"/>
          <a:sy n="40" d="100"/>
        </p:scale>
        <p:origin x="-331" y="-230"/>
      </p:cViewPr>
      <p:guideLst>
        <p:guide orient="horz" pos="2160"/>
        <p:guide pos="401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5112B5-445C-4230-81F6-E04C53C142AA}" type="datetimeFigureOut">
              <a:rPr lang="fr-FR" smtClean="0"/>
              <a:pPr/>
              <a:t>02/02/2021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685800"/>
            <a:ext cx="6372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FAFBA5-D288-471C-A8D0-7071955AA9C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42888" y="685800"/>
            <a:ext cx="637222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3482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6D86876-B23F-432E-8D3D-6AFC2D2CBE80}" type="slidenum">
              <a:rPr lang="fr-FR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AFBA5-D288-471C-A8D0-7071955AA9C5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AFBA5-D288-471C-A8D0-7071955AA9C5}" type="slidenum">
              <a:rPr lang="fr-FR" smtClean="0"/>
              <a:pPr/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AFBA5-D288-471C-A8D0-7071955AA9C5}" type="slidenum">
              <a:rPr lang="fr-FR" smtClean="0"/>
              <a:pPr/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AFBA5-D288-471C-A8D0-7071955AA9C5}" type="slidenum">
              <a:rPr lang="fr-FR" smtClean="0"/>
              <a:pPr/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AFBA5-D288-471C-A8D0-7071955AA9C5}" type="slidenum">
              <a:rPr lang="fr-FR" smtClean="0"/>
              <a:pPr/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AFBA5-D288-471C-A8D0-7071955AA9C5}" type="slidenum">
              <a:rPr lang="fr-FR" smtClean="0"/>
              <a:pPr/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AFBA5-D288-471C-A8D0-7071955AA9C5}" type="slidenum">
              <a:rPr lang="fr-FR" smtClean="0"/>
              <a:pPr/>
              <a:t>8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743519" y="1371600"/>
            <a:ext cx="1094459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743519" y="3228536"/>
            <a:ext cx="10948847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A7641-AD1F-4227-82B7-02CA98CEBF30}" type="datetimeFigureOut">
              <a:rPr lang="fr-FR" smtClean="0"/>
              <a:pPr/>
              <a:t>02/02/2021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A6D1-19D1-45A6-8CF5-D60BC4C44A7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A7641-AD1F-4227-82B7-02CA98CEBF30}" type="datetimeFigureOut">
              <a:rPr lang="fr-FR" smtClean="0"/>
              <a:pPr/>
              <a:t>02/02/2021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A6D1-19D1-45A6-8CF5-D60BC4C44A7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240877" y="914402"/>
            <a:ext cx="2867859" cy="5211763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37302" y="914402"/>
            <a:ext cx="8391142" cy="5211763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A7641-AD1F-4227-82B7-02CA98CEBF30}" type="datetimeFigureOut">
              <a:rPr lang="fr-FR" smtClean="0"/>
              <a:pPr/>
              <a:t>02/02/2021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A6D1-19D1-45A6-8CF5-D60BC4C44A7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A7641-AD1F-4227-82B7-02CA98CEBF30}" type="datetimeFigureOut">
              <a:rPr lang="fr-FR" smtClean="0"/>
              <a:pPr/>
              <a:t>02/02/2021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A6D1-19D1-45A6-8CF5-D60BC4C44A7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9270" y="1316736"/>
            <a:ext cx="10834132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39270" y="2704664"/>
            <a:ext cx="10834132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A7641-AD1F-4227-82B7-02CA98CEBF30}" type="datetimeFigureOut">
              <a:rPr lang="fr-FR" smtClean="0"/>
              <a:pPr/>
              <a:t>02/02/2021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A6D1-19D1-45A6-8CF5-D60BC4C44A7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7302" y="704088"/>
            <a:ext cx="11471434" cy="1143000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37302" y="1920085"/>
            <a:ext cx="56295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79236" y="1920085"/>
            <a:ext cx="56295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A7641-AD1F-4227-82B7-02CA98CEBF30}" type="datetimeFigureOut">
              <a:rPr lang="fr-FR" smtClean="0"/>
              <a:pPr/>
              <a:t>02/02/2021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A6D1-19D1-45A6-8CF5-D60BC4C44A7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7302" y="704088"/>
            <a:ext cx="11471434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7302" y="1855248"/>
            <a:ext cx="5631714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6474811" y="1859758"/>
            <a:ext cx="5633926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637302" y="2514600"/>
            <a:ext cx="5631714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474811" y="2514600"/>
            <a:ext cx="5633926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A7641-AD1F-4227-82B7-02CA98CEBF30}" type="datetimeFigureOut">
              <a:rPr lang="fr-FR" smtClean="0"/>
              <a:pPr/>
              <a:t>02/02/2021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A6D1-19D1-45A6-8CF5-D60BC4C44A7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7302" y="704088"/>
            <a:ext cx="11577651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A7641-AD1F-4227-82B7-02CA98CEBF30}" type="datetimeFigureOut">
              <a:rPr lang="fr-FR" smtClean="0"/>
              <a:pPr/>
              <a:t>02/02/2021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A6D1-19D1-45A6-8CF5-D60BC4C44A7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A7641-AD1F-4227-82B7-02CA98CEBF30}" type="datetimeFigureOut">
              <a:rPr lang="fr-FR" smtClean="0"/>
              <a:pPr/>
              <a:t>02/02/2021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A6D1-19D1-45A6-8CF5-D60BC4C44A7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5953" y="514352"/>
            <a:ext cx="3823811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955953" y="1676400"/>
            <a:ext cx="3823811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983347" y="1676400"/>
            <a:ext cx="7125389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A7641-AD1F-4227-82B7-02CA98CEBF30}" type="datetimeFigureOut">
              <a:rPr lang="fr-FR" smtClean="0"/>
              <a:pPr/>
              <a:t>02/02/2021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A6D1-19D1-45A6-8CF5-D60BC4C44A7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gner et arrondir un rectangle à un seul coin 8"/>
          <p:cNvSpPr/>
          <p:nvPr/>
        </p:nvSpPr>
        <p:spPr>
          <a:xfrm rot="420000" flipV="1">
            <a:off x="4412818" y="1108077"/>
            <a:ext cx="7328972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angle rectangle 11"/>
          <p:cNvSpPr/>
          <p:nvPr/>
        </p:nvSpPr>
        <p:spPr>
          <a:xfrm rot="420000" flipV="1">
            <a:off x="11157152" y="5359769"/>
            <a:ext cx="216683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9736" y="1176997"/>
            <a:ext cx="3084541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49736" y="2828785"/>
            <a:ext cx="3080293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A7641-AD1F-4227-82B7-02CA98CEBF30}" type="datetimeFigureOut">
              <a:rPr lang="fr-FR" smtClean="0"/>
              <a:pPr/>
              <a:t>02/02/2021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1259000" y="6356351"/>
            <a:ext cx="849736" cy="365125"/>
          </a:xfrm>
        </p:spPr>
        <p:txBody>
          <a:bodyPr/>
          <a:lstStyle/>
          <a:p>
            <a:fld id="{606AA6D1-19D1-45A6-8CF5-D60BC4C44A7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 rot="420000">
            <a:off x="4858929" y="1199517"/>
            <a:ext cx="6436749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10" name="Forme libre 9"/>
          <p:cNvSpPr>
            <a:spLocks/>
          </p:cNvSpPr>
          <p:nvPr/>
        </p:nvSpPr>
        <p:spPr bwMode="auto">
          <a:xfrm flipV="1">
            <a:off x="-13277" y="5816600"/>
            <a:ext cx="12772592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orme libre 10"/>
          <p:cNvSpPr>
            <a:spLocks/>
          </p:cNvSpPr>
          <p:nvPr/>
        </p:nvSpPr>
        <p:spPr bwMode="auto">
          <a:xfrm flipV="1">
            <a:off x="6107477" y="6219826"/>
            <a:ext cx="6638561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-13277" y="-7144"/>
            <a:ext cx="12772592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6107477" y="-7144"/>
            <a:ext cx="6638561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637302" y="704088"/>
            <a:ext cx="11471434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637302" y="1935480"/>
            <a:ext cx="11471434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637302" y="6356351"/>
            <a:ext cx="2974076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A7A7641-AD1F-4227-82B7-02CA98CEBF30}" type="datetimeFigureOut">
              <a:rPr lang="fr-FR" smtClean="0"/>
              <a:pPr/>
              <a:t>02/02/2021</a:t>
            </a:fld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3717595" y="6356351"/>
            <a:ext cx="4673547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11046566" y="6356351"/>
            <a:ext cx="106217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06AA6D1-19D1-45A6-8CF5-D60BC4C44A7A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2" name="Groupe 1"/>
          <p:cNvGrpSpPr/>
          <p:nvPr/>
        </p:nvGrpSpPr>
        <p:grpSpPr>
          <a:xfrm>
            <a:off x="-26508" y="202408"/>
            <a:ext cx="12796983" cy="649224"/>
            <a:chOff x="-19045" y="216550"/>
            <a:chExt cx="9180548" cy="649224"/>
          </a:xfrm>
        </p:grpSpPr>
        <p:sp>
          <p:nvSpPr>
            <p:cNvPr id="12" name="Forme lib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orme lib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64904"/>
            <a:ext cx="12746038" cy="1080120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fr-FR" sz="4800" b="1" dirty="0" smtClean="0">
                <a:solidFill>
                  <a:schemeClr val="tx1"/>
                </a:solidFill>
                <a:latin typeface="Century Gothic" pitchFamily="34" charset="0"/>
              </a:rPr>
              <a:t>TITRE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0" y="0"/>
            <a:ext cx="12746038" cy="132343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000" dirty="0">
                <a:solidFill>
                  <a:schemeClr val="tx1"/>
                </a:solidFill>
                <a:latin typeface="Century Gothic" pitchFamily="34" charset="0"/>
              </a:rPr>
              <a:t>UNIVERSITE BADJI </a:t>
            </a:r>
            <a:r>
              <a:rPr lang="fr-FR" sz="2000" dirty="0" smtClean="0">
                <a:solidFill>
                  <a:schemeClr val="tx1"/>
                </a:solidFill>
                <a:latin typeface="Century Gothic" pitchFamily="34" charset="0"/>
              </a:rPr>
              <a:t>MOKHTAR </a:t>
            </a:r>
          </a:p>
          <a:p>
            <a:pPr algn="ctr">
              <a:defRPr/>
            </a:pPr>
            <a:r>
              <a:rPr lang="fr-FR" sz="2000" dirty="0" smtClean="0">
                <a:solidFill>
                  <a:schemeClr val="tx1"/>
                </a:solidFill>
                <a:latin typeface="Century Gothic" pitchFamily="34" charset="0"/>
              </a:rPr>
              <a:t>FACULTE </a:t>
            </a:r>
            <a:r>
              <a:rPr lang="fr-FR" sz="2000" dirty="0">
                <a:solidFill>
                  <a:schemeClr val="tx1"/>
                </a:solidFill>
                <a:latin typeface="Century Gothic" pitchFamily="34" charset="0"/>
              </a:rPr>
              <a:t>DES SCIENCES DE LA </a:t>
            </a:r>
            <a:r>
              <a:rPr lang="fr-FR" sz="2000" dirty="0" smtClean="0">
                <a:solidFill>
                  <a:schemeClr val="tx1"/>
                </a:solidFill>
                <a:latin typeface="Century Gothic" pitchFamily="34" charset="0"/>
              </a:rPr>
              <a:t>TERRE </a:t>
            </a:r>
          </a:p>
          <a:p>
            <a:pPr algn="ctr">
              <a:defRPr/>
            </a:pPr>
            <a:r>
              <a:rPr lang="fr-FR" sz="2000" kern="0" dirty="0" smtClean="0">
                <a:solidFill>
                  <a:schemeClr val="tx1"/>
                </a:solidFill>
                <a:latin typeface="Century Gothic" pitchFamily="34" charset="0"/>
                <a:cs typeface="Aharoni" pitchFamily="2" charset="-79"/>
              </a:rPr>
              <a:t>DEPARTEMENT AMENAGEMENT </a:t>
            </a:r>
          </a:p>
          <a:p>
            <a:pPr algn="ctr">
              <a:defRPr/>
            </a:pPr>
            <a:r>
              <a:rPr lang="fr-FR" sz="2000" kern="0" dirty="0" smtClean="0">
                <a:solidFill>
                  <a:schemeClr val="tx1"/>
                </a:solidFill>
                <a:latin typeface="Century Gothic" pitchFamily="34" charset="0"/>
                <a:cs typeface="Aharoni" pitchFamily="2" charset="-79"/>
              </a:rPr>
              <a:t>LABORATOIRE RESSOURCES NATURELLES ET AMENAGEMENT 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348683" y="4869160"/>
            <a:ext cx="6814545" cy="95410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800" dirty="0">
                <a:solidFill>
                  <a:schemeClr val="tx1"/>
                </a:solidFill>
                <a:latin typeface="Century Gothic" pitchFamily="34" charset="0"/>
              </a:rPr>
              <a:t>PRESENTE</a:t>
            </a:r>
          </a:p>
          <a:p>
            <a:pPr algn="ctr">
              <a:defRPr/>
            </a:pPr>
            <a:r>
              <a:rPr lang="fr-FR" sz="2800" dirty="0">
                <a:solidFill>
                  <a:schemeClr val="tx1"/>
                </a:solidFill>
                <a:latin typeface="Century Gothic" pitchFamily="34" charset="0"/>
              </a:rPr>
              <a:t>PAR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6739" y="-164361"/>
            <a:ext cx="7929618" cy="664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855" y="928670"/>
            <a:ext cx="7207250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0"/>
            <a:ext cx="12746038" cy="6858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fr-FR" sz="2800" b="1" dirty="0" smtClean="0">
                <a:latin typeface="Century Gothic" pitchFamily="34" charset="0"/>
              </a:rPr>
              <a:t>1 Référencement du document</a:t>
            </a:r>
            <a:endParaRPr lang="fr-FR" sz="2800" dirty="0" smtClean="0">
              <a:latin typeface="Century Gothic" pitchFamily="34" charset="0"/>
            </a:endParaRPr>
          </a:p>
          <a:p>
            <a:pPr>
              <a:buNone/>
            </a:pPr>
            <a:r>
              <a:rPr lang="fr-FR" sz="2800" dirty="0" smtClean="0">
                <a:latin typeface="Century Gothic" pitchFamily="34" charset="0"/>
              </a:rPr>
              <a:t>Titre de l’article ou du document de travail a présenté</a:t>
            </a:r>
          </a:p>
          <a:p>
            <a:pPr>
              <a:buNone/>
            </a:pPr>
            <a:r>
              <a:rPr lang="fr-FR" sz="2800" b="1" dirty="0" smtClean="0">
                <a:solidFill>
                  <a:srgbClr val="FF0000"/>
                </a:solidFill>
              </a:rPr>
              <a:t>Des territoires vivants pour transformer le monde</a:t>
            </a:r>
            <a:endParaRPr lang="fr-FR" sz="2800" dirty="0" smtClean="0">
              <a:solidFill>
                <a:srgbClr val="FF0000"/>
              </a:solidFill>
              <a:latin typeface="Century Gothic" pitchFamily="34" charset="0"/>
            </a:endParaRPr>
          </a:p>
          <a:p>
            <a:pPr>
              <a:buNone/>
            </a:pPr>
            <a:r>
              <a:rPr lang="fr-FR" sz="2800" dirty="0" smtClean="0">
                <a:latin typeface="Century Gothic" pitchFamily="34" charset="0"/>
              </a:rPr>
              <a:t>Présentation de l’auteur ou des auteurs</a:t>
            </a:r>
          </a:p>
          <a:p>
            <a:endParaRPr lang="fr-FR" sz="2800" dirty="0" smtClean="0"/>
          </a:p>
          <a:p>
            <a:pPr>
              <a:buNone/>
            </a:pPr>
            <a:r>
              <a:rPr lang="fr-FR" sz="2800" i="1" dirty="0" smtClean="0">
                <a:solidFill>
                  <a:srgbClr val="FF0000"/>
                </a:solidFill>
              </a:rPr>
              <a:t>Patrick Caron, Élodie Valette, Tom </a:t>
            </a:r>
            <a:r>
              <a:rPr lang="fr-FR" sz="2800" i="1" dirty="0" err="1" smtClean="0">
                <a:solidFill>
                  <a:srgbClr val="FF0000"/>
                </a:solidFill>
              </a:rPr>
              <a:t>Wassenaar</a:t>
            </a:r>
            <a:r>
              <a:rPr lang="fr-FR" sz="2800" i="1" dirty="0" smtClean="0">
                <a:solidFill>
                  <a:srgbClr val="FF0000"/>
                </a:solidFill>
              </a:rPr>
              <a:t>, </a:t>
            </a:r>
            <a:r>
              <a:rPr lang="fr-FR" sz="2800" i="1" dirty="0" err="1" smtClean="0">
                <a:solidFill>
                  <a:srgbClr val="FF0000"/>
                </a:solidFill>
              </a:rPr>
              <a:t>Geo</a:t>
            </a:r>
            <a:r>
              <a:rPr lang="fr-FR" sz="2800" i="1" dirty="0" smtClean="0">
                <a:solidFill>
                  <a:srgbClr val="FF0000"/>
                </a:solidFill>
              </a:rPr>
              <a:t> Coppens d’</a:t>
            </a:r>
            <a:r>
              <a:rPr lang="fr-FR" sz="2800" i="1" dirty="0" err="1" smtClean="0">
                <a:solidFill>
                  <a:srgbClr val="FF0000"/>
                </a:solidFill>
              </a:rPr>
              <a:t>Eeckenbrugge</a:t>
            </a:r>
            <a:r>
              <a:rPr lang="fr-FR" sz="2800" i="1" dirty="0" smtClean="0">
                <a:solidFill>
                  <a:srgbClr val="FF0000"/>
                </a:solidFill>
              </a:rPr>
              <a:t>, </a:t>
            </a:r>
            <a:r>
              <a:rPr lang="fr-FR" sz="2800" i="1" dirty="0" err="1" smtClean="0">
                <a:solidFill>
                  <a:srgbClr val="FF0000"/>
                </a:solidFill>
              </a:rPr>
              <a:t>Vatché</a:t>
            </a:r>
            <a:r>
              <a:rPr lang="fr-FR" sz="2800" i="1" dirty="0" smtClean="0">
                <a:solidFill>
                  <a:srgbClr val="FF0000"/>
                </a:solidFill>
              </a:rPr>
              <a:t> </a:t>
            </a:r>
            <a:r>
              <a:rPr lang="fr-FR" sz="2800" i="1" dirty="0" err="1" smtClean="0">
                <a:solidFill>
                  <a:srgbClr val="FF0000"/>
                </a:solidFill>
              </a:rPr>
              <a:t>Papazian</a:t>
            </a:r>
            <a:r>
              <a:rPr lang="fr-FR" sz="2800" i="1" dirty="0" smtClean="0">
                <a:solidFill>
                  <a:srgbClr val="FF0000"/>
                </a:solidFill>
              </a:rPr>
              <a:t>, coordinateurs</a:t>
            </a:r>
            <a:endParaRPr lang="fr-FR" sz="2800" dirty="0" smtClean="0">
              <a:solidFill>
                <a:srgbClr val="FF0000"/>
              </a:solidFill>
              <a:latin typeface="Century Gothic" pitchFamily="34" charset="0"/>
            </a:endParaRPr>
          </a:p>
          <a:p>
            <a:pPr>
              <a:buNone/>
            </a:pPr>
            <a:r>
              <a:rPr lang="fr-FR" sz="2800" dirty="0" smtClean="0">
                <a:latin typeface="Century Gothic" pitchFamily="34" charset="0"/>
              </a:rPr>
              <a:t>Le type de support article, ouvrage communication rapport d’étude etc.</a:t>
            </a:r>
          </a:p>
          <a:p>
            <a:pPr>
              <a:buNone/>
            </a:pPr>
            <a:r>
              <a:rPr lang="fr-FR" sz="2800" dirty="0" smtClean="0">
                <a:solidFill>
                  <a:srgbClr val="FF0000"/>
                </a:solidFill>
                <a:latin typeface="Century Gothic" pitchFamily="34" charset="0"/>
              </a:rPr>
              <a:t>Ouvrage  </a:t>
            </a:r>
            <a:r>
              <a:rPr lang="fr-FR" sz="2800" dirty="0" smtClean="0">
                <a:solidFill>
                  <a:srgbClr val="FF0000"/>
                </a:solidFill>
              </a:rPr>
              <a:t>éditions </a:t>
            </a:r>
            <a:r>
              <a:rPr lang="fr-FR" sz="2800" dirty="0" err="1" smtClean="0">
                <a:solidFill>
                  <a:srgbClr val="FF0000"/>
                </a:solidFill>
              </a:rPr>
              <a:t>Quæ</a:t>
            </a:r>
            <a:r>
              <a:rPr lang="fr-FR" sz="2800" dirty="0" smtClean="0">
                <a:solidFill>
                  <a:srgbClr val="FF0000"/>
                </a:solidFill>
              </a:rPr>
              <a:t>, 2017  78026 Versailles Cede</a:t>
            </a:r>
            <a:r>
              <a:rPr lang="fr-FR" sz="2800" dirty="0" smtClean="0"/>
              <a:t>x</a:t>
            </a:r>
          </a:p>
          <a:p>
            <a:r>
              <a:rPr lang="fr-FR" sz="2800" dirty="0" smtClean="0">
                <a:latin typeface="Century Gothic" pitchFamily="34" charset="0"/>
              </a:rPr>
              <a:t>Liens url  </a:t>
            </a:r>
            <a:r>
              <a:rPr lang="fr-FR" sz="2800" dirty="0" smtClean="0"/>
              <a:t> </a:t>
            </a:r>
            <a:r>
              <a:rPr lang="fr-FR" sz="2800" dirty="0" smtClean="0">
                <a:solidFill>
                  <a:srgbClr val="FF0000"/>
                </a:solidFill>
              </a:rPr>
              <a:t>www.quae.com</a:t>
            </a:r>
            <a:endParaRPr lang="fr-FR" sz="2800" dirty="0">
              <a:solidFill>
                <a:srgbClr val="FF000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8846"/>
            <a:ext cx="1274603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fr-FR" sz="2800" b="1" dirty="0" smtClean="0">
                <a:latin typeface="Century Gothic" pitchFamily="34" charset="0"/>
              </a:rPr>
              <a:t>2 Thématique abordée</a:t>
            </a:r>
          </a:p>
          <a:p>
            <a:pPr>
              <a:buNone/>
            </a:pPr>
            <a:endParaRPr lang="fr-FR" sz="2800" dirty="0" smtClean="0">
              <a:latin typeface="Century Gothic" pitchFamily="34" charset="0"/>
            </a:endParaRPr>
          </a:p>
          <a:p>
            <a:pPr>
              <a:buNone/>
            </a:pPr>
            <a:r>
              <a:rPr lang="fr-FR" sz="2800" dirty="0" smtClean="0">
                <a:latin typeface="Century Gothic" pitchFamily="34" charset="0"/>
              </a:rPr>
              <a:t>L’eau, l’érosion, le paysage etc.</a:t>
            </a:r>
          </a:p>
          <a:p>
            <a:pPr>
              <a:buNone/>
            </a:pPr>
            <a:endParaRPr lang="fr-FR" sz="2800" dirty="0" smtClean="0">
              <a:solidFill>
                <a:srgbClr val="FF0000"/>
              </a:solidFill>
              <a:latin typeface="Century Gothic" pitchFamily="34" charset="0"/>
            </a:endParaRPr>
          </a:p>
          <a:p>
            <a:pPr>
              <a:buNone/>
            </a:pPr>
            <a:endParaRPr lang="fr-FR" sz="2800" dirty="0" smtClean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12746038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fr-FR" sz="2800" b="1" dirty="0" smtClean="0">
                <a:solidFill>
                  <a:srgbClr val="000000"/>
                </a:solidFill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3 / </a:t>
            </a:r>
            <a:r>
              <a:rPr lang="fr-FR" sz="2400" b="1" dirty="0" smtClean="0">
                <a:latin typeface="Century Gothic" pitchFamily="34" charset="0"/>
              </a:rPr>
              <a:t>Problématique </a:t>
            </a:r>
          </a:p>
          <a:p>
            <a:pPr>
              <a:buNone/>
            </a:pPr>
            <a:endParaRPr lang="fr-FR" sz="2800" dirty="0" smtClean="0">
              <a:latin typeface="Century Gothic" pitchFamily="34" charset="0"/>
            </a:endParaRPr>
          </a:p>
          <a:p>
            <a:pPr>
              <a:buNone/>
            </a:pPr>
            <a:endParaRPr lang="fr-FR" sz="2800" dirty="0" smtClean="0">
              <a:latin typeface="Century Gothic" pitchFamily="34" charset="0"/>
            </a:endParaRPr>
          </a:p>
          <a:p>
            <a:pPr>
              <a:buNone/>
            </a:pPr>
            <a:endParaRPr lang="fr-FR" sz="2800" dirty="0" smtClean="0">
              <a:latin typeface="Century Gothic" pitchFamily="34" charset="0"/>
            </a:endParaRPr>
          </a:p>
          <a:p>
            <a:pPr>
              <a:buNone/>
            </a:pPr>
            <a:r>
              <a:rPr lang="fr-FR" sz="2800" b="1" dirty="0" smtClean="0">
                <a:latin typeface="Century Gothic" pitchFamily="34" charset="0"/>
              </a:rPr>
              <a:t>Dégager le problème ou les questions qui interrogent  les auteurs </a:t>
            </a:r>
          </a:p>
          <a:p>
            <a:pPr>
              <a:buNone/>
            </a:pPr>
            <a:endParaRPr lang="fr-FR" sz="2800" dirty="0" smtClean="0">
              <a:latin typeface="Century Gothic" pitchFamily="34" charset="0"/>
            </a:endParaRPr>
          </a:p>
          <a:p>
            <a:pPr>
              <a:buNone/>
            </a:pPr>
            <a:r>
              <a:rPr lang="fr-FR" sz="2800" dirty="0" smtClean="0">
                <a:latin typeface="Century Gothic" pitchFamily="34" charset="0"/>
              </a:rPr>
              <a:t>relever dans le texte tout élément les chiffres ou les phrases  (      ) ou les termes par les quels le ou les auteurs expriment leur problèmes.</a:t>
            </a:r>
          </a:p>
          <a:p>
            <a:pPr>
              <a:buNone/>
            </a:pPr>
            <a:endParaRPr lang="fr-FR" sz="2800" dirty="0" smtClean="0">
              <a:latin typeface="Century Gothic" pitchFamily="34" charset="0"/>
            </a:endParaRPr>
          </a:p>
          <a:p>
            <a:pPr>
              <a:buNone/>
            </a:pPr>
            <a:endParaRPr lang="fr-FR" sz="2800" dirty="0" smtClean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88640"/>
            <a:ext cx="12746037" cy="445480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fr-FR" sz="2400" b="1" dirty="0" smtClean="0">
                <a:latin typeface="Century Gothic" pitchFamily="34" charset="0"/>
              </a:rPr>
              <a:t>3-1 Dégager les enjeux, motivation ou intérêt</a:t>
            </a:r>
          </a:p>
          <a:p>
            <a:pPr>
              <a:buNone/>
            </a:pPr>
            <a:r>
              <a:rPr lang="fr-FR" sz="2400" dirty="0" smtClean="0">
                <a:latin typeface="Century Gothic" pitchFamily="34" charset="0"/>
              </a:rPr>
              <a:t>relever dans le texte tout élément chiffres ou les phrases  (      ) ou les termes par les quels le ou les auteurs expriment leur enjeux, motivation ou intérêt.</a:t>
            </a:r>
          </a:p>
          <a:p>
            <a:pPr>
              <a:buNone/>
            </a:pPr>
            <a:endParaRPr lang="fr-FR" sz="2400" b="1" dirty="0" smtClean="0">
              <a:latin typeface="Century Gothic" pitchFamily="34" charset="0"/>
            </a:endParaRPr>
          </a:p>
          <a:p>
            <a:pPr>
              <a:buNone/>
            </a:pPr>
            <a:r>
              <a:rPr lang="fr-FR" sz="2400" b="1" dirty="0" smtClean="0">
                <a:latin typeface="Century Gothic" pitchFamily="34" charset="0"/>
              </a:rPr>
              <a:t>3-2 identifier l'hypothèse ou la formulation de la question</a:t>
            </a:r>
          </a:p>
          <a:p>
            <a:pPr>
              <a:buNone/>
            </a:pPr>
            <a:r>
              <a:rPr lang="fr-FR" sz="2400" dirty="0" smtClean="0">
                <a:latin typeface="Century Gothic" pitchFamily="34" charset="0"/>
              </a:rPr>
              <a:t>Noter la question de recherche. Sur quoi les auteurs travaillent </a:t>
            </a:r>
          </a:p>
          <a:p>
            <a:pPr>
              <a:buNone/>
            </a:pPr>
            <a:endParaRPr lang="fr-FR" sz="2400" b="1" dirty="0" smtClean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857496"/>
            <a:ext cx="1274603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b="1" dirty="0" smtClean="0">
                <a:solidFill>
                  <a:srgbClr val="000000"/>
                </a:solidFill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3 -3 /</a:t>
            </a:r>
            <a:r>
              <a:rPr lang="fr-FR" sz="2400" b="1" dirty="0" smtClean="0">
                <a:latin typeface="Century Gothic" pitchFamily="34" charset="0"/>
              </a:rPr>
              <a:t>Dégager les choix théoriques proposés pour  analyser le problème</a:t>
            </a:r>
          </a:p>
          <a:p>
            <a:pPr indent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400" dirty="0" smtClean="0">
              <a:latin typeface="Century Gothic" pitchFamily="34" charset="0"/>
            </a:endParaRPr>
          </a:p>
          <a:p>
            <a:pPr indent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dirty="0" smtClean="0">
                <a:latin typeface="Century Gothic" pitchFamily="34" charset="0"/>
              </a:rPr>
              <a:t>Il essayer de relever dans le texte les choix théoriques et approches et les concepts  mobilisés. </a:t>
            </a:r>
          </a:p>
          <a:p>
            <a:pPr indent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400" dirty="0" smtClean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071546"/>
            <a:ext cx="12746038" cy="3929066"/>
          </a:xfrm>
        </p:spPr>
        <p:txBody>
          <a:bodyPr>
            <a:noAutofit/>
          </a:bodyPr>
          <a:lstStyle/>
          <a:p>
            <a:pPr indent="4572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fr-FR" sz="2400" b="1" dirty="0" smtClean="0">
              <a:latin typeface="Century Gothic" pitchFamily="34" charset="0"/>
            </a:endParaRPr>
          </a:p>
          <a:p>
            <a:pPr indent="4572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fr-FR" sz="2400" b="1" dirty="0" smtClean="0">
              <a:latin typeface="Century Gothic" pitchFamily="34" charset="0"/>
            </a:endParaRPr>
          </a:p>
          <a:p>
            <a:pPr indent="4572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fr-FR" sz="2400" b="1" dirty="0" smtClean="0">
                <a:latin typeface="Century Gothic" pitchFamily="34" charset="0"/>
              </a:rPr>
              <a:t>3-4 / Dégager la méthode d'approche </a:t>
            </a:r>
          </a:p>
          <a:p>
            <a:pPr indent="4572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fr-FR" sz="2400" b="1" dirty="0" smtClean="0">
              <a:latin typeface="Century Gothic" pitchFamily="34" charset="0"/>
            </a:endParaRPr>
          </a:p>
          <a:p>
            <a:pPr indent="4572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fr-FR" sz="2400" dirty="0" smtClean="0">
                <a:latin typeface="Century Gothic" pitchFamily="34" charset="0"/>
              </a:rPr>
              <a:t>les phases d'analyse et de traitement</a:t>
            </a:r>
          </a:p>
          <a:p>
            <a:pPr indent="4572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fr-FR" sz="2400" b="1" dirty="0" smtClean="0">
              <a:solidFill>
                <a:srgbClr val="000000"/>
              </a:solidFill>
              <a:latin typeface="Century Gothic" pitchFamily="34" charset="0"/>
              <a:ea typeface="Times New Roman" pitchFamily="18" charset="0"/>
              <a:cs typeface="Times New Roman" pitchFamily="18" charset="0"/>
            </a:endParaRPr>
          </a:p>
          <a:p>
            <a:pPr indent="4572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fr-FR" sz="2400" b="1" dirty="0" smtClean="0">
                <a:solidFill>
                  <a:srgbClr val="000000"/>
                </a:solidFill>
                <a:latin typeface="Century Gothic" pitchFamily="34" charset="0"/>
                <a:ea typeface="Times New Roman" pitchFamily="18" charset="0"/>
                <a:cs typeface="Times New Roman" pitchFamily="18" charset="0"/>
              </a:rPr>
              <a:t>3-5 /  </a:t>
            </a:r>
            <a:r>
              <a:rPr lang="fr-FR" sz="2400" b="1" dirty="0" smtClean="0">
                <a:latin typeface="Century Gothic" pitchFamily="34" charset="0"/>
              </a:rPr>
              <a:t>Dégager les outils employés ; </a:t>
            </a:r>
          </a:p>
          <a:p>
            <a:pPr indent="4572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fr-FR" sz="2400" b="1" dirty="0" smtClean="0">
              <a:latin typeface="Century Gothic" pitchFamily="34" charset="0"/>
            </a:endParaRPr>
          </a:p>
          <a:p>
            <a:pPr indent="4572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fr-FR" sz="2400" dirty="0" smtClean="0">
                <a:latin typeface="Century Gothic" pitchFamily="34" charset="0"/>
              </a:rPr>
              <a:t>Logiciel, technique de mesure enquête etc.</a:t>
            </a:r>
            <a:endParaRPr lang="fr-FR" sz="2400" dirty="0">
              <a:solidFill>
                <a:prstClr val="black"/>
              </a:solidFill>
              <a:latin typeface="Century Gothic" pitchFamily="34" charset="0"/>
              <a:ea typeface="Times New Roman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214290"/>
            <a:ext cx="12746038" cy="650085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fr-FR" sz="2800" dirty="0" smtClean="0">
                <a:latin typeface="Century Gothic" pitchFamily="34" charset="0"/>
              </a:rPr>
              <a:t> 	</a:t>
            </a:r>
            <a:r>
              <a:rPr lang="fr-FR" sz="2800" b="1" dirty="0" smtClean="0">
                <a:latin typeface="Century Gothic" pitchFamily="34" charset="0"/>
              </a:rPr>
              <a:t>4 / Les résultats</a:t>
            </a:r>
          </a:p>
          <a:p>
            <a:pPr marL="0" indent="0" algn="just">
              <a:buNone/>
            </a:pPr>
            <a:endParaRPr lang="fr-FR" sz="2800" b="1" dirty="0" smtClean="0">
              <a:latin typeface="Century Gothic" pitchFamily="34" charset="0"/>
            </a:endParaRPr>
          </a:p>
          <a:p>
            <a:pPr marL="0" indent="0" algn="just">
              <a:buNone/>
            </a:pPr>
            <a:r>
              <a:rPr lang="fr-FR" sz="2800" dirty="0" smtClean="0">
                <a:latin typeface="Century Gothic" pitchFamily="34" charset="0"/>
              </a:rPr>
              <a:t>Il s’agit ici de relever </a:t>
            </a:r>
            <a:r>
              <a:rPr lang="fr-FR" sz="2800" b="1" dirty="0" smtClean="0">
                <a:latin typeface="Century Gothic" pitchFamily="34" charset="0"/>
              </a:rPr>
              <a:t>les réponses </a:t>
            </a:r>
            <a:r>
              <a:rPr lang="fr-FR" sz="2800" dirty="0" smtClean="0">
                <a:latin typeface="Century Gothic" pitchFamily="34" charset="0"/>
              </a:rPr>
              <a:t>des auteurs à leur propre questionnement. </a:t>
            </a:r>
          </a:p>
          <a:p>
            <a:pPr marL="0" indent="0" algn="just">
              <a:buNone/>
            </a:pPr>
            <a:endParaRPr lang="fr-FR" sz="2800" dirty="0" smtClean="0">
              <a:latin typeface="Century Gothic" pitchFamily="34" charset="0"/>
            </a:endParaRPr>
          </a:p>
          <a:p>
            <a:pPr marL="0" indent="0" algn="just">
              <a:buNone/>
            </a:pPr>
            <a:r>
              <a:rPr lang="fr-FR" sz="2800" dirty="0" smtClean="0">
                <a:latin typeface="Century Gothic" pitchFamily="34" charset="0"/>
              </a:rPr>
              <a:t>Relever le </a:t>
            </a:r>
            <a:r>
              <a:rPr lang="fr-FR" sz="2800" b="1" dirty="0" smtClean="0">
                <a:latin typeface="Century Gothic" pitchFamily="34" charset="0"/>
              </a:rPr>
              <a:t>type</a:t>
            </a:r>
            <a:r>
              <a:rPr lang="fr-FR" sz="2800" dirty="0" smtClean="0">
                <a:latin typeface="Century Gothic" pitchFamily="34" charset="0"/>
              </a:rPr>
              <a:t> de réponse </a:t>
            </a:r>
            <a:r>
              <a:rPr lang="fr-FR" sz="2800" b="1" dirty="0" smtClean="0">
                <a:latin typeface="Century Gothic" pitchFamily="34" charset="0"/>
              </a:rPr>
              <a:t>chiffre</a:t>
            </a:r>
            <a:r>
              <a:rPr lang="fr-FR" sz="2800" dirty="0" smtClean="0">
                <a:latin typeface="Century Gothic" pitchFamily="34" charset="0"/>
              </a:rPr>
              <a:t>, </a:t>
            </a:r>
            <a:r>
              <a:rPr lang="fr-FR" sz="2800" b="1" dirty="0" smtClean="0">
                <a:latin typeface="Century Gothic" pitchFamily="34" charset="0"/>
              </a:rPr>
              <a:t>carte type d’organisation etc.</a:t>
            </a:r>
          </a:p>
          <a:p>
            <a:pPr marL="0" indent="0" algn="just">
              <a:buNone/>
            </a:pPr>
            <a:r>
              <a:rPr lang="fr-FR" sz="2800" b="1" dirty="0" smtClean="0">
                <a:latin typeface="Century Gothic" pitchFamily="34" charset="0"/>
              </a:rPr>
              <a:t> </a:t>
            </a:r>
          </a:p>
          <a:p>
            <a:pPr algn="just">
              <a:buNone/>
            </a:pPr>
            <a:endParaRPr lang="fr-FR" sz="2800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0" y="1214422"/>
            <a:ext cx="12746038" cy="307183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fr-FR" sz="2800" dirty="0" smtClean="0">
                <a:latin typeface="Century Gothic" pitchFamily="34" charset="0"/>
              </a:rPr>
              <a:t> 	</a:t>
            </a:r>
            <a:r>
              <a:rPr lang="fr-FR" sz="2800" b="1" dirty="0" smtClean="0">
                <a:latin typeface="Century Gothic" pitchFamily="34" charset="0"/>
              </a:rPr>
              <a:t>5 / synthèse</a:t>
            </a:r>
          </a:p>
          <a:p>
            <a:pPr marL="0" indent="0" algn="just">
              <a:buNone/>
            </a:pPr>
            <a:endParaRPr lang="fr-FR" sz="2800" b="1" dirty="0" smtClean="0">
              <a:latin typeface="Century Gothic" pitchFamily="34" charset="0"/>
            </a:endParaRPr>
          </a:p>
          <a:p>
            <a:pPr marL="0" indent="0" algn="just">
              <a:buNone/>
            </a:pPr>
            <a:endParaRPr lang="fr-FR" sz="2800" b="1" dirty="0" smtClean="0">
              <a:latin typeface="Century Gothic" pitchFamily="34" charset="0"/>
            </a:endParaRPr>
          </a:p>
          <a:p>
            <a:pPr marL="0" indent="0" algn="just">
              <a:buNone/>
            </a:pPr>
            <a:r>
              <a:rPr lang="fr-FR" sz="2800" dirty="0" smtClean="0">
                <a:latin typeface="Century Gothic" pitchFamily="34" charset="0"/>
              </a:rPr>
              <a:t>Les enseignements tirés et lien avec la matière. </a:t>
            </a:r>
            <a:endParaRPr lang="fr-FR" sz="2800" b="1" dirty="0" smtClean="0">
              <a:latin typeface="Century Gothic" pitchFamily="34" charset="0"/>
            </a:endParaRPr>
          </a:p>
          <a:p>
            <a:pPr marL="0" indent="0" algn="just">
              <a:buNone/>
            </a:pPr>
            <a:r>
              <a:rPr lang="fr-FR" sz="2800" b="1" dirty="0" smtClean="0">
                <a:latin typeface="Century Gothic" pitchFamily="34" charset="0"/>
              </a:rPr>
              <a:t> </a:t>
            </a:r>
          </a:p>
          <a:p>
            <a:pPr algn="just">
              <a:buNone/>
            </a:pPr>
            <a:endParaRPr lang="fr-FR" sz="2800" dirty="0"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4279</TotalTime>
  <Words>262</Words>
  <Application>Microsoft Office PowerPoint</Application>
  <PresentationFormat>Personnalisé</PresentationFormat>
  <Paragraphs>62</Paragraphs>
  <Slides>11</Slides>
  <Notes>8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2" baseType="lpstr">
      <vt:lpstr>Débit</vt:lpstr>
      <vt:lpstr>TITRE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!"#</dc:title>
  <dc:creator>Utilisateur Windows</dc:creator>
  <cp:lastModifiedBy>DORSOFT</cp:lastModifiedBy>
  <cp:revision>281</cp:revision>
  <dcterms:created xsi:type="dcterms:W3CDTF">2011-02-01T18:48:24Z</dcterms:created>
  <dcterms:modified xsi:type="dcterms:W3CDTF">2021-02-02T11:06:57Z</dcterms:modified>
</cp:coreProperties>
</file>