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8" r:id="rId8"/>
    <p:sldId id="265" r:id="rId9"/>
    <p:sldId id="266" r:id="rId10"/>
    <p:sldId id="267"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E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14" autoAdjust="0"/>
  </p:normalViewPr>
  <p:slideViewPr>
    <p:cSldViewPr snapToGrid="0">
      <p:cViewPr varScale="1">
        <p:scale>
          <a:sx n="54" d="100"/>
          <a:sy n="54" d="100"/>
        </p:scale>
        <p:origin x="11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3FE6D-1FA9-4EEF-AC87-E34520BB060B}" type="datetimeFigureOut">
              <a:rPr lang="fr-FR" smtClean="0"/>
              <a:t>13/12/2024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0C85E-143F-4930-9675-FA8A7D7C26C2}" type="slidenum">
              <a:rPr lang="fr-FR" smtClean="0"/>
              <a:t>‹#›</a:t>
            </a:fld>
            <a:endParaRPr lang="fr-FR"/>
          </a:p>
        </p:txBody>
      </p:sp>
    </p:spTree>
    <p:extLst>
      <p:ext uri="{BB962C8B-B14F-4D97-AF65-F5344CB8AC3E}">
        <p14:creationId xmlns:p14="http://schemas.microsoft.com/office/powerpoint/2010/main" val="30461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Diff entre étalement urbain et extension urbaine </a:t>
            </a:r>
          </a:p>
        </p:txBody>
      </p:sp>
      <p:sp>
        <p:nvSpPr>
          <p:cNvPr id="4" name="Slide Number Placeholder 3"/>
          <p:cNvSpPr>
            <a:spLocks noGrp="1"/>
          </p:cNvSpPr>
          <p:nvPr>
            <p:ph type="sldNum" sz="quarter" idx="5"/>
          </p:nvPr>
        </p:nvSpPr>
        <p:spPr/>
        <p:txBody>
          <a:bodyPr/>
          <a:lstStyle/>
          <a:p>
            <a:fld id="{D020C85E-143F-4930-9675-FA8A7D7C26C2}" type="slidenum">
              <a:rPr lang="fr-FR" smtClean="0"/>
              <a:t>4</a:t>
            </a:fld>
            <a:endParaRPr lang="fr-FR"/>
          </a:p>
        </p:txBody>
      </p:sp>
    </p:spTree>
    <p:extLst>
      <p:ext uri="{BB962C8B-B14F-4D97-AF65-F5344CB8AC3E}">
        <p14:creationId xmlns:p14="http://schemas.microsoft.com/office/powerpoint/2010/main" val="100757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Croissance de la population induit au besoin du logement </a:t>
            </a:r>
          </a:p>
          <a:p>
            <a:r>
              <a:rPr lang="fr-FR" b="1" dirty="0"/>
              <a:t>Augmentation du niveau de vie, une population riche cherhce toujours un espace de logement confortable </a:t>
            </a:r>
          </a:p>
          <a:p>
            <a:r>
              <a:rPr lang="fr-FR" b="1" dirty="0"/>
              <a:t>Le modéle anglosaxone, les gens aisés préférent habiter au centre pour bénéficier des diff services et par conséqunent les classes modérés sont rejetés </a:t>
            </a:r>
          </a:p>
        </p:txBody>
      </p:sp>
      <p:sp>
        <p:nvSpPr>
          <p:cNvPr id="4" name="Slide Number Placeholder 3"/>
          <p:cNvSpPr>
            <a:spLocks noGrp="1"/>
          </p:cNvSpPr>
          <p:nvPr>
            <p:ph type="sldNum" sz="quarter" idx="5"/>
          </p:nvPr>
        </p:nvSpPr>
        <p:spPr/>
        <p:txBody>
          <a:bodyPr/>
          <a:lstStyle/>
          <a:p>
            <a:fld id="{D020C85E-143F-4930-9675-FA8A7D7C26C2}" type="slidenum">
              <a:rPr lang="fr-FR" smtClean="0"/>
              <a:t>6</a:t>
            </a:fld>
            <a:endParaRPr lang="fr-FR"/>
          </a:p>
        </p:txBody>
      </p:sp>
    </p:spTree>
    <p:extLst>
      <p:ext uri="{BB962C8B-B14F-4D97-AF65-F5344CB8AC3E}">
        <p14:creationId xmlns:p14="http://schemas.microsoft.com/office/powerpoint/2010/main" val="112542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020C85E-143F-4930-9675-FA8A7D7C26C2}" type="slidenum">
              <a:rPr lang="fr-FR" smtClean="0"/>
              <a:t>17</a:t>
            </a:fld>
            <a:endParaRPr lang="fr-FR"/>
          </a:p>
        </p:txBody>
      </p:sp>
    </p:spTree>
    <p:extLst>
      <p:ext uri="{BB962C8B-B14F-4D97-AF65-F5344CB8AC3E}">
        <p14:creationId xmlns:p14="http://schemas.microsoft.com/office/powerpoint/2010/main" val="259611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1CFA-E8DD-1616-874E-5BF0603E34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A89FD2E3-3216-8C76-725F-A6FE47D26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100E4E0C-CBD3-38DD-AFB6-8ABA7D058DBC}"/>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5" name="Footer Placeholder 4">
            <a:extLst>
              <a:ext uri="{FF2B5EF4-FFF2-40B4-BE49-F238E27FC236}">
                <a16:creationId xmlns:a16="http://schemas.microsoft.com/office/drawing/2014/main" id="{B47F6BFC-69C9-7FAB-BC9D-24CE4243F90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6FAE1AD-24EB-D518-A26C-953A1B3016F2}"/>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303552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6FD8-2B54-BA95-B0DE-895B3C7F4A8F}"/>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63EF2A7A-16F4-CA4C-DF0E-5C652BDF8F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92C44CF9-7318-D1F7-764B-2F92093DDCA7}"/>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5" name="Footer Placeholder 4">
            <a:extLst>
              <a:ext uri="{FF2B5EF4-FFF2-40B4-BE49-F238E27FC236}">
                <a16:creationId xmlns:a16="http://schemas.microsoft.com/office/drawing/2014/main" id="{C51F562F-E003-C634-39EB-C9F1C2B1D1E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93EA69-FB7E-2E55-AEA7-92761857AF4A}"/>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348449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D659D-3129-166F-9454-C62D28D505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F8D3B71D-E582-3CCE-2D00-75668B23B7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66D38CB2-2686-B257-16B1-57DADC280D3C}"/>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5" name="Footer Placeholder 4">
            <a:extLst>
              <a:ext uri="{FF2B5EF4-FFF2-40B4-BE49-F238E27FC236}">
                <a16:creationId xmlns:a16="http://schemas.microsoft.com/office/drawing/2014/main" id="{93DF4DDD-C78E-A94F-958C-E779E89BBD3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71B2FA0-602A-2A35-7597-4029C63CF94E}"/>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185223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22BE-2B9E-59B4-5A1E-68CC969EF66F}"/>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B111A84A-BC1E-B363-8FB0-DCF5B481EB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38A6F88-ECBC-59AF-98F9-6E97ACD7376B}"/>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5" name="Footer Placeholder 4">
            <a:extLst>
              <a:ext uri="{FF2B5EF4-FFF2-40B4-BE49-F238E27FC236}">
                <a16:creationId xmlns:a16="http://schemas.microsoft.com/office/drawing/2014/main" id="{9593D88B-A079-11CF-AB37-D6D939D5758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3D78291-C070-7E3D-2789-5CD8CF63DAE0}"/>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145547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11B6-5881-D9D7-AE7A-0A58B2811B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F0CE2EA0-AA50-3EB7-9131-90C704DE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978BCE-4E14-BA98-B315-9A590422954B}"/>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5" name="Footer Placeholder 4">
            <a:extLst>
              <a:ext uri="{FF2B5EF4-FFF2-40B4-BE49-F238E27FC236}">
                <a16:creationId xmlns:a16="http://schemas.microsoft.com/office/drawing/2014/main" id="{E3E23F95-90CD-87B9-8784-B4AE402E915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7F4E2BE-41FA-0341-8F81-BFD0CC2A3679}"/>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25272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3EAA-DE59-501F-F383-700AF64E5356}"/>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43463EBC-71AC-6B46-1E50-7D8AA50B1F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D4F32736-B5BC-4291-05C6-BD8E8BFEAA9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3E2B758C-0CF4-64A4-D73C-CAB4B0C50CEC}"/>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6" name="Footer Placeholder 5">
            <a:extLst>
              <a:ext uri="{FF2B5EF4-FFF2-40B4-BE49-F238E27FC236}">
                <a16:creationId xmlns:a16="http://schemas.microsoft.com/office/drawing/2014/main" id="{AF6F95CF-6D98-77FC-706B-F2F29BFCFEC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ED58BB5-EA09-7C96-87A1-B2DA745BD89F}"/>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324910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5B9A-FA69-C2A3-C5F5-633FBB23FB93}"/>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5530A261-903F-5678-1EF2-DE8AD8644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DE2BA6-D174-64FC-A31B-CE957C3AE4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B9870E55-48A3-2889-D4AA-99AA2166D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C9EFF7-E27D-EF3D-C596-D845CB9CAB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1FE7D689-A8A3-A23A-F75E-A6F125F1E7EB}"/>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8" name="Footer Placeholder 7">
            <a:extLst>
              <a:ext uri="{FF2B5EF4-FFF2-40B4-BE49-F238E27FC236}">
                <a16:creationId xmlns:a16="http://schemas.microsoft.com/office/drawing/2014/main" id="{0A5E7A6C-3525-766C-B765-59AC13B12FE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6286E02E-F7DF-97C9-56CE-D8DDC1C66E1B}"/>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82226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BA40-E8E0-B3D1-0009-E9F76F1607B6}"/>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6E09C3D5-4AE9-F481-9E7F-7017F386B13E}"/>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4" name="Footer Placeholder 3">
            <a:extLst>
              <a:ext uri="{FF2B5EF4-FFF2-40B4-BE49-F238E27FC236}">
                <a16:creationId xmlns:a16="http://schemas.microsoft.com/office/drawing/2014/main" id="{0397A5BA-D0E1-8597-F6B8-77D6812965A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B35F4D75-D6C2-46D3-BA4D-F6B3ACAE0782}"/>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339189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150CE2-9D71-E406-A7B1-54D01EC90112}"/>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3" name="Footer Placeholder 2">
            <a:extLst>
              <a:ext uri="{FF2B5EF4-FFF2-40B4-BE49-F238E27FC236}">
                <a16:creationId xmlns:a16="http://schemas.microsoft.com/office/drawing/2014/main" id="{7091BCD4-F025-63A3-05B1-F2FB52901B4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AADECF-1881-29CE-1225-6C9235FDB606}"/>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86754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3382-C85E-6D78-EF0A-3CB0918A80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1ADE2AE7-D0AA-E9F2-5D29-81094F863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EACA57E9-7178-AAF8-0F74-E3A0126F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451AD-4666-0AD2-75F7-C6E60C7594AA}"/>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6" name="Footer Placeholder 5">
            <a:extLst>
              <a:ext uri="{FF2B5EF4-FFF2-40B4-BE49-F238E27FC236}">
                <a16:creationId xmlns:a16="http://schemas.microsoft.com/office/drawing/2014/main" id="{262CA730-3DA7-E612-7B38-2A2E9425646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92F58D7-A633-85F9-999F-AF929F0A3FF3}"/>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24398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A3A2-0698-CA87-40E1-6856DA7184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DAEACCA8-6FC5-CA26-C6CD-CEFE78F7C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86DEEAC-31EC-A548-C761-922FF63D4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4D90CA-A1F7-D674-EFE3-F04AEA0195F4}"/>
              </a:ext>
            </a:extLst>
          </p:cNvPr>
          <p:cNvSpPr>
            <a:spLocks noGrp="1"/>
          </p:cNvSpPr>
          <p:nvPr>
            <p:ph type="dt" sz="half" idx="10"/>
          </p:nvPr>
        </p:nvSpPr>
        <p:spPr/>
        <p:txBody>
          <a:bodyPr/>
          <a:lstStyle/>
          <a:p>
            <a:fld id="{A7327D90-2A72-4A22-8F10-6367A5445E30}" type="datetimeFigureOut">
              <a:rPr lang="fr-FR" smtClean="0"/>
              <a:t>13/12/2024</a:t>
            </a:fld>
            <a:endParaRPr lang="fr-FR"/>
          </a:p>
        </p:txBody>
      </p:sp>
      <p:sp>
        <p:nvSpPr>
          <p:cNvPr id="6" name="Footer Placeholder 5">
            <a:extLst>
              <a:ext uri="{FF2B5EF4-FFF2-40B4-BE49-F238E27FC236}">
                <a16:creationId xmlns:a16="http://schemas.microsoft.com/office/drawing/2014/main" id="{D20C41D5-A98A-CF09-5C4A-238ECCB5354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E496623-45D3-E95E-7087-ABDF62C92D01}"/>
              </a:ext>
            </a:extLst>
          </p:cNvPr>
          <p:cNvSpPr>
            <a:spLocks noGrp="1"/>
          </p:cNvSpPr>
          <p:nvPr>
            <p:ph type="sldNum" sz="quarter" idx="12"/>
          </p:nvPr>
        </p:nvSpPr>
        <p:spPr/>
        <p:txBody>
          <a:bodyPr/>
          <a:lstStyle/>
          <a:p>
            <a:fld id="{B5393375-64C0-4985-A1D8-8DB6C24FF93F}" type="slidenum">
              <a:rPr lang="fr-FR" smtClean="0"/>
              <a:t>‹#›</a:t>
            </a:fld>
            <a:endParaRPr lang="fr-FR"/>
          </a:p>
        </p:txBody>
      </p:sp>
    </p:spTree>
    <p:extLst>
      <p:ext uri="{BB962C8B-B14F-4D97-AF65-F5344CB8AC3E}">
        <p14:creationId xmlns:p14="http://schemas.microsoft.com/office/powerpoint/2010/main" val="33804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3D72C-EB86-6E40-6D74-CDD4D4E3B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39B25BAE-3C8C-3023-CF0C-BB61C8A80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9E7BFCF2-6085-9360-1AB9-14CF91B97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27D90-2A72-4A22-8F10-6367A5445E30}" type="datetimeFigureOut">
              <a:rPr lang="fr-FR" smtClean="0"/>
              <a:t>13/12/2024</a:t>
            </a:fld>
            <a:endParaRPr lang="fr-FR"/>
          </a:p>
        </p:txBody>
      </p:sp>
      <p:sp>
        <p:nvSpPr>
          <p:cNvPr id="5" name="Footer Placeholder 4">
            <a:extLst>
              <a:ext uri="{FF2B5EF4-FFF2-40B4-BE49-F238E27FC236}">
                <a16:creationId xmlns:a16="http://schemas.microsoft.com/office/drawing/2014/main" id="{F7CA87FD-81A1-67D8-370D-30F12A7C8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BABC249-F331-74E8-B14A-54A8A902CA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93375-64C0-4985-A1D8-8DB6C24FF93F}" type="slidenum">
              <a:rPr lang="fr-FR" smtClean="0"/>
              <a:t>‹#›</a:t>
            </a:fld>
            <a:endParaRPr lang="fr-FR"/>
          </a:p>
        </p:txBody>
      </p:sp>
    </p:spTree>
    <p:extLst>
      <p:ext uri="{BB962C8B-B14F-4D97-AF65-F5344CB8AC3E}">
        <p14:creationId xmlns:p14="http://schemas.microsoft.com/office/powerpoint/2010/main" val="201308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5796-AC93-724B-EB71-44DF682142B5}"/>
              </a:ext>
            </a:extLst>
          </p:cNvPr>
          <p:cNvSpPr>
            <a:spLocks noGrp="1"/>
          </p:cNvSpPr>
          <p:nvPr>
            <p:ph type="ctrTitle"/>
          </p:nvPr>
        </p:nvSpPr>
        <p:spPr>
          <a:xfrm>
            <a:off x="1524000" y="517488"/>
            <a:ext cx="9144000" cy="2387600"/>
          </a:xfrm>
        </p:spPr>
        <p:txBody>
          <a:bodyPr>
            <a:normAutofit/>
          </a:bodyPr>
          <a:lstStyle/>
          <a:p>
            <a:r>
              <a:rPr lang="fr-FR" sz="4400" b="1" u="sng" dirty="0">
                <a:solidFill>
                  <a:srgbClr val="FF0000"/>
                </a:solidFill>
              </a:rPr>
              <a:t>Cours </a:t>
            </a:r>
            <a:r>
              <a:rPr lang="fr-FR" sz="4400" b="1" u="sng">
                <a:solidFill>
                  <a:srgbClr val="FF0000"/>
                </a:solidFill>
              </a:rPr>
              <a:t>n°5</a:t>
            </a:r>
            <a:endParaRPr lang="fr-FR" sz="4400" b="1" u="sng" dirty="0">
              <a:solidFill>
                <a:srgbClr val="FF0000"/>
              </a:solidFill>
            </a:endParaRPr>
          </a:p>
        </p:txBody>
      </p:sp>
      <p:sp>
        <p:nvSpPr>
          <p:cNvPr id="3" name="Subtitle 2">
            <a:extLst>
              <a:ext uri="{FF2B5EF4-FFF2-40B4-BE49-F238E27FC236}">
                <a16:creationId xmlns:a16="http://schemas.microsoft.com/office/drawing/2014/main" id="{95C64F78-0733-9F55-CEE4-65F1FDEC90C7}"/>
              </a:ext>
            </a:extLst>
          </p:cNvPr>
          <p:cNvSpPr>
            <a:spLocks noGrp="1"/>
          </p:cNvSpPr>
          <p:nvPr>
            <p:ph type="subTitle" idx="1"/>
          </p:nvPr>
        </p:nvSpPr>
        <p:spPr>
          <a:xfrm>
            <a:off x="1524000" y="3628821"/>
            <a:ext cx="9144000" cy="1655762"/>
          </a:xfrm>
        </p:spPr>
        <p:txBody>
          <a:bodyPr>
            <a:normAutofit/>
          </a:bodyPr>
          <a:lstStyle/>
          <a:p>
            <a:r>
              <a:rPr lang="fr-FR" sz="4400" b="1" u="sng" dirty="0">
                <a:solidFill>
                  <a:srgbClr val="FF0000"/>
                </a:solidFill>
              </a:rPr>
              <a:t>La ville des courtes distances </a:t>
            </a:r>
          </a:p>
        </p:txBody>
      </p:sp>
    </p:spTree>
    <p:extLst>
      <p:ext uri="{BB962C8B-B14F-4D97-AF65-F5344CB8AC3E}">
        <p14:creationId xmlns:p14="http://schemas.microsoft.com/office/powerpoint/2010/main" val="347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88CA-6FA9-0AED-DFED-CC3C252991AF}"/>
              </a:ext>
            </a:extLst>
          </p:cNvPr>
          <p:cNvSpPr>
            <a:spLocks noGrp="1"/>
          </p:cNvSpPr>
          <p:nvPr>
            <p:ph type="ctrTitle"/>
          </p:nvPr>
        </p:nvSpPr>
        <p:spPr>
          <a:xfrm>
            <a:off x="0" y="0"/>
            <a:ext cx="9144000" cy="477837"/>
          </a:xfrm>
        </p:spPr>
        <p:txBody>
          <a:bodyPr>
            <a:normAutofit fontScale="90000"/>
          </a:bodyPr>
          <a:lstStyle/>
          <a:p>
            <a:pPr algn="l"/>
            <a:r>
              <a:rPr lang="fr-FR" sz="3200" b="1" u="sng" dirty="0">
                <a:solidFill>
                  <a:srgbClr val="FF0000"/>
                </a:solidFill>
              </a:rPr>
              <a:t>4/ Approche théorique de la ville courtes distances:</a:t>
            </a:r>
          </a:p>
        </p:txBody>
      </p:sp>
      <p:sp>
        <p:nvSpPr>
          <p:cNvPr id="3" name="Subtitle 2">
            <a:extLst>
              <a:ext uri="{FF2B5EF4-FFF2-40B4-BE49-F238E27FC236}">
                <a16:creationId xmlns:a16="http://schemas.microsoft.com/office/drawing/2014/main" id="{F57E4D56-1335-611E-2F57-F6DC1F07E51A}"/>
              </a:ext>
            </a:extLst>
          </p:cNvPr>
          <p:cNvSpPr>
            <a:spLocks noGrp="1"/>
          </p:cNvSpPr>
          <p:nvPr>
            <p:ph type="subTitle" idx="1"/>
          </p:nvPr>
        </p:nvSpPr>
        <p:spPr>
          <a:xfrm>
            <a:off x="0" y="901369"/>
            <a:ext cx="8176437" cy="810474"/>
          </a:xfrm>
          <a:solidFill>
            <a:schemeClr val="accent6">
              <a:lumMod val="20000"/>
              <a:lumOff val="80000"/>
            </a:schemeClr>
          </a:solidFill>
        </p:spPr>
        <p:txBody>
          <a:bodyPr/>
          <a:lstStyle/>
          <a:p>
            <a:pPr algn="just"/>
            <a:r>
              <a:rPr lang="fr-FR" dirty="0"/>
              <a:t>L’HYPER-PROXIMITÉ au service de la qualité de vie, garantir à chaque habitant un temps d’accès limité aux services essentiels.</a:t>
            </a:r>
          </a:p>
        </p:txBody>
      </p:sp>
      <p:pic>
        <p:nvPicPr>
          <p:cNvPr id="5" name="Picture 4">
            <a:extLst>
              <a:ext uri="{FF2B5EF4-FFF2-40B4-BE49-F238E27FC236}">
                <a16:creationId xmlns:a16="http://schemas.microsoft.com/office/drawing/2014/main" id="{F96EACDD-17C6-4A01-1C8E-5B37BF782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409" y="577962"/>
            <a:ext cx="2137144" cy="1457288"/>
          </a:xfrm>
          <a:prstGeom prst="rect">
            <a:avLst/>
          </a:prstGeom>
          <a:ln>
            <a:solidFill>
              <a:srgbClr val="FF0000"/>
            </a:solidFill>
          </a:ln>
        </p:spPr>
      </p:pic>
      <p:sp>
        <p:nvSpPr>
          <p:cNvPr id="6" name="TextBox 5">
            <a:extLst>
              <a:ext uri="{FF2B5EF4-FFF2-40B4-BE49-F238E27FC236}">
                <a16:creationId xmlns:a16="http://schemas.microsoft.com/office/drawing/2014/main" id="{F713FC9D-C9B5-E3DC-CC68-939FAB8093E3}"/>
              </a:ext>
            </a:extLst>
          </p:cNvPr>
          <p:cNvSpPr txBox="1"/>
          <p:nvPr/>
        </p:nvSpPr>
        <p:spPr>
          <a:xfrm>
            <a:off x="-2" y="2940218"/>
            <a:ext cx="8176437" cy="830997"/>
          </a:xfrm>
          <a:prstGeom prst="rect">
            <a:avLst/>
          </a:prstGeom>
          <a:solidFill>
            <a:schemeClr val="accent6">
              <a:lumMod val="20000"/>
              <a:lumOff val="80000"/>
            </a:schemeClr>
          </a:solidFill>
        </p:spPr>
        <p:txBody>
          <a:bodyPr wrap="square" rtlCol="0">
            <a:spAutoFit/>
          </a:bodyPr>
          <a:lstStyle/>
          <a:p>
            <a:pPr algn="just"/>
            <a:r>
              <a:rPr lang="fr-FR" sz="2400" dirty="0"/>
              <a:t>Le polycentrisme, plusieurs poles, plusieurs zones urbaines attractives et dynamques </a:t>
            </a:r>
          </a:p>
        </p:txBody>
      </p:sp>
      <p:pic>
        <p:nvPicPr>
          <p:cNvPr id="8" name="Picture 7">
            <a:extLst>
              <a:ext uri="{FF2B5EF4-FFF2-40B4-BE49-F238E27FC236}">
                <a16:creationId xmlns:a16="http://schemas.microsoft.com/office/drawing/2014/main" id="{482403BA-DB25-B00E-5437-9AC0F409D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409" y="2642635"/>
            <a:ext cx="2137144" cy="1457288"/>
          </a:xfrm>
          <a:prstGeom prst="rect">
            <a:avLst/>
          </a:prstGeom>
          <a:ln>
            <a:solidFill>
              <a:srgbClr val="FF0000"/>
            </a:solidFill>
          </a:ln>
        </p:spPr>
      </p:pic>
      <p:sp>
        <p:nvSpPr>
          <p:cNvPr id="9" name="TextBox 8">
            <a:extLst>
              <a:ext uri="{FF2B5EF4-FFF2-40B4-BE49-F238E27FC236}">
                <a16:creationId xmlns:a16="http://schemas.microsoft.com/office/drawing/2014/main" id="{84EE291C-E39A-7063-DF07-1EAA7CAA9AC1}"/>
              </a:ext>
            </a:extLst>
          </p:cNvPr>
          <p:cNvSpPr txBox="1"/>
          <p:nvPr/>
        </p:nvSpPr>
        <p:spPr>
          <a:xfrm>
            <a:off x="-2" y="5005221"/>
            <a:ext cx="8176437" cy="830997"/>
          </a:xfrm>
          <a:prstGeom prst="rect">
            <a:avLst/>
          </a:prstGeom>
          <a:solidFill>
            <a:schemeClr val="accent6">
              <a:lumMod val="20000"/>
              <a:lumOff val="80000"/>
            </a:schemeClr>
          </a:solidFill>
        </p:spPr>
        <p:txBody>
          <a:bodyPr wrap="square" rtlCol="0">
            <a:spAutoFit/>
          </a:bodyPr>
          <a:lstStyle/>
          <a:p>
            <a:r>
              <a:rPr lang="fr-FR" sz="2400" dirty="0"/>
              <a:t>Une stratégie d’aménagement visant à réduire les DISTANCES de déplacement pour un urbanisme apaisé.</a:t>
            </a:r>
          </a:p>
        </p:txBody>
      </p:sp>
      <p:pic>
        <p:nvPicPr>
          <p:cNvPr id="11" name="Picture 10">
            <a:extLst>
              <a:ext uri="{FF2B5EF4-FFF2-40B4-BE49-F238E27FC236}">
                <a16:creationId xmlns:a16="http://schemas.microsoft.com/office/drawing/2014/main" id="{53E84432-3AD9-8D75-CA3C-96750D545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409" y="4707309"/>
            <a:ext cx="2137143" cy="1572729"/>
          </a:xfrm>
          <a:prstGeom prst="rect">
            <a:avLst/>
          </a:prstGeom>
          <a:ln>
            <a:solidFill>
              <a:srgbClr val="FF0000"/>
            </a:solidFill>
          </a:ln>
        </p:spPr>
      </p:pic>
    </p:spTree>
    <p:extLst>
      <p:ext uri="{BB962C8B-B14F-4D97-AF65-F5344CB8AC3E}">
        <p14:creationId xmlns:p14="http://schemas.microsoft.com/office/powerpoint/2010/main" val="272780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DEF0EC-6E72-2A01-AC56-FBDDADBD6CA6}"/>
              </a:ext>
            </a:extLst>
          </p:cNvPr>
          <p:cNvSpPr txBox="1"/>
          <p:nvPr/>
        </p:nvSpPr>
        <p:spPr>
          <a:xfrm>
            <a:off x="0" y="527867"/>
            <a:ext cx="8420986" cy="830997"/>
          </a:xfrm>
          <a:prstGeom prst="rect">
            <a:avLst/>
          </a:prstGeom>
          <a:solidFill>
            <a:schemeClr val="accent6">
              <a:lumMod val="20000"/>
              <a:lumOff val="80000"/>
            </a:schemeClr>
          </a:solidFill>
        </p:spPr>
        <p:txBody>
          <a:bodyPr wrap="square" rtlCol="0">
            <a:spAutoFit/>
          </a:bodyPr>
          <a:lstStyle/>
          <a:p>
            <a:r>
              <a:rPr lang="fr-FR" sz="2400" dirty="0"/>
              <a:t>Un concept qui favorise une INTENSIFICATION des usages pour répondre aux objectifs de DÉVELOPPEMENT DURABLE.</a:t>
            </a:r>
          </a:p>
        </p:txBody>
      </p:sp>
      <p:pic>
        <p:nvPicPr>
          <p:cNvPr id="6" name="Picture 5">
            <a:extLst>
              <a:ext uri="{FF2B5EF4-FFF2-40B4-BE49-F238E27FC236}">
                <a16:creationId xmlns:a16="http://schemas.microsoft.com/office/drawing/2014/main" id="{C5DD85FB-031F-429E-9630-CB249349C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1834" y="206788"/>
            <a:ext cx="2030818" cy="1473156"/>
          </a:xfrm>
          <a:prstGeom prst="rect">
            <a:avLst/>
          </a:prstGeom>
          <a:ln>
            <a:solidFill>
              <a:srgbClr val="FF0000"/>
            </a:solidFill>
          </a:ln>
        </p:spPr>
      </p:pic>
      <p:sp>
        <p:nvSpPr>
          <p:cNvPr id="10" name="TextBox 9">
            <a:extLst>
              <a:ext uri="{FF2B5EF4-FFF2-40B4-BE49-F238E27FC236}">
                <a16:creationId xmlns:a16="http://schemas.microsoft.com/office/drawing/2014/main" id="{E9A770B1-9939-6901-8CE1-712870C4ED4A}"/>
              </a:ext>
            </a:extLst>
          </p:cNvPr>
          <p:cNvSpPr txBox="1"/>
          <p:nvPr/>
        </p:nvSpPr>
        <p:spPr>
          <a:xfrm>
            <a:off x="0" y="2786559"/>
            <a:ext cx="8420986" cy="830997"/>
          </a:xfrm>
          <a:prstGeom prst="rect">
            <a:avLst/>
          </a:prstGeom>
          <a:solidFill>
            <a:schemeClr val="accent6">
              <a:lumMod val="20000"/>
              <a:lumOff val="80000"/>
            </a:schemeClr>
          </a:solidFill>
        </p:spPr>
        <p:txBody>
          <a:bodyPr wrap="square" rtlCol="0">
            <a:spAutoFit/>
          </a:bodyPr>
          <a:lstStyle/>
          <a:p>
            <a:pPr algn="just"/>
            <a:r>
              <a:rPr lang="fr-FR" sz="2400" dirty="0"/>
              <a:t>Un autre rapport au TEMPS via le chrono-urbanisme et la chronotopie</a:t>
            </a:r>
            <a:r>
              <a:rPr lang="fr-FR" dirty="0"/>
              <a:t>.</a:t>
            </a:r>
          </a:p>
        </p:txBody>
      </p:sp>
      <p:pic>
        <p:nvPicPr>
          <p:cNvPr id="12" name="Picture 11">
            <a:extLst>
              <a:ext uri="{FF2B5EF4-FFF2-40B4-BE49-F238E27FC236}">
                <a16:creationId xmlns:a16="http://schemas.microsoft.com/office/drawing/2014/main" id="{61AA4F4B-8763-6FD5-6811-DEEB63959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1834" y="2314239"/>
            <a:ext cx="2030818" cy="1775636"/>
          </a:xfrm>
          <a:prstGeom prst="rect">
            <a:avLst/>
          </a:prstGeom>
          <a:ln>
            <a:solidFill>
              <a:srgbClr val="FF0000"/>
            </a:solidFill>
          </a:ln>
        </p:spPr>
      </p:pic>
      <p:pic>
        <p:nvPicPr>
          <p:cNvPr id="14" name="Picture 13">
            <a:extLst>
              <a:ext uri="{FF2B5EF4-FFF2-40B4-BE49-F238E27FC236}">
                <a16:creationId xmlns:a16="http://schemas.microsoft.com/office/drawing/2014/main" id="{33328D79-E98C-9992-1BED-5715316C3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1834" y="4742122"/>
            <a:ext cx="2030818" cy="1775636"/>
          </a:xfrm>
          <a:prstGeom prst="rect">
            <a:avLst/>
          </a:prstGeom>
          <a:ln>
            <a:solidFill>
              <a:srgbClr val="FF0000"/>
            </a:solidFill>
          </a:ln>
        </p:spPr>
      </p:pic>
      <p:sp>
        <p:nvSpPr>
          <p:cNvPr id="15" name="TextBox 14">
            <a:extLst>
              <a:ext uri="{FF2B5EF4-FFF2-40B4-BE49-F238E27FC236}">
                <a16:creationId xmlns:a16="http://schemas.microsoft.com/office/drawing/2014/main" id="{4A4C15B7-B328-80C2-F8A3-3E4A417D9A82}"/>
              </a:ext>
            </a:extLst>
          </p:cNvPr>
          <p:cNvSpPr txBox="1"/>
          <p:nvPr/>
        </p:nvSpPr>
        <p:spPr>
          <a:xfrm>
            <a:off x="0" y="5082363"/>
            <a:ext cx="8420986" cy="830997"/>
          </a:xfrm>
          <a:prstGeom prst="rect">
            <a:avLst/>
          </a:prstGeom>
          <a:solidFill>
            <a:schemeClr val="accent6">
              <a:lumMod val="20000"/>
              <a:lumOff val="80000"/>
            </a:schemeClr>
          </a:solidFill>
        </p:spPr>
        <p:txBody>
          <a:bodyPr wrap="square" rtlCol="0">
            <a:spAutoFit/>
          </a:bodyPr>
          <a:lstStyle/>
          <a:p>
            <a:r>
              <a:rPr lang="fr-FR" sz="2400" dirty="0"/>
              <a:t>L’HYBRIDATION des usages, la MODULARITE des bâtiments et des équipements. </a:t>
            </a:r>
          </a:p>
        </p:txBody>
      </p:sp>
    </p:spTree>
    <p:extLst>
      <p:ext uri="{BB962C8B-B14F-4D97-AF65-F5344CB8AC3E}">
        <p14:creationId xmlns:p14="http://schemas.microsoft.com/office/powerpoint/2010/main" val="418336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CF29-1FB1-81A4-1C23-A2A8F815B6F1}"/>
              </a:ext>
            </a:extLst>
          </p:cNvPr>
          <p:cNvSpPr>
            <a:spLocks noGrp="1"/>
          </p:cNvSpPr>
          <p:nvPr>
            <p:ph type="ctrTitle"/>
          </p:nvPr>
        </p:nvSpPr>
        <p:spPr>
          <a:xfrm>
            <a:off x="0" y="0"/>
            <a:ext cx="9144000" cy="477837"/>
          </a:xfrm>
        </p:spPr>
        <p:txBody>
          <a:bodyPr>
            <a:normAutofit fontScale="90000"/>
          </a:bodyPr>
          <a:lstStyle/>
          <a:p>
            <a:pPr algn="l"/>
            <a:r>
              <a:rPr lang="fr-FR" sz="3200" b="1" u="sng" dirty="0">
                <a:solidFill>
                  <a:srgbClr val="FF0000"/>
                </a:solidFill>
              </a:rPr>
              <a:t>5/ Déclinaison opérationnelle du concept:</a:t>
            </a:r>
          </a:p>
        </p:txBody>
      </p:sp>
      <p:sp>
        <p:nvSpPr>
          <p:cNvPr id="3" name="Subtitle 2">
            <a:extLst>
              <a:ext uri="{FF2B5EF4-FFF2-40B4-BE49-F238E27FC236}">
                <a16:creationId xmlns:a16="http://schemas.microsoft.com/office/drawing/2014/main" id="{898AF7A3-E8AE-C3CC-5854-3482AD4B576B}"/>
              </a:ext>
            </a:extLst>
          </p:cNvPr>
          <p:cNvSpPr>
            <a:spLocks noGrp="1"/>
          </p:cNvSpPr>
          <p:nvPr>
            <p:ph type="subTitle" idx="1"/>
          </p:nvPr>
        </p:nvSpPr>
        <p:spPr>
          <a:xfrm>
            <a:off x="0" y="499731"/>
            <a:ext cx="12192000" cy="6358269"/>
          </a:xfrm>
        </p:spPr>
        <p:txBody>
          <a:bodyPr/>
          <a:lstStyle/>
          <a:p>
            <a:pPr algn="l"/>
            <a:r>
              <a:rPr lang="fr-FR" b="1" u="sng" dirty="0"/>
              <a:t>Garantir l’accés des habitants aux aménités :</a:t>
            </a:r>
          </a:p>
          <a:p>
            <a:pPr algn="l"/>
            <a:endParaRPr lang="fr-FR" b="1" u="sng" dirty="0"/>
          </a:p>
          <a:p>
            <a:pPr algn="l"/>
            <a:r>
              <a:rPr lang="fr-FR" dirty="0"/>
              <a:t>*  Équipements scolaires (crèches, écoles…).</a:t>
            </a:r>
          </a:p>
          <a:p>
            <a:pPr algn="l"/>
            <a:r>
              <a:rPr lang="fr-FR" dirty="0"/>
              <a:t>*  Équipements culturels et sportifs (micro-sites sportifs...).</a:t>
            </a:r>
          </a:p>
          <a:p>
            <a:pPr algn="l"/>
            <a:r>
              <a:rPr lang="fr-FR" dirty="0"/>
              <a:t>*  « Nature  » en ville (parcs et jardins…). </a:t>
            </a:r>
          </a:p>
          <a:p>
            <a:pPr algn="l"/>
            <a:r>
              <a:rPr lang="fr-FR" dirty="0"/>
              <a:t>*  Commerces et services de proximité.</a:t>
            </a:r>
          </a:p>
          <a:p>
            <a:pPr algn="l"/>
            <a:endParaRPr lang="fr-FR" b="1" u="sng" dirty="0"/>
          </a:p>
          <a:p>
            <a:pPr algn="l"/>
            <a:r>
              <a:rPr lang="fr-FR" b="1" u="sng" dirty="0"/>
              <a:t>Développer les mobilités alternatives:</a:t>
            </a:r>
          </a:p>
          <a:p>
            <a:pPr algn="l"/>
            <a:endParaRPr lang="fr-FR" b="1" u="sng" dirty="0"/>
          </a:p>
          <a:p>
            <a:pPr algn="l"/>
            <a:r>
              <a:rPr lang="fr-FR" dirty="0"/>
              <a:t>*  Mobilité douce (vélo, marche...).</a:t>
            </a:r>
          </a:p>
          <a:p>
            <a:pPr algn="l"/>
            <a:r>
              <a:rPr lang="fr-FR" dirty="0"/>
              <a:t>*  Offre en Transports Collectifs. </a:t>
            </a:r>
          </a:p>
          <a:p>
            <a:pPr algn="l"/>
            <a:r>
              <a:rPr lang="fr-FR" dirty="0"/>
              <a:t>*  Stationnement.</a:t>
            </a:r>
          </a:p>
          <a:p>
            <a:pPr algn="l"/>
            <a:r>
              <a:rPr lang="fr-FR" dirty="0"/>
              <a:t>*  Qualité de l’espace public (places, rues.... etc.).</a:t>
            </a:r>
            <a:endParaRPr lang="fr-FR" b="1" u="sng" dirty="0"/>
          </a:p>
        </p:txBody>
      </p:sp>
    </p:spTree>
    <p:extLst>
      <p:ext uri="{BB962C8B-B14F-4D97-AF65-F5344CB8AC3E}">
        <p14:creationId xmlns:p14="http://schemas.microsoft.com/office/powerpoint/2010/main" val="115209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FB985A-9FEC-5B25-208E-BE61291C8006}"/>
              </a:ext>
            </a:extLst>
          </p:cNvPr>
          <p:cNvSpPr>
            <a:spLocks noGrp="1"/>
          </p:cNvSpPr>
          <p:nvPr>
            <p:ph type="subTitle" idx="1"/>
          </p:nvPr>
        </p:nvSpPr>
        <p:spPr>
          <a:xfrm>
            <a:off x="0" y="1"/>
            <a:ext cx="12192000" cy="6667018"/>
          </a:xfrm>
        </p:spPr>
        <p:txBody>
          <a:bodyPr>
            <a:normAutofit/>
          </a:bodyPr>
          <a:lstStyle/>
          <a:p>
            <a:pPr algn="l"/>
            <a:r>
              <a:rPr lang="fr-FR" b="1" dirty="0"/>
              <a:t>Déversifier les centralités secondaires (centralités de proximité):</a:t>
            </a:r>
          </a:p>
          <a:p>
            <a:pPr algn="l"/>
            <a:endParaRPr lang="fr-FR" sz="2800" dirty="0"/>
          </a:p>
          <a:p>
            <a:pPr algn="just"/>
            <a:r>
              <a:rPr lang="fr-FR" dirty="0"/>
              <a:t>Renforcer les polarités existantes dans leur accessibilité et dans leur offre de proximité en fonction des manques et des besoins. </a:t>
            </a:r>
          </a:p>
          <a:p>
            <a:pPr algn="just"/>
            <a:endParaRPr lang="fr-FR" sz="3200" dirty="0"/>
          </a:p>
        </p:txBody>
      </p:sp>
    </p:spTree>
    <p:extLst>
      <p:ext uri="{BB962C8B-B14F-4D97-AF65-F5344CB8AC3E}">
        <p14:creationId xmlns:p14="http://schemas.microsoft.com/office/powerpoint/2010/main" val="978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BB0A-81B6-BD13-A39B-0B92C19DE6AE}"/>
              </a:ext>
            </a:extLst>
          </p:cNvPr>
          <p:cNvSpPr>
            <a:spLocks noGrp="1"/>
          </p:cNvSpPr>
          <p:nvPr>
            <p:ph type="ctrTitle"/>
          </p:nvPr>
        </p:nvSpPr>
        <p:spPr>
          <a:xfrm>
            <a:off x="0" y="56080"/>
            <a:ext cx="9144000" cy="589479"/>
          </a:xfrm>
        </p:spPr>
        <p:txBody>
          <a:bodyPr>
            <a:normAutofit/>
          </a:bodyPr>
          <a:lstStyle/>
          <a:p>
            <a:pPr algn="l"/>
            <a:r>
              <a:rPr lang="fr-FR" sz="2800" b="1" u="sng" dirty="0">
                <a:solidFill>
                  <a:srgbClr val="FF0000"/>
                </a:solidFill>
              </a:rPr>
              <a:t>6/ Comment définir les centralités de proximité: </a:t>
            </a:r>
          </a:p>
        </p:txBody>
      </p:sp>
      <p:sp>
        <p:nvSpPr>
          <p:cNvPr id="4" name="Rectangle 3">
            <a:extLst>
              <a:ext uri="{FF2B5EF4-FFF2-40B4-BE49-F238E27FC236}">
                <a16:creationId xmlns:a16="http://schemas.microsoft.com/office/drawing/2014/main" id="{5E9A9E53-0CA0-BB6F-3652-7B618D56C641}"/>
              </a:ext>
            </a:extLst>
          </p:cNvPr>
          <p:cNvSpPr/>
          <p:nvPr/>
        </p:nvSpPr>
        <p:spPr>
          <a:xfrm>
            <a:off x="223283" y="2094614"/>
            <a:ext cx="5284381" cy="192449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u="sng" dirty="0">
                <a:solidFill>
                  <a:schemeClr val="tx1"/>
                </a:solidFill>
              </a:rPr>
              <a:t>Centralité</a:t>
            </a:r>
            <a:r>
              <a:rPr lang="fr-FR" sz="2400" dirty="0">
                <a:solidFill>
                  <a:schemeClr val="tx1"/>
                </a:solidFill>
              </a:rPr>
              <a:t> </a:t>
            </a:r>
          </a:p>
          <a:p>
            <a:pPr algn="ctr"/>
            <a:r>
              <a:rPr lang="fr-FR" sz="2400" dirty="0">
                <a:solidFill>
                  <a:schemeClr val="tx1"/>
                </a:solidFill>
              </a:rPr>
              <a:t>=</a:t>
            </a:r>
          </a:p>
          <a:p>
            <a:pPr algn="ctr"/>
            <a:r>
              <a:rPr lang="fr-FR" sz="2400" dirty="0">
                <a:solidFill>
                  <a:schemeClr val="tx1"/>
                </a:solidFill>
              </a:rPr>
              <a:t>Densité + Diversité de logements, emplois, commerces, services et équipements</a:t>
            </a:r>
          </a:p>
        </p:txBody>
      </p:sp>
      <p:cxnSp>
        <p:nvCxnSpPr>
          <p:cNvPr id="6" name="Straight Arrow Connector 5">
            <a:extLst>
              <a:ext uri="{FF2B5EF4-FFF2-40B4-BE49-F238E27FC236}">
                <a16:creationId xmlns:a16="http://schemas.microsoft.com/office/drawing/2014/main" id="{CFEE4FF2-BDB4-8CC8-D9E3-541E107FBD3F}"/>
              </a:ext>
            </a:extLst>
          </p:cNvPr>
          <p:cNvCxnSpPr>
            <a:cxnSpLocks/>
          </p:cNvCxnSpPr>
          <p:nvPr/>
        </p:nvCxnSpPr>
        <p:spPr>
          <a:xfrm>
            <a:off x="5741580" y="3056860"/>
            <a:ext cx="117667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FA518F-63D2-6D23-CA9F-D0C743115AE9}"/>
              </a:ext>
            </a:extLst>
          </p:cNvPr>
          <p:cNvSpPr txBox="1"/>
          <p:nvPr/>
        </p:nvSpPr>
        <p:spPr>
          <a:xfrm>
            <a:off x="7028121" y="2598003"/>
            <a:ext cx="4540102" cy="830997"/>
          </a:xfrm>
          <a:prstGeom prst="rect">
            <a:avLst/>
          </a:prstGeom>
          <a:solidFill>
            <a:schemeClr val="accent6">
              <a:lumMod val="40000"/>
              <a:lumOff val="60000"/>
            </a:schemeClr>
          </a:solidFill>
        </p:spPr>
        <p:txBody>
          <a:bodyPr wrap="square" rtlCol="0">
            <a:spAutoFit/>
          </a:bodyPr>
          <a:lstStyle/>
          <a:p>
            <a:r>
              <a:rPr lang="fr-FR" sz="2400" dirty="0"/>
              <a:t>Potentiel de densification à proximité de ces centralités</a:t>
            </a:r>
          </a:p>
        </p:txBody>
      </p:sp>
    </p:spTree>
    <p:extLst>
      <p:ext uri="{BB962C8B-B14F-4D97-AF65-F5344CB8AC3E}">
        <p14:creationId xmlns:p14="http://schemas.microsoft.com/office/powerpoint/2010/main" val="303073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BA22-CC0B-9F4D-AEF4-6A13820F4C72}"/>
              </a:ext>
            </a:extLst>
          </p:cNvPr>
          <p:cNvSpPr>
            <a:spLocks noGrp="1"/>
          </p:cNvSpPr>
          <p:nvPr>
            <p:ph type="ctrTitle"/>
          </p:nvPr>
        </p:nvSpPr>
        <p:spPr>
          <a:xfrm>
            <a:off x="0" y="101637"/>
            <a:ext cx="9144000" cy="477837"/>
          </a:xfrm>
        </p:spPr>
        <p:txBody>
          <a:bodyPr>
            <a:normAutofit/>
          </a:bodyPr>
          <a:lstStyle/>
          <a:p>
            <a:pPr algn="l"/>
            <a:r>
              <a:rPr lang="fr-FR" sz="2800" b="1" u="sng" dirty="0">
                <a:solidFill>
                  <a:srgbClr val="FF0000"/>
                </a:solidFill>
              </a:rPr>
              <a:t>7/ Méthodologie utilisée:</a:t>
            </a:r>
          </a:p>
        </p:txBody>
      </p:sp>
      <p:sp>
        <p:nvSpPr>
          <p:cNvPr id="3" name="Subtitle 2">
            <a:extLst>
              <a:ext uri="{FF2B5EF4-FFF2-40B4-BE49-F238E27FC236}">
                <a16:creationId xmlns:a16="http://schemas.microsoft.com/office/drawing/2014/main" id="{55356FF6-1AC7-6558-5CB1-6ACFC8889439}"/>
              </a:ext>
            </a:extLst>
          </p:cNvPr>
          <p:cNvSpPr>
            <a:spLocks noGrp="1"/>
          </p:cNvSpPr>
          <p:nvPr>
            <p:ph type="subTitle" idx="1"/>
          </p:nvPr>
        </p:nvSpPr>
        <p:spPr>
          <a:xfrm>
            <a:off x="148856" y="805676"/>
            <a:ext cx="12043144" cy="1655762"/>
          </a:xfrm>
        </p:spPr>
        <p:txBody>
          <a:bodyPr/>
          <a:lstStyle/>
          <a:p>
            <a:pPr algn="just"/>
            <a:r>
              <a:rPr lang="fr-FR" dirty="0"/>
              <a:t>Sur la base d’un carroyage de la ville  (carreaux de 200x200 m), ont été identifié ceux qui cumulent les différents critères répondant aux besoins des 6  fonctions sociales de la ville du quart d’heure</a:t>
            </a:r>
          </a:p>
        </p:txBody>
      </p:sp>
      <p:pic>
        <p:nvPicPr>
          <p:cNvPr id="5" name="Picture 4">
            <a:extLst>
              <a:ext uri="{FF2B5EF4-FFF2-40B4-BE49-F238E27FC236}">
                <a16:creationId xmlns:a16="http://schemas.microsoft.com/office/drawing/2014/main" id="{55109CD7-7952-708C-F84B-A7788C7B6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384" y="1951469"/>
            <a:ext cx="2385799" cy="2004237"/>
          </a:xfrm>
          <a:prstGeom prst="rect">
            <a:avLst/>
          </a:prstGeom>
        </p:spPr>
      </p:pic>
      <p:pic>
        <p:nvPicPr>
          <p:cNvPr id="7" name="Picture 6">
            <a:extLst>
              <a:ext uri="{FF2B5EF4-FFF2-40B4-BE49-F238E27FC236}">
                <a16:creationId xmlns:a16="http://schemas.microsoft.com/office/drawing/2014/main" id="{138E737F-1E84-33FD-329F-66532A96F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138" y="1977885"/>
            <a:ext cx="2385799" cy="2004237"/>
          </a:xfrm>
          <a:prstGeom prst="rect">
            <a:avLst/>
          </a:prstGeom>
        </p:spPr>
      </p:pic>
      <p:pic>
        <p:nvPicPr>
          <p:cNvPr id="9" name="Picture 8">
            <a:extLst>
              <a:ext uri="{FF2B5EF4-FFF2-40B4-BE49-F238E27FC236}">
                <a16:creationId xmlns:a16="http://schemas.microsoft.com/office/drawing/2014/main" id="{73ADE30F-0083-4D73-494A-BAD45296F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614" y="1977885"/>
            <a:ext cx="2327218" cy="2004236"/>
          </a:xfrm>
          <a:prstGeom prst="rect">
            <a:avLst/>
          </a:prstGeom>
        </p:spPr>
      </p:pic>
      <p:pic>
        <p:nvPicPr>
          <p:cNvPr id="11" name="Picture 10">
            <a:extLst>
              <a:ext uri="{FF2B5EF4-FFF2-40B4-BE49-F238E27FC236}">
                <a16:creationId xmlns:a16="http://schemas.microsoft.com/office/drawing/2014/main" id="{6522F2A2-6BF1-8741-C46F-FC64059526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907" y="4401883"/>
            <a:ext cx="2385799" cy="2125359"/>
          </a:xfrm>
          <a:prstGeom prst="rect">
            <a:avLst/>
          </a:prstGeom>
        </p:spPr>
      </p:pic>
      <p:pic>
        <p:nvPicPr>
          <p:cNvPr id="13" name="Picture 12">
            <a:extLst>
              <a:ext uri="{FF2B5EF4-FFF2-40B4-BE49-F238E27FC236}">
                <a16:creationId xmlns:a16="http://schemas.microsoft.com/office/drawing/2014/main" id="{3CE0745F-46B5-4102-E975-B75894B770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139" y="4387082"/>
            <a:ext cx="2385798" cy="2125359"/>
          </a:xfrm>
          <a:prstGeom prst="rect">
            <a:avLst/>
          </a:prstGeom>
        </p:spPr>
      </p:pic>
      <p:pic>
        <p:nvPicPr>
          <p:cNvPr id="15" name="Picture 14">
            <a:extLst>
              <a:ext uri="{FF2B5EF4-FFF2-40B4-BE49-F238E27FC236}">
                <a16:creationId xmlns:a16="http://schemas.microsoft.com/office/drawing/2014/main" id="{E79CAB31-E484-9D73-5805-8C658F18EB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8267" y="4387082"/>
            <a:ext cx="2225912" cy="2154963"/>
          </a:xfrm>
          <a:prstGeom prst="rect">
            <a:avLst/>
          </a:prstGeom>
        </p:spPr>
      </p:pic>
      <p:sp>
        <p:nvSpPr>
          <p:cNvPr id="16" name="TextBox 15">
            <a:extLst>
              <a:ext uri="{FF2B5EF4-FFF2-40B4-BE49-F238E27FC236}">
                <a16:creationId xmlns:a16="http://schemas.microsoft.com/office/drawing/2014/main" id="{A4E71283-1362-BF44-1663-826E1709358C}"/>
              </a:ext>
            </a:extLst>
          </p:cNvPr>
          <p:cNvSpPr txBox="1"/>
          <p:nvPr/>
        </p:nvSpPr>
        <p:spPr>
          <a:xfrm>
            <a:off x="-43263" y="2017551"/>
            <a:ext cx="1679944" cy="1261884"/>
          </a:xfrm>
          <a:prstGeom prst="rect">
            <a:avLst/>
          </a:prstGeom>
          <a:noFill/>
        </p:spPr>
        <p:txBody>
          <a:bodyPr wrap="square" rtlCol="0">
            <a:spAutoFit/>
          </a:bodyPr>
          <a:lstStyle/>
          <a:p>
            <a:r>
              <a:rPr lang="fr-FR" sz="2000" b="1" u="sng" dirty="0"/>
              <a:t>Se loger:</a:t>
            </a:r>
          </a:p>
          <a:p>
            <a:endParaRPr lang="fr-FR" sz="2000" b="1" u="sng" dirty="0"/>
          </a:p>
          <a:p>
            <a:r>
              <a:rPr lang="fr-FR" dirty="0"/>
              <a:t>Nb total de logements</a:t>
            </a:r>
          </a:p>
        </p:txBody>
      </p:sp>
      <p:sp>
        <p:nvSpPr>
          <p:cNvPr id="17" name="TextBox 16">
            <a:extLst>
              <a:ext uri="{FF2B5EF4-FFF2-40B4-BE49-F238E27FC236}">
                <a16:creationId xmlns:a16="http://schemas.microsoft.com/office/drawing/2014/main" id="{84CEB0A6-E2FD-2792-811A-C2A644D80664}"/>
              </a:ext>
            </a:extLst>
          </p:cNvPr>
          <p:cNvSpPr txBox="1"/>
          <p:nvPr/>
        </p:nvSpPr>
        <p:spPr>
          <a:xfrm>
            <a:off x="4017243" y="1977885"/>
            <a:ext cx="1687033" cy="1785104"/>
          </a:xfrm>
          <a:prstGeom prst="rect">
            <a:avLst/>
          </a:prstGeom>
          <a:noFill/>
        </p:spPr>
        <p:txBody>
          <a:bodyPr wrap="square" rtlCol="0">
            <a:spAutoFit/>
          </a:bodyPr>
          <a:lstStyle/>
          <a:p>
            <a:r>
              <a:rPr lang="fr-FR" sz="2000" b="1" u="sng" dirty="0"/>
              <a:t>Se soigner:</a:t>
            </a:r>
          </a:p>
          <a:p>
            <a:endParaRPr lang="fr-FR" dirty="0"/>
          </a:p>
          <a:p>
            <a:r>
              <a:rPr lang="fr-FR" dirty="0"/>
              <a:t>Nb total de professionels et d’équipements              des sansté </a:t>
            </a:r>
          </a:p>
        </p:txBody>
      </p:sp>
      <p:sp>
        <p:nvSpPr>
          <p:cNvPr id="18" name="TextBox 17">
            <a:extLst>
              <a:ext uri="{FF2B5EF4-FFF2-40B4-BE49-F238E27FC236}">
                <a16:creationId xmlns:a16="http://schemas.microsoft.com/office/drawing/2014/main" id="{1C234AC7-3738-315D-6411-1B2E5CEB8DA7}"/>
              </a:ext>
            </a:extLst>
          </p:cNvPr>
          <p:cNvSpPr txBox="1"/>
          <p:nvPr/>
        </p:nvSpPr>
        <p:spPr>
          <a:xfrm>
            <a:off x="8218967" y="2017551"/>
            <a:ext cx="1269300" cy="1200329"/>
          </a:xfrm>
          <a:prstGeom prst="rect">
            <a:avLst/>
          </a:prstGeom>
          <a:noFill/>
        </p:spPr>
        <p:txBody>
          <a:bodyPr wrap="square" rtlCol="0">
            <a:spAutoFit/>
          </a:bodyPr>
          <a:lstStyle/>
          <a:p>
            <a:r>
              <a:rPr lang="fr-FR" b="1" u="sng" dirty="0"/>
              <a:t>Travailler</a:t>
            </a:r>
            <a:r>
              <a:rPr lang="fr-FR" dirty="0"/>
              <a:t>:</a:t>
            </a:r>
          </a:p>
          <a:p>
            <a:endParaRPr lang="fr-FR" dirty="0"/>
          </a:p>
          <a:p>
            <a:r>
              <a:rPr lang="fr-FR" dirty="0"/>
              <a:t>Nb totale d’emplois</a:t>
            </a:r>
          </a:p>
        </p:txBody>
      </p:sp>
      <p:sp>
        <p:nvSpPr>
          <p:cNvPr id="19" name="TextBox 18">
            <a:extLst>
              <a:ext uri="{FF2B5EF4-FFF2-40B4-BE49-F238E27FC236}">
                <a16:creationId xmlns:a16="http://schemas.microsoft.com/office/drawing/2014/main" id="{76FC63FC-B485-2FB1-A030-091ED5E5407E}"/>
              </a:ext>
            </a:extLst>
          </p:cNvPr>
          <p:cNvSpPr txBox="1"/>
          <p:nvPr/>
        </p:nvSpPr>
        <p:spPr>
          <a:xfrm>
            <a:off x="8089693" y="4415666"/>
            <a:ext cx="1489677" cy="1477328"/>
          </a:xfrm>
          <a:prstGeom prst="rect">
            <a:avLst/>
          </a:prstGeom>
          <a:noFill/>
        </p:spPr>
        <p:txBody>
          <a:bodyPr wrap="square" rtlCol="0">
            <a:spAutoFit/>
          </a:bodyPr>
          <a:lstStyle/>
          <a:p>
            <a:r>
              <a:rPr lang="fr-FR" b="1" u="sng" dirty="0"/>
              <a:t>Consommer:</a:t>
            </a:r>
          </a:p>
          <a:p>
            <a:endParaRPr lang="fr-FR" b="1" u="sng" dirty="0"/>
          </a:p>
          <a:p>
            <a:r>
              <a:rPr lang="fr-FR" dirty="0"/>
              <a:t>Nb total de commerce de proximité</a:t>
            </a:r>
          </a:p>
        </p:txBody>
      </p:sp>
      <p:sp>
        <p:nvSpPr>
          <p:cNvPr id="20" name="TextBox 19">
            <a:extLst>
              <a:ext uri="{FF2B5EF4-FFF2-40B4-BE49-F238E27FC236}">
                <a16:creationId xmlns:a16="http://schemas.microsoft.com/office/drawing/2014/main" id="{81E45C32-D101-3E67-4937-78AC36B25B8C}"/>
              </a:ext>
            </a:extLst>
          </p:cNvPr>
          <p:cNvSpPr txBox="1"/>
          <p:nvPr/>
        </p:nvSpPr>
        <p:spPr>
          <a:xfrm>
            <a:off x="-86526" y="4348922"/>
            <a:ext cx="1766470" cy="1785104"/>
          </a:xfrm>
          <a:prstGeom prst="rect">
            <a:avLst/>
          </a:prstGeom>
          <a:noFill/>
        </p:spPr>
        <p:txBody>
          <a:bodyPr wrap="square" rtlCol="0">
            <a:spAutoFit/>
          </a:bodyPr>
          <a:lstStyle/>
          <a:p>
            <a:r>
              <a:rPr lang="fr-FR" sz="2000" b="1" u="sng" dirty="0"/>
              <a:t>S’éduquer :</a:t>
            </a:r>
          </a:p>
          <a:p>
            <a:endParaRPr lang="fr-FR" b="1" u="sng" dirty="0"/>
          </a:p>
          <a:p>
            <a:r>
              <a:rPr lang="fr-FR" dirty="0"/>
              <a:t>Nb total d’établissements d’éducation et de formation</a:t>
            </a:r>
          </a:p>
        </p:txBody>
      </p:sp>
      <p:sp>
        <p:nvSpPr>
          <p:cNvPr id="21" name="TextBox 20">
            <a:extLst>
              <a:ext uri="{FF2B5EF4-FFF2-40B4-BE49-F238E27FC236}">
                <a16:creationId xmlns:a16="http://schemas.microsoft.com/office/drawing/2014/main" id="{4C48AE50-8A5E-5866-CB7A-87CC75430630}"/>
              </a:ext>
            </a:extLst>
          </p:cNvPr>
          <p:cNvSpPr txBox="1"/>
          <p:nvPr/>
        </p:nvSpPr>
        <p:spPr>
          <a:xfrm>
            <a:off x="3930706" y="4401883"/>
            <a:ext cx="1675367" cy="2092881"/>
          </a:xfrm>
          <a:prstGeom prst="rect">
            <a:avLst/>
          </a:prstGeom>
          <a:noFill/>
        </p:spPr>
        <p:txBody>
          <a:bodyPr wrap="square" rtlCol="0">
            <a:spAutoFit/>
          </a:bodyPr>
          <a:lstStyle/>
          <a:p>
            <a:r>
              <a:rPr lang="fr-FR" sz="2000" b="1" u="sng" dirty="0"/>
              <a:t>Se divertir:</a:t>
            </a:r>
          </a:p>
          <a:p>
            <a:endParaRPr lang="fr-FR" sz="2000" b="1" u="sng" dirty="0"/>
          </a:p>
          <a:p>
            <a:r>
              <a:rPr lang="fr-FR" dirty="0"/>
              <a:t>Nb totale de restaurants, d’équipements de sports et de loisirs</a:t>
            </a:r>
          </a:p>
        </p:txBody>
      </p:sp>
    </p:spTree>
    <p:extLst>
      <p:ext uri="{BB962C8B-B14F-4D97-AF65-F5344CB8AC3E}">
        <p14:creationId xmlns:p14="http://schemas.microsoft.com/office/powerpoint/2010/main" val="347092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0EDE62-BF5A-2E17-DAC1-16785709CEC2}"/>
              </a:ext>
            </a:extLst>
          </p:cNvPr>
          <p:cNvPicPr>
            <a:picLocks noChangeAspect="1"/>
          </p:cNvPicPr>
          <p:nvPr/>
        </p:nvPicPr>
        <p:blipFill>
          <a:blip r:embed="rId2"/>
          <a:stretch>
            <a:fillRect/>
          </a:stretch>
        </p:blipFill>
        <p:spPr>
          <a:xfrm>
            <a:off x="265813" y="393405"/>
            <a:ext cx="5507666" cy="5114260"/>
          </a:xfrm>
          <a:prstGeom prst="rect">
            <a:avLst/>
          </a:prstGeom>
        </p:spPr>
      </p:pic>
      <p:pic>
        <p:nvPicPr>
          <p:cNvPr id="9" name="Picture 8">
            <a:extLst>
              <a:ext uri="{FF2B5EF4-FFF2-40B4-BE49-F238E27FC236}">
                <a16:creationId xmlns:a16="http://schemas.microsoft.com/office/drawing/2014/main" id="{EF5AE20A-6919-83B6-2E18-63925D7E5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678" y="393405"/>
            <a:ext cx="5507666" cy="5114259"/>
          </a:xfrm>
          <a:prstGeom prst="rect">
            <a:avLst/>
          </a:prstGeom>
        </p:spPr>
      </p:pic>
      <p:sp>
        <p:nvSpPr>
          <p:cNvPr id="10" name="TextBox 9">
            <a:extLst>
              <a:ext uri="{FF2B5EF4-FFF2-40B4-BE49-F238E27FC236}">
                <a16:creationId xmlns:a16="http://schemas.microsoft.com/office/drawing/2014/main" id="{620C24E6-47D4-60A1-0773-D41B768C892C}"/>
              </a:ext>
            </a:extLst>
          </p:cNvPr>
          <p:cNvSpPr txBox="1"/>
          <p:nvPr/>
        </p:nvSpPr>
        <p:spPr>
          <a:xfrm>
            <a:off x="627321" y="5613991"/>
            <a:ext cx="4476307" cy="400110"/>
          </a:xfrm>
          <a:prstGeom prst="rect">
            <a:avLst/>
          </a:prstGeom>
          <a:noFill/>
        </p:spPr>
        <p:txBody>
          <a:bodyPr wrap="square" rtlCol="0">
            <a:spAutoFit/>
          </a:bodyPr>
          <a:lstStyle/>
          <a:p>
            <a:pPr algn="ctr"/>
            <a:r>
              <a:rPr lang="fr-FR" sz="2000" b="1" u="sng" dirty="0"/>
              <a:t>Se loger </a:t>
            </a:r>
          </a:p>
        </p:txBody>
      </p:sp>
      <p:sp>
        <p:nvSpPr>
          <p:cNvPr id="11" name="TextBox 10">
            <a:extLst>
              <a:ext uri="{FF2B5EF4-FFF2-40B4-BE49-F238E27FC236}">
                <a16:creationId xmlns:a16="http://schemas.microsoft.com/office/drawing/2014/main" id="{8DF8B927-3B07-6CBF-FECF-5E4FD5AAD92A}"/>
              </a:ext>
            </a:extLst>
          </p:cNvPr>
          <p:cNvSpPr txBox="1"/>
          <p:nvPr/>
        </p:nvSpPr>
        <p:spPr>
          <a:xfrm>
            <a:off x="7985052" y="5613991"/>
            <a:ext cx="2147776" cy="400110"/>
          </a:xfrm>
          <a:prstGeom prst="rect">
            <a:avLst/>
          </a:prstGeom>
          <a:noFill/>
        </p:spPr>
        <p:txBody>
          <a:bodyPr wrap="square" rtlCol="0">
            <a:spAutoFit/>
          </a:bodyPr>
          <a:lstStyle/>
          <a:p>
            <a:pPr algn="ctr"/>
            <a:r>
              <a:rPr lang="fr-FR" sz="2000" b="1" u="sng" dirty="0"/>
              <a:t>Travailler</a:t>
            </a:r>
            <a:r>
              <a:rPr lang="fr-FR" b="1" u="sng" dirty="0"/>
              <a:t> </a:t>
            </a:r>
          </a:p>
        </p:txBody>
      </p:sp>
    </p:spTree>
    <p:extLst>
      <p:ext uri="{BB962C8B-B14F-4D97-AF65-F5344CB8AC3E}">
        <p14:creationId xmlns:p14="http://schemas.microsoft.com/office/powerpoint/2010/main" val="271650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043B80-432E-7559-9A8E-24EC6B9FE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74" y="361508"/>
            <a:ext cx="5500064" cy="4997302"/>
          </a:xfrm>
          <a:prstGeom prst="rect">
            <a:avLst/>
          </a:prstGeom>
        </p:spPr>
      </p:pic>
      <p:sp>
        <p:nvSpPr>
          <p:cNvPr id="6" name="TextBox 5">
            <a:extLst>
              <a:ext uri="{FF2B5EF4-FFF2-40B4-BE49-F238E27FC236}">
                <a16:creationId xmlns:a16="http://schemas.microsoft.com/office/drawing/2014/main" id="{88ECB3DD-6F8C-CD21-96C9-E04C7CDEA41B}"/>
              </a:ext>
            </a:extLst>
          </p:cNvPr>
          <p:cNvSpPr txBox="1"/>
          <p:nvPr/>
        </p:nvSpPr>
        <p:spPr>
          <a:xfrm>
            <a:off x="2115880" y="5582093"/>
            <a:ext cx="3296093" cy="400110"/>
          </a:xfrm>
          <a:prstGeom prst="rect">
            <a:avLst/>
          </a:prstGeom>
          <a:noFill/>
        </p:spPr>
        <p:txBody>
          <a:bodyPr wrap="square" rtlCol="0">
            <a:spAutoFit/>
          </a:bodyPr>
          <a:lstStyle/>
          <a:p>
            <a:r>
              <a:rPr lang="fr-FR" sz="2000" b="1" dirty="0"/>
              <a:t>Consommer</a:t>
            </a:r>
          </a:p>
        </p:txBody>
      </p:sp>
      <p:pic>
        <p:nvPicPr>
          <p:cNvPr id="8" name="Picture 7">
            <a:extLst>
              <a:ext uri="{FF2B5EF4-FFF2-40B4-BE49-F238E27FC236}">
                <a16:creationId xmlns:a16="http://schemas.microsoft.com/office/drawing/2014/main" id="{FA9B55D2-5220-3E55-572D-517429E9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609" y="361508"/>
            <a:ext cx="5215426" cy="4890976"/>
          </a:xfrm>
          <a:prstGeom prst="rect">
            <a:avLst/>
          </a:prstGeom>
        </p:spPr>
      </p:pic>
      <p:sp>
        <p:nvSpPr>
          <p:cNvPr id="9" name="TextBox 8">
            <a:extLst>
              <a:ext uri="{FF2B5EF4-FFF2-40B4-BE49-F238E27FC236}">
                <a16:creationId xmlns:a16="http://schemas.microsoft.com/office/drawing/2014/main" id="{C41205B7-FEAA-E955-D706-025240BB2CBA}"/>
              </a:ext>
            </a:extLst>
          </p:cNvPr>
          <p:cNvSpPr txBox="1"/>
          <p:nvPr/>
        </p:nvSpPr>
        <p:spPr>
          <a:xfrm>
            <a:off x="8346558" y="5582093"/>
            <a:ext cx="2923954" cy="400110"/>
          </a:xfrm>
          <a:prstGeom prst="rect">
            <a:avLst/>
          </a:prstGeom>
          <a:noFill/>
        </p:spPr>
        <p:txBody>
          <a:bodyPr wrap="square" rtlCol="0">
            <a:spAutoFit/>
          </a:bodyPr>
          <a:lstStyle/>
          <a:p>
            <a:r>
              <a:rPr lang="fr-FR" sz="2000" b="1" dirty="0"/>
              <a:t>Se soigner</a:t>
            </a:r>
          </a:p>
        </p:txBody>
      </p:sp>
    </p:spTree>
    <p:extLst>
      <p:ext uri="{BB962C8B-B14F-4D97-AF65-F5344CB8AC3E}">
        <p14:creationId xmlns:p14="http://schemas.microsoft.com/office/powerpoint/2010/main" val="282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5B5B4-0DD3-1F32-94A3-7AEBDB08B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8" y="445646"/>
            <a:ext cx="5521843" cy="4976959"/>
          </a:xfrm>
          <a:prstGeom prst="rect">
            <a:avLst/>
          </a:prstGeom>
        </p:spPr>
      </p:pic>
      <p:sp>
        <p:nvSpPr>
          <p:cNvPr id="6" name="TextBox 5">
            <a:extLst>
              <a:ext uri="{FF2B5EF4-FFF2-40B4-BE49-F238E27FC236}">
                <a16:creationId xmlns:a16="http://schemas.microsoft.com/office/drawing/2014/main" id="{ABCD6C40-B68B-CD91-977F-C228FD4ECD7F}"/>
              </a:ext>
            </a:extLst>
          </p:cNvPr>
          <p:cNvSpPr txBox="1"/>
          <p:nvPr/>
        </p:nvSpPr>
        <p:spPr>
          <a:xfrm>
            <a:off x="1467293" y="5613991"/>
            <a:ext cx="3391786" cy="400110"/>
          </a:xfrm>
          <a:prstGeom prst="rect">
            <a:avLst/>
          </a:prstGeom>
          <a:noFill/>
        </p:spPr>
        <p:txBody>
          <a:bodyPr wrap="square" rtlCol="0">
            <a:spAutoFit/>
          </a:bodyPr>
          <a:lstStyle/>
          <a:p>
            <a:pPr algn="ctr"/>
            <a:r>
              <a:rPr lang="fr-FR" sz="2000" b="1" u="sng" dirty="0"/>
              <a:t>S’éduquer</a:t>
            </a:r>
          </a:p>
        </p:txBody>
      </p:sp>
      <p:pic>
        <p:nvPicPr>
          <p:cNvPr id="8" name="Picture 7">
            <a:extLst>
              <a:ext uri="{FF2B5EF4-FFF2-40B4-BE49-F238E27FC236}">
                <a16:creationId xmlns:a16="http://schemas.microsoft.com/office/drawing/2014/main" id="{88CF8B90-52B4-B343-C48E-9231A4236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349" y="450962"/>
            <a:ext cx="5280837" cy="4976959"/>
          </a:xfrm>
          <a:prstGeom prst="rect">
            <a:avLst/>
          </a:prstGeom>
        </p:spPr>
      </p:pic>
      <p:sp>
        <p:nvSpPr>
          <p:cNvPr id="9" name="TextBox 8">
            <a:extLst>
              <a:ext uri="{FF2B5EF4-FFF2-40B4-BE49-F238E27FC236}">
                <a16:creationId xmlns:a16="http://schemas.microsoft.com/office/drawing/2014/main" id="{471D8F97-02C0-927C-AC1B-B0AEC47EAE97}"/>
              </a:ext>
            </a:extLst>
          </p:cNvPr>
          <p:cNvSpPr txBox="1"/>
          <p:nvPr/>
        </p:nvSpPr>
        <p:spPr>
          <a:xfrm>
            <a:off x="7846828" y="5613991"/>
            <a:ext cx="2966484" cy="400110"/>
          </a:xfrm>
          <a:prstGeom prst="rect">
            <a:avLst/>
          </a:prstGeom>
          <a:noFill/>
        </p:spPr>
        <p:txBody>
          <a:bodyPr wrap="square" rtlCol="0">
            <a:spAutoFit/>
          </a:bodyPr>
          <a:lstStyle/>
          <a:p>
            <a:pPr algn="ctr"/>
            <a:r>
              <a:rPr lang="fr-FR" sz="2000" b="1" u="sng" dirty="0"/>
              <a:t>Se dévertir </a:t>
            </a:r>
          </a:p>
        </p:txBody>
      </p:sp>
    </p:spTree>
    <p:extLst>
      <p:ext uri="{BB962C8B-B14F-4D97-AF65-F5344CB8AC3E}">
        <p14:creationId xmlns:p14="http://schemas.microsoft.com/office/powerpoint/2010/main" val="323416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AE459-C028-A119-47D0-902F74F37C0A}"/>
              </a:ext>
            </a:extLst>
          </p:cNvPr>
          <p:cNvPicPr>
            <a:picLocks noChangeAspect="1"/>
          </p:cNvPicPr>
          <p:nvPr/>
        </p:nvPicPr>
        <p:blipFill>
          <a:blip r:embed="rId2"/>
          <a:stretch>
            <a:fillRect/>
          </a:stretch>
        </p:blipFill>
        <p:spPr>
          <a:xfrm>
            <a:off x="523653" y="117474"/>
            <a:ext cx="6834077" cy="5624107"/>
          </a:xfrm>
          <a:prstGeom prst="rect">
            <a:avLst/>
          </a:prstGeom>
        </p:spPr>
      </p:pic>
      <p:pic>
        <p:nvPicPr>
          <p:cNvPr id="7" name="Picture 6">
            <a:extLst>
              <a:ext uri="{FF2B5EF4-FFF2-40B4-BE49-F238E27FC236}">
                <a16:creationId xmlns:a16="http://schemas.microsoft.com/office/drawing/2014/main" id="{B98DEC4F-8FDE-BF05-07D0-E5A744769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598" y="1694776"/>
            <a:ext cx="3509637" cy="3213265"/>
          </a:xfrm>
          <a:prstGeom prst="rect">
            <a:avLst/>
          </a:prstGeom>
        </p:spPr>
      </p:pic>
      <p:sp>
        <p:nvSpPr>
          <p:cNvPr id="8" name="TextBox 7">
            <a:extLst>
              <a:ext uri="{FF2B5EF4-FFF2-40B4-BE49-F238E27FC236}">
                <a16:creationId xmlns:a16="http://schemas.microsoft.com/office/drawing/2014/main" id="{BEAEDE88-5FD4-9BE1-0CC0-E2BF02DBE439}"/>
              </a:ext>
            </a:extLst>
          </p:cNvPr>
          <p:cNvSpPr txBox="1"/>
          <p:nvPr/>
        </p:nvSpPr>
        <p:spPr>
          <a:xfrm>
            <a:off x="1605516" y="5847907"/>
            <a:ext cx="4490484" cy="400110"/>
          </a:xfrm>
          <a:prstGeom prst="rect">
            <a:avLst/>
          </a:prstGeom>
          <a:noFill/>
        </p:spPr>
        <p:txBody>
          <a:bodyPr wrap="square" rtlCol="0">
            <a:spAutoFit/>
          </a:bodyPr>
          <a:lstStyle/>
          <a:p>
            <a:r>
              <a:rPr lang="fr-FR" sz="2000" b="1" dirty="0"/>
              <a:t>Superposition des couches </a:t>
            </a:r>
          </a:p>
        </p:txBody>
      </p:sp>
      <p:sp>
        <p:nvSpPr>
          <p:cNvPr id="9" name="TextBox 8">
            <a:extLst>
              <a:ext uri="{FF2B5EF4-FFF2-40B4-BE49-F238E27FC236}">
                <a16:creationId xmlns:a16="http://schemas.microsoft.com/office/drawing/2014/main" id="{AE55F18E-4541-1EA0-456F-7832F958DA75}"/>
              </a:ext>
            </a:extLst>
          </p:cNvPr>
          <p:cNvSpPr txBox="1"/>
          <p:nvPr/>
        </p:nvSpPr>
        <p:spPr>
          <a:xfrm>
            <a:off x="8505598" y="5694019"/>
            <a:ext cx="3040912" cy="707886"/>
          </a:xfrm>
          <a:prstGeom prst="rect">
            <a:avLst/>
          </a:prstGeom>
          <a:noFill/>
        </p:spPr>
        <p:txBody>
          <a:bodyPr wrap="square" rtlCol="0">
            <a:spAutoFit/>
          </a:bodyPr>
          <a:lstStyle/>
          <a:p>
            <a:pPr algn="ctr"/>
            <a:r>
              <a:rPr lang="fr-FR" sz="2000" b="1" dirty="0"/>
              <a:t>Séléctionner les centralités de proximité </a:t>
            </a:r>
          </a:p>
        </p:txBody>
      </p:sp>
      <p:cxnSp>
        <p:nvCxnSpPr>
          <p:cNvPr id="11" name="Straight Arrow Connector 10">
            <a:extLst>
              <a:ext uri="{FF2B5EF4-FFF2-40B4-BE49-F238E27FC236}">
                <a16:creationId xmlns:a16="http://schemas.microsoft.com/office/drawing/2014/main" id="{22E97A50-6862-0128-4725-C2428A36BCED}"/>
              </a:ext>
            </a:extLst>
          </p:cNvPr>
          <p:cNvCxnSpPr>
            <a:cxnSpLocks/>
          </p:cNvCxnSpPr>
          <p:nvPr/>
        </p:nvCxnSpPr>
        <p:spPr>
          <a:xfrm>
            <a:off x="7495953" y="3264193"/>
            <a:ext cx="85060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5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45CE-C2AB-0C1A-EDE1-94C76A156252}"/>
              </a:ext>
            </a:extLst>
          </p:cNvPr>
          <p:cNvSpPr>
            <a:spLocks noGrp="1"/>
          </p:cNvSpPr>
          <p:nvPr>
            <p:ph type="ctrTitle"/>
          </p:nvPr>
        </p:nvSpPr>
        <p:spPr>
          <a:xfrm>
            <a:off x="0" y="16578"/>
            <a:ext cx="9144000" cy="477837"/>
          </a:xfrm>
        </p:spPr>
        <p:txBody>
          <a:bodyPr>
            <a:normAutofit/>
          </a:bodyPr>
          <a:lstStyle/>
          <a:p>
            <a:pPr algn="l"/>
            <a:r>
              <a:rPr lang="fr-FR" sz="2800" b="1" u="sng" dirty="0">
                <a:solidFill>
                  <a:srgbClr val="FF0000"/>
                </a:solidFill>
              </a:rPr>
              <a:t>1/ Qu’est ce qu’une ville des courtes distances:</a:t>
            </a:r>
          </a:p>
        </p:txBody>
      </p:sp>
      <p:sp>
        <p:nvSpPr>
          <p:cNvPr id="3" name="Subtitle 2">
            <a:extLst>
              <a:ext uri="{FF2B5EF4-FFF2-40B4-BE49-F238E27FC236}">
                <a16:creationId xmlns:a16="http://schemas.microsoft.com/office/drawing/2014/main" id="{EDDF5EAB-B889-9A71-BBC7-05CEFF330428}"/>
              </a:ext>
            </a:extLst>
          </p:cNvPr>
          <p:cNvSpPr>
            <a:spLocks noGrp="1"/>
          </p:cNvSpPr>
          <p:nvPr>
            <p:ph type="subTitle" idx="1"/>
          </p:nvPr>
        </p:nvSpPr>
        <p:spPr>
          <a:xfrm>
            <a:off x="0" y="970480"/>
            <a:ext cx="12192000" cy="1333333"/>
          </a:xfrm>
          <a:solidFill>
            <a:schemeClr val="accent1">
              <a:lumMod val="20000"/>
              <a:lumOff val="80000"/>
            </a:schemeClr>
          </a:solidFill>
        </p:spPr>
        <p:txBody>
          <a:bodyPr>
            <a:normAutofit/>
          </a:bodyPr>
          <a:lstStyle/>
          <a:p>
            <a:pPr algn="just">
              <a:lnSpc>
                <a:spcPct val="150000"/>
              </a:lnSpc>
            </a:pPr>
            <a:r>
              <a:rPr lang="fr-FR" dirty="0"/>
              <a:t>C’est une ville dans laquelle les habitants accèdent aux services essentiels de manière décarbonée, à pied ou en vélo.</a:t>
            </a:r>
          </a:p>
        </p:txBody>
      </p:sp>
      <p:sp>
        <p:nvSpPr>
          <p:cNvPr id="4" name="TextBox 3">
            <a:extLst>
              <a:ext uri="{FF2B5EF4-FFF2-40B4-BE49-F238E27FC236}">
                <a16:creationId xmlns:a16="http://schemas.microsoft.com/office/drawing/2014/main" id="{C8BC62FF-95D4-5E05-B947-BFBE40CBA24F}"/>
              </a:ext>
            </a:extLst>
          </p:cNvPr>
          <p:cNvSpPr txBox="1"/>
          <p:nvPr/>
        </p:nvSpPr>
        <p:spPr>
          <a:xfrm>
            <a:off x="0" y="2828835"/>
            <a:ext cx="12192000" cy="1697068"/>
          </a:xfrm>
          <a:prstGeom prst="rect">
            <a:avLst/>
          </a:prstGeom>
          <a:solidFill>
            <a:schemeClr val="accent1">
              <a:lumMod val="20000"/>
              <a:lumOff val="80000"/>
            </a:schemeClr>
          </a:solidFill>
        </p:spPr>
        <p:txBody>
          <a:bodyPr wrap="square" rtlCol="0">
            <a:spAutoFit/>
          </a:bodyPr>
          <a:lstStyle/>
          <a:p>
            <a:pPr algn="just">
              <a:lnSpc>
                <a:spcPct val="150000"/>
              </a:lnSpc>
            </a:pPr>
            <a:r>
              <a:rPr lang="fr-FR" sz="2400" b="1" u="sng" dirty="0"/>
              <a:t>La ville des proximités </a:t>
            </a:r>
            <a:r>
              <a:rPr lang="fr-FR" sz="2400" dirty="0"/>
              <a:t>ou </a:t>
            </a:r>
            <a:r>
              <a:rPr lang="fr-FR" sz="2400" b="1" u="sng" dirty="0"/>
              <a:t>ville du quart d’heure </a:t>
            </a:r>
            <a:r>
              <a:rPr lang="fr-FR" sz="2400" dirty="0"/>
              <a:t>est un concept d’urbanisme et d’aménagement qui propose le développement d'une ville polycentrique, où la vie en proximité assure </a:t>
            </a:r>
            <a:r>
              <a:rPr lang="fr-FR" sz="2400" b="1" u="sng" dirty="0"/>
              <a:t>une mixité fonctionnelle.</a:t>
            </a:r>
          </a:p>
        </p:txBody>
      </p:sp>
    </p:spTree>
    <p:extLst>
      <p:ext uri="{BB962C8B-B14F-4D97-AF65-F5344CB8AC3E}">
        <p14:creationId xmlns:p14="http://schemas.microsoft.com/office/powerpoint/2010/main" val="304649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02A52D-AD5F-CCFD-10FD-98904F22D3D3}"/>
              </a:ext>
            </a:extLst>
          </p:cNvPr>
          <p:cNvSpPr>
            <a:spLocks noGrp="1"/>
          </p:cNvSpPr>
          <p:nvPr>
            <p:ph type="subTitle" idx="1"/>
          </p:nvPr>
        </p:nvSpPr>
        <p:spPr>
          <a:xfrm>
            <a:off x="1" y="135824"/>
            <a:ext cx="12089218" cy="1288939"/>
          </a:xfrm>
        </p:spPr>
        <p:txBody>
          <a:bodyPr>
            <a:normAutofit/>
          </a:bodyPr>
          <a:lstStyle/>
          <a:p>
            <a:pPr algn="just">
              <a:lnSpc>
                <a:spcPct val="150000"/>
              </a:lnSpc>
            </a:pPr>
            <a:r>
              <a:rPr lang="fr-FR" dirty="0"/>
              <a:t>Ce concept est basé sur un modèle ontologique de la ville censé répondre aux besoins des habitants à partir de 6 catégories de fonctions sociales essentielles à la vie quotidienne </a:t>
            </a:r>
          </a:p>
        </p:txBody>
      </p:sp>
      <p:pic>
        <p:nvPicPr>
          <p:cNvPr id="5" name="Picture 4">
            <a:extLst>
              <a:ext uri="{FF2B5EF4-FFF2-40B4-BE49-F238E27FC236}">
                <a16:creationId xmlns:a16="http://schemas.microsoft.com/office/drawing/2014/main" id="{9C81FA54-8011-F51F-895A-9FB19B8176B8}"/>
              </a:ext>
            </a:extLst>
          </p:cNvPr>
          <p:cNvPicPr>
            <a:picLocks noChangeAspect="1"/>
          </p:cNvPicPr>
          <p:nvPr/>
        </p:nvPicPr>
        <p:blipFill>
          <a:blip r:embed="rId2"/>
          <a:stretch>
            <a:fillRect/>
          </a:stretch>
        </p:blipFill>
        <p:spPr>
          <a:xfrm>
            <a:off x="4848446" y="1719556"/>
            <a:ext cx="7155711" cy="4768702"/>
          </a:xfrm>
          <a:prstGeom prst="rect">
            <a:avLst/>
          </a:prstGeom>
        </p:spPr>
      </p:pic>
      <p:sp>
        <p:nvSpPr>
          <p:cNvPr id="2" name="TextBox 1">
            <a:extLst>
              <a:ext uri="{FF2B5EF4-FFF2-40B4-BE49-F238E27FC236}">
                <a16:creationId xmlns:a16="http://schemas.microsoft.com/office/drawing/2014/main" id="{7F7311BB-A50F-39B9-2089-27C7E67BE4CF}"/>
              </a:ext>
            </a:extLst>
          </p:cNvPr>
          <p:cNvSpPr txBox="1"/>
          <p:nvPr/>
        </p:nvSpPr>
        <p:spPr>
          <a:xfrm>
            <a:off x="2254104" y="2424376"/>
            <a:ext cx="2456120" cy="3359061"/>
          </a:xfrm>
          <a:prstGeom prst="rect">
            <a:avLst/>
          </a:prstGeom>
          <a:solidFill>
            <a:schemeClr val="accent1">
              <a:lumMod val="20000"/>
              <a:lumOff val="80000"/>
            </a:schemeClr>
          </a:solidFill>
        </p:spPr>
        <p:txBody>
          <a:bodyPr wrap="square" rtlCol="0">
            <a:spAutoFit/>
          </a:bodyPr>
          <a:lstStyle/>
          <a:p>
            <a:pPr>
              <a:lnSpc>
                <a:spcPct val="150000"/>
              </a:lnSpc>
            </a:pPr>
            <a:r>
              <a:rPr lang="fr-FR" sz="2400" dirty="0"/>
              <a:t>*Habiter.</a:t>
            </a:r>
          </a:p>
          <a:p>
            <a:pPr>
              <a:lnSpc>
                <a:spcPct val="150000"/>
              </a:lnSpc>
            </a:pPr>
            <a:r>
              <a:rPr lang="fr-FR" sz="2400" dirty="0"/>
              <a:t>*Travailler. *S'approvisionner.</a:t>
            </a:r>
          </a:p>
          <a:p>
            <a:pPr>
              <a:lnSpc>
                <a:spcPct val="150000"/>
              </a:lnSpc>
            </a:pPr>
            <a:r>
              <a:rPr lang="fr-FR" sz="2400" dirty="0"/>
              <a:t>*Se soigner. *S'éduquer. *S'épanouir.</a:t>
            </a:r>
          </a:p>
        </p:txBody>
      </p:sp>
      <p:sp>
        <p:nvSpPr>
          <p:cNvPr id="4" name="Left Brace 3">
            <a:extLst>
              <a:ext uri="{FF2B5EF4-FFF2-40B4-BE49-F238E27FC236}">
                <a16:creationId xmlns:a16="http://schemas.microsoft.com/office/drawing/2014/main" id="{97DE0D1F-2644-AFB6-4F15-E46FCB29BC5C}"/>
              </a:ext>
            </a:extLst>
          </p:cNvPr>
          <p:cNvSpPr/>
          <p:nvPr/>
        </p:nvSpPr>
        <p:spPr>
          <a:xfrm>
            <a:off x="1648048" y="2328530"/>
            <a:ext cx="467834" cy="345490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TextBox 5">
            <a:extLst>
              <a:ext uri="{FF2B5EF4-FFF2-40B4-BE49-F238E27FC236}">
                <a16:creationId xmlns:a16="http://schemas.microsoft.com/office/drawing/2014/main" id="{52D3A349-72A2-5150-EC50-2EE5BC6DC5F1}"/>
              </a:ext>
            </a:extLst>
          </p:cNvPr>
          <p:cNvSpPr txBox="1"/>
          <p:nvPr/>
        </p:nvSpPr>
        <p:spPr>
          <a:xfrm>
            <a:off x="47917" y="3155407"/>
            <a:ext cx="1497577" cy="1754326"/>
          </a:xfrm>
          <a:prstGeom prst="rect">
            <a:avLst/>
          </a:prstGeom>
          <a:solidFill>
            <a:schemeClr val="accent6">
              <a:lumMod val="60000"/>
              <a:lumOff val="40000"/>
            </a:schemeClr>
          </a:solidFill>
        </p:spPr>
        <p:txBody>
          <a:bodyPr wrap="square" rtlCol="0">
            <a:spAutoFit/>
          </a:bodyPr>
          <a:lstStyle/>
          <a:p>
            <a:pPr algn="ctr"/>
            <a:r>
              <a:rPr lang="fr-FR" sz="3600" b="1" dirty="0"/>
              <a:t>6</a:t>
            </a:r>
          </a:p>
          <a:p>
            <a:pPr algn="ctr"/>
            <a:r>
              <a:rPr lang="fr-FR" sz="2400" b="1" dirty="0"/>
              <a:t>Fonctions sociales essentiels </a:t>
            </a:r>
          </a:p>
        </p:txBody>
      </p:sp>
    </p:spTree>
    <p:extLst>
      <p:ext uri="{BB962C8B-B14F-4D97-AF65-F5344CB8AC3E}">
        <p14:creationId xmlns:p14="http://schemas.microsoft.com/office/powerpoint/2010/main" val="401686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21E-F125-E6E4-45A9-4E4D8C8E3EED}"/>
              </a:ext>
            </a:extLst>
          </p:cNvPr>
          <p:cNvSpPr>
            <a:spLocks noGrp="1"/>
          </p:cNvSpPr>
          <p:nvPr>
            <p:ph type="ctrTitle"/>
          </p:nvPr>
        </p:nvSpPr>
        <p:spPr>
          <a:xfrm>
            <a:off x="-134679" y="-4688"/>
            <a:ext cx="9144000" cy="610744"/>
          </a:xfrm>
        </p:spPr>
        <p:txBody>
          <a:bodyPr>
            <a:normAutofit/>
          </a:bodyPr>
          <a:lstStyle/>
          <a:p>
            <a:pPr algn="l"/>
            <a:r>
              <a:rPr lang="fr-FR" sz="3200" b="1" u="sng" dirty="0">
                <a:solidFill>
                  <a:srgbClr val="FF0000"/>
                </a:solidFill>
              </a:rPr>
              <a:t>2/ Pourquoi une ville des courtes distances </a:t>
            </a:r>
          </a:p>
        </p:txBody>
      </p:sp>
      <p:sp>
        <p:nvSpPr>
          <p:cNvPr id="3" name="Subtitle 2">
            <a:extLst>
              <a:ext uri="{FF2B5EF4-FFF2-40B4-BE49-F238E27FC236}">
                <a16:creationId xmlns:a16="http://schemas.microsoft.com/office/drawing/2014/main" id="{1E76E365-3627-8330-7FD7-A973972DD892}"/>
              </a:ext>
            </a:extLst>
          </p:cNvPr>
          <p:cNvSpPr>
            <a:spLocks noGrp="1"/>
          </p:cNvSpPr>
          <p:nvPr>
            <p:ph type="subTitle" idx="1"/>
          </p:nvPr>
        </p:nvSpPr>
        <p:spPr>
          <a:xfrm>
            <a:off x="-1" y="818706"/>
            <a:ext cx="12192001" cy="5964866"/>
          </a:xfrm>
        </p:spPr>
        <p:txBody>
          <a:bodyPr/>
          <a:lstStyle/>
          <a:p>
            <a:pPr algn="l"/>
            <a:endParaRPr lang="fr-FR" b="1" u="sng" dirty="0"/>
          </a:p>
          <a:p>
            <a:pPr algn="l"/>
            <a:r>
              <a:rPr lang="fr-FR" b="1" u="sng" dirty="0">
                <a:solidFill>
                  <a:srgbClr val="00B050"/>
                </a:solidFill>
                <a:highlight>
                  <a:srgbClr val="FFFF00"/>
                </a:highlight>
              </a:rPr>
              <a:t>Prinicpale raison :  L’étalement de la ville  </a:t>
            </a:r>
          </a:p>
          <a:p>
            <a:pPr algn="l"/>
            <a:endParaRPr lang="fr-FR" dirty="0"/>
          </a:p>
          <a:p>
            <a:pPr algn="just">
              <a:lnSpc>
                <a:spcPct val="150000"/>
              </a:lnSpc>
            </a:pPr>
            <a:r>
              <a:rPr lang="fr-FR" dirty="0"/>
              <a:t>L’étalement urbain désigne la dé densification de l’habitat et qu’il entraine une diffusion du bâti avec la construction de logements neufs en banlieue, mais également à la compagne »</a:t>
            </a:r>
          </a:p>
          <a:p>
            <a:pPr algn="just">
              <a:lnSpc>
                <a:spcPct val="150000"/>
              </a:lnSpc>
            </a:pPr>
            <a:r>
              <a:rPr lang="fr-FR" dirty="0"/>
              <a:t> Donc une diminution dans l’intensité de l’occupation du sol urbain, et une extension du territoire urbanisé supérieure à l’augmentation de la population.</a:t>
            </a:r>
          </a:p>
          <a:p>
            <a:pPr algn="l"/>
            <a:endParaRPr lang="fr-FR" dirty="0"/>
          </a:p>
        </p:txBody>
      </p:sp>
    </p:spTree>
    <p:extLst>
      <p:ext uri="{BB962C8B-B14F-4D97-AF65-F5344CB8AC3E}">
        <p14:creationId xmlns:p14="http://schemas.microsoft.com/office/powerpoint/2010/main" val="303567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3756DD-3243-3F11-72E0-9BBF46F0B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437" y="619088"/>
            <a:ext cx="8793126" cy="5273748"/>
          </a:xfrm>
          <a:prstGeom prst="rect">
            <a:avLst/>
          </a:prstGeom>
        </p:spPr>
      </p:pic>
      <p:sp>
        <p:nvSpPr>
          <p:cNvPr id="4" name="TextBox 3">
            <a:extLst>
              <a:ext uri="{FF2B5EF4-FFF2-40B4-BE49-F238E27FC236}">
                <a16:creationId xmlns:a16="http://schemas.microsoft.com/office/drawing/2014/main" id="{E27E5E88-722C-AD61-F66F-D469B9E6C12F}"/>
              </a:ext>
            </a:extLst>
          </p:cNvPr>
          <p:cNvSpPr txBox="1"/>
          <p:nvPr/>
        </p:nvSpPr>
        <p:spPr>
          <a:xfrm>
            <a:off x="1959429" y="5892836"/>
            <a:ext cx="8229600" cy="400110"/>
          </a:xfrm>
          <a:prstGeom prst="rect">
            <a:avLst/>
          </a:prstGeom>
          <a:noFill/>
        </p:spPr>
        <p:txBody>
          <a:bodyPr wrap="square" rtlCol="0">
            <a:spAutoFit/>
          </a:bodyPr>
          <a:lstStyle/>
          <a:p>
            <a:pPr algn="ctr"/>
            <a:r>
              <a:rPr lang="fr-FR" sz="2000" b="1" u="sng" dirty="0"/>
              <a:t>Phases de l’étalement urbain </a:t>
            </a:r>
          </a:p>
        </p:txBody>
      </p:sp>
    </p:spTree>
    <p:extLst>
      <p:ext uri="{BB962C8B-B14F-4D97-AF65-F5344CB8AC3E}">
        <p14:creationId xmlns:p14="http://schemas.microsoft.com/office/powerpoint/2010/main" val="379644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A05B-25DD-B4AD-9AC1-814301029B76}"/>
              </a:ext>
            </a:extLst>
          </p:cNvPr>
          <p:cNvSpPr>
            <a:spLocks noGrp="1"/>
          </p:cNvSpPr>
          <p:nvPr>
            <p:ph type="ctrTitle"/>
          </p:nvPr>
        </p:nvSpPr>
        <p:spPr>
          <a:xfrm>
            <a:off x="-81517" y="77345"/>
            <a:ext cx="9144000" cy="568214"/>
          </a:xfrm>
        </p:spPr>
        <p:txBody>
          <a:bodyPr>
            <a:normAutofit fontScale="90000"/>
          </a:bodyPr>
          <a:lstStyle/>
          <a:p>
            <a:pPr algn="l"/>
            <a:r>
              <a:rPr lang="fr-FR" sz="3600" b="1" u="sng" dirty="0"/>
              <a:t>2-1/ Facteurs accélérant l’étalement urbain</a:t>
            </a:r>
          </a:p>
        </p:txBody>
      </p:sp>
      <p:sp>
        <p:nvSpPr>
          <p:cNvPr id="3" name="Subtitle 2">
            <a:extLst>
              <a:ext uri="{FF2B5EF4-FFF2-40B4-BE49-F238E27FC236}">
                <a16:creationId xmlns:a16="http://schemas.microsoft.com/office/drawing/2014/main" id="{82615F20-55A4-CF8A-D9F1-175C1B139E84}"/>
              </a:ext>
            </a:extLst>
          </p:cNvPr>
          <p:cNvSpPr>
            <a:spLocks noGrp="1"/>
          </p:cNvSpPr>
          <p:nvPr>
            <p:ph type="subTitle" idx="1"/>
          </p:nvPr>
        </p:nvSpPr>
        <p:spPr>
          <a:xfrm>
            <a:off x="1004776" y="1119502"/>
            <a:ext cx="7836196" cy="461665"/>
          </a:xfrm>
          <a:solidFill>
            <a:schemeClr val="accent4">
              <a:lumMod val="40000"/>
              <a:lumOff val="60000"/>
            </a:schemeClr>
          </a:solidFill>
        </p:spPr>
        <p:txBody>
          <a:bodyPr/>
          <a:lstStyle/>
          <a:p>
            <a:pPr algn="l"/>
            <a:r>
              <a:rPr lang="fr-FR" dirty="0"/>
              <a:t>La croissance de la population et l’élévation du niveau de vie</a:t>
            </a:r>
          </a:p>
        </p:txBody>
      </p:sp>
      <p:sp>
        <p:nvSpPr>
          <p:cNvPr id="4" name="TextBox 3">
            <a:extLst>
              <a:ext uri="{FF2B5EF4-FFF2-40B4-BE49-F238E27FC236}">
                <a16:creationId xmlns:a16="http://schemas.microsoft.com/office/drawing/2014/main" id="{F80298F2-7E31-34AC-DC8A-E785160F7B7C}"/>
              </a:ext>
            </a:extLst>
          </p:cNvPr>
          <p:cNvSpPr txBox="1"/>
          <p:nvPr/>
        </p:nvSpPr>
        <p:spPr>
          <a:xfrm>
            <a:off x="1004776" y="2870718"/>
            <a:ext cx="3572540" cy="461665"/>
          </a:xfrm>
          <a:prstGeom prst="rect">
            <a:avLst/>
          </a:prstGeom>
          <a:solidFill>
            <a:schemeClr val="accent4">
              <a:lumMod val="40000"/>
              <a:lumOff val="60000"/>
            </a:schemeClr>
          </a:solidFill>
        </p:spPr>
        <p:txBody>
          <a:bodyPr wrap="square" rtlCol="0">
            <a:spAutoFit/>
          </a:bodyPr>
          <a:lstStyle/>
          <a:p>
            <a:r>
              <a:rPr lang="fr-FR" sz="2400" dirty="0"/>
              <a:t>L’évolution des transports </a:t>
            </a:r>
          </a:p>
        </p:txBody>
      </p:sp>
      <p:sp>
        <p:nvSpPr>
          <p:cNvPr id="5" name="TextBox 4">
            <a:extLst>
              <a:ext uri="{FF2B5EF4-FFF2-40B4-BE49-F238E27FC236}">
                <a16:creationId xmlns:a16="http://schemas.microsoft.com/office/drawing/2014/main" id="{198F5ADE-E92B-92D6-4587-C654626AB7B9}"/>
              </a:ext>
            </a:extLst>
          </p:cNvPr>
          <p:cNvSpPr txBox="1"/>
          <p:nvPr/>
        </p:nvSpPr>
        <p:spPr>
          <a:xfrm>
            <a:off x="1004776" y="4408654"/>
            <a:ext cx="3785191" cy="461665"/>
          </a:xfrm>
          <a:prstGeom prst="rect">
            <a:avLst/>
          </a:prstGeom>
          <a:solidFill>
            <a:schemeClr val="accent4">
              <a:lumMod val="40000"/>
              <a:lumOff val="60000"/>
            </a:schemeClr>
          </a:solidFill>
        </p:spPr>
        <p:txBody>
          <a:bodyPr wrap="square" rtlCol="0">
            <a:spAutoFit/>
          </a:bodyPr>
          <a:lstStyle/>
          <a:p>
            <a:r>
              <a:rPr lang="fr-FR" sz="2400" dirty="0"/>
              <a:t>L’influence du prix du foncier </a:t>
            </a:r>
          </a:p>
        </p:txBody>
      </p:sp>
      <p:cxnSp>
        <p:nvCxnSpPr>
          <p:cNvPr id="7" name="Straight Arrow Connector 6">
            <a:extLst>
              <a:ext uri="{FF2B5EF4-FFF2-40B4-BE49-F238E27FC236}">
                <a16:creationId xmlns:a16="http://schemas.microsoft.com/office/drawing/2014/main" id="{A468BEC6-5C76-912E-B439-6BB797F8B246}"/>
              </a:ext>
            </a:extLst>
          </p:cNvPr>
          <p:cNvCxnSpPr/>
          <p:nvPr/>
        </p:nvCxnSpPr>
        <p:spPr>
          <a:xfrm>
            <a:off x="116958" y="1350335"/>
            <a:ext cx="6273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5DFF34D-3AC8-FEC5-F8E1-E0BEC1437ECD}"/>
              </a:ext>
            </a:extLst>
          </p:cNvPr>
          <p:cNvCxnSpPr/>
          <p:nvPr/>
        </p:nvCxnSpPr>
        <p:spPr>
          <a:xfrm>
            <a:off x="167764" y="3101550"/>
            <a:ext cx="6485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57DF4AB-3091-3946-0A56-AFEFEC2DBD7B}"/>
              </a:ext>
            </a:extLst>
          </p:cNvPr>
          <p:cNvCxnSpPr/>
          <p:nvPr/>
        </p:nvCxnSpPr>
        <p:spPr>
          <a:xfrm>
            <a:off x="244548" y="4639486"/>
            <a:ext cx="6273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BFDB4F-19B0-1A61-F4FE-BC7DF8CDC6BA}"/>
              </a:ext>
            </a:extLst>
          </p:cNvPr>
          <p:cNvSpPr txBox="1"/>
          <p:nvPr/>
        </p:nvSpPr>
        <p:spPr>
          <a:xfrm>
            <a:off x="95693" y="5050162"/>
            <a:ext cx="11844670" cy="1200329"/>
          </a:xfrm>
          <a:prstGeom prst="rect">
            <a:avLst/>
          </a:prstGeom>
          <a:noFill/>
        </p:spPr>
        <p:txBody>
          <a:bodyPr wrap="square" rtlCol="0">
            <a:spAutoFit/>
          </a:bodyPr>
          <a:lstStyle/>
          <a:p>
            <a:pPr algn="just"/>
            <a:r>
              <a:rPr lang="fr-FR" sz="2400" dirty="0"/>
              <a:t>la révolution industrielle et le réaménagement des espaces urbains donnent une grande valeur au cœur de la cité qui se traduit par une augmentation des prix des terrains, et pousse les nouveaux ménages à s’éloigner du centre-ville pour s’installer en périphérie</a:t>
            </a:r>
          </a:p>
        </p:txBody>
      </p:sp>
    </p:spTree>
    <p:extLst>
      <p:ext uri="{BB962C8B-B14F-4D97-AF65-F5344CB8AC3E}">
        <p14:creationId xmlns:p14="http://schemas.microsoft.com/office/powerpoint/2010/main" val="189049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A7748AB-D689-7D2B-2707-27E0DA1CD3F5}"/>
              </a:ext>
            </a:extLst>
          </p:cNvPr>
          <p:cNvSpPr/>
          <p:nvPr/>
        </p:nvSpPr>
        <p:spPr>
          <a:xfrm>
            <a:off x="5003681" y="2973457"/>
            <a:ext cx="2410934" cy="1004777"/>
          </a:xfrm>
          <a:prstGeom prst="ellipse">
            <a:avLst/>
          </a:prstGeom>
          <a:solidFill>
            <a:schemeClr val="accent6">
              <a:lumMod val="20000"/>
              <a:lumOff val="8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rPr>
              <a:t>L’étalement urbain</a:t>
            </a:r>
          </a:p>
        </p:txBody>
      </p:sp>
      <p:cxnSp>
        <p:nvCxnSpPr>
          <p:cNvPr id="7" name="Straight Arrow Connector 6">
            <a:extLst>
              <a:ext uri="{FF2B5EF4-FFF2-40B4-BE49-F238E27FC236}">
                <a16:creationId xmlns:a16="http://schemas.microsoft.com/office/drawing/2014/main" id="{115DA157-1A82-93B0-670F-1D77E1918487}"/>
              </a:ext>
            </a:extLst>
          </p:cNvPr>
          <p:cNvCxnSpPr>
            <a:cxnSpLocks/>
          </p:cNvCxnSpPr>
          <p:nvPr/>
        </p:nvCxnSpPr>
        <p:spPr>
          <a:xfrm flipV="1">
            <a:off x="7040119" y="2733464"/>
            <a:ext cx="399217" cy="345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931290-8891-17FB-07A8-D93C8736F110}"/>
              </a:ext>
            </a:extLst>
          </p:cNvPr>
          <p:cNvCxnSpPr>
            <a:cxnSpLocks/>
          </p:cNvCxnSpPr>
          <p:nvPr/>
        </p:nvCxnSpPr>
        <p:spPr>
          <a:xfrm flipH="1" flipV="1">
            <a:off x="4915588" y="2714960"/>
            <a:ext cx="457659" cy="3828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3262F2-1086-7916-4EFB-7F3B711F9E1A}"/>
              </a:ext>
            </a:extLst>
          </p:cNvPr>
          <p:cNvSpPr txBox="1"/>
          <p:nvPr/>
        </p:nvSpPr>
        <p:spPr>
          <a:xfrm>
            <a:off x="-13182" y="789924"/>
            <a:ext cx="4938754" cy="2554545"/>
          </a:xfrm>
          <a:prstGeom prst="rect">
            <a:avLst/>
          </a:prstGeom>
          <a:solidFill>
            <a:schemeClr val="accent6">
              <a:lumMod val="20000"/>
              <a:lumOff val="80000"/>
            </a:schemeClr>
          </a:solidFill>
        </p:spPr>
        <p:txBody>
          <a:bodyPr wrap="square" rtlCol="0">
            <a:spAutoFit/>
          </a:bodyPr>
          <a:lstStyle/>
          <a:p>
            <a:pPr algn="ctr"/>
            <a:r>
              <a:rPr lang="fr-FR" sz="2000" b="1" u="sng" dirty="0"/>
              <a:t>Conséquences environnementales</a:t>
            </a:r>
          </a:p>
          <a:p>
            <a:pPr algn="just"/>
            <a:r>
              <a:rPr lang="fr-FR" sz="2000" dirty="0"/>
              <a:t>*Consommation des terres et des ressources</a:t>
            </a:r>
          </a:p>
          <a:p>
            <a:pPr algn="just"/>
            <a:r>
              <a:rPr lang="fr-FR" sz="2000" dirty="0"/>
              <a:t>*Dégradation des paysages a la frange de la ville </a:t>
            </a:r>
          </a:p>
          <a:p>
            <a:pPr algn="just"/>
            <a:r>
              <a:rPr lang="fr-FR" sz="2000" dirty="0"/>
              <a:t>*Impermébilisation et ruisselement</a:t>
            </a:r>
          </a:p>
          <a:p>
            <a:pPr algn="just"/>
            <a:r>
              <a:rPr lang="fr-FR" sz="2000" dirty="0"/>
              <a:t>*Pollution atmosphérique due au trafic routier </a:t>
            </a:r>
          </a:p>
          <a:p>
            <a:pPr algn="just"/>
            <a:r>
              <a:rPr lang="fr-FR" sz="2000" dirty="0"/>
              <a:t>*Perturbation des écosystémes </a:t>
            </a:r>
          </a:p>
        </p:txBody>
      </p:sp>
      <p:sp>
        <p:nvSpPr>
          <p:cNvPr id="19" name="TextBox 18">
            <a:extLst>
              <a:ext uri="{FF2B5EF4-FFF2-40B4-BE49-F238E27FC236}">
                <a16:creationId xmlns:a16="http://schemas.microsoft.com/office/drawing/2014/main" id="{B6431640-0A2A-6C45-64C9-426D5BDD2846}"/>
              </a:ext>
            </a:extLst>
          </p:cNvPr>
          <p:cNvSpPr txBox="1"/>
          <p:nvPr/>
        </p:nvSpPr>
        <p:spPr>
          <a:xfrm>
            <a:off x="7517445" y="767497"/>
            <a:ext cx="4677438" cy="2616101"/>
          </a:xfrm>
          <a:prstGeom prst="rect">
            <a:avLst/>
          </a:prstGeom>
          <a:solidFill>
            <a:schemeClr val="accent6">
              <a:lumMod val="20000"/>
              <a:lumOff val="80000"/>
            </a:schemeClr>
          </a:solidFill>
        </p:spPr>
        <p:txBody>
          <a:bodyPr wrap="square" rtlCol="0">
            <a:spAutoFit/>
          </a:bodyPr>
          <a:lstStyle/>
          <a:p>
            <a:pPr algn="ctr"/>
            <a:r>
              <a:rPr lang="fr-FR" sz="2000" b="1" u="sng" dirty="0"/>
              <a:t>Conséquences économique </a:t>
            </a:r>
          </a:p>
          <a:p>
            <a:r>
              <a:rPr lang="fr-FR" dirty="0"/>
              <a:t>*Fragilisation de l’agriculture périurbaine *Morcellement des exploitation</a:t>
            </a:r>
          </a:p>
          <a:p>
            <a:r>
              <a:rPr lang="fr-FR" dirty="0"/>
              <a:t>*Augmentation du prix du foncier</a:t>
            </a:r>
          </a:p>
          <a:p>
            <a:r>
              <a:rPr lang="fr-FR" dirty="0"/>
              <a:t>*Longeur des trajets parcourus </a:t>
            </a:r>
          </a:p>
          <a:p>
            <a:r>
              <a:rPr lang="fr-FR" dirty="0"/>
              <a:t>*Entretien des réseaux routiers</a:t>
            </a:r>
          </a:p>
          <a:p>
            <a:r>
              <a:rPr lang="fr-FR" dirty="0"/>
              <a:t>*Couts énérgetques importants</a:t>
            </a:r>
          </a:p>
          <a:p>
            <a:r>
              <a:rPr lang="fr-FR" dirty="0"/>
              <a:t> *Couts de trasport : Domicile – Lieu de travail</a:t>
            </a:r>
          </a:p>
          <a:p>
            <a:r>
              <a:rPr lang="fr-FR" dirty="0"/>
              <a:t>*Budget familiaux (Couts des déplacements)</a:t>
            </a:r>
          </a:p>
        </p:txBody>
      </p:sp>
      <p:cxnSp>
        <p:nvCxnSpPr>
          <p:cNvPr id="32" name="Straight Arrow Connector 31">
            <a:extLst>
              <a:ext uri="{FF2B5EF4-FFF2-40B4-BE49-F238E27FC236}">
                <a16:creationId xmlns:a16="http://schemas.microsoft.com/office/drawing/2014/main" id="{585FB62E-4D9A-8A12-8BF6-F2F92396BD66}"/>
              </a:ext>
            </a:extLst>
          </p:cNvPr>
          <p:cNvCxnSpPr>
            <a:cxnSpLocks/>
          </p:cNvCxnSpPr>
          <p:nvPr/>
        </p:nvCxnSpPr>
        <p:spPr>
          <a:xfrm>
            <a:off x="6209148" y="3978234"/>
            <a:ext cx="0" cy="3165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1D0CA3E-191C-7906-B3FD-7D1098D2ED91}"/>
              </a:ext>
            </a:extLst>
          </p:cNvPr>
          <p:cNvSpPr txBox="1"/>
          <p:nvPr/>
        </p:nvSpPr>
        <p:spPr>
          <a:xfrm>
            <a:off x="3994948" y="4294761"/>
            <a:ext cx="4465673" cy="2554545"/>
          </a:xfrm>
          <a:prstGeom prst="rect">
            <a:avLst/>
          </a:prstGeom>
          <a:solidFill>
            <a:schemeClr val="accent6">
              <a:lumMod val="20000"/>
              <a:lumOff val="80000"/>
            </a:schemeClr>
          </a:solidFill>
        </p:spPr>
        <p:txBody>
          <a:bodyPr wrap="square" rtlCol="0">
            <a:spAutoFit/>
          </a:bodyPr>
          <a:lstStyle/>
          <a:p>
            <a:pPr algn="ctr"/>
            <a:r>
              <a:rPr lang="fr-FR" sz="2000" b="1" u="sng" dirty="0"/>
              <a:t>Consquences sociales </a:t>
            </a:r>
          </a:p>
          <a:p>
            <a:r>
              <a:rPr lang="fr-FR" sz="2000" dirty="0"/>
              <a:t>*Ségrégation sociales et spatiales</a:t>
            </a:r>
          </a:p>
          <a:p>
            <a:r>
              <a:rPr lang="fr-FR" sz="2000" dirty="0"/>
              <a:t>*Perte d’identité du territoire</a:t>
            </a:r>
          </a:p>
          <a:p>
            <a:r>
              <a:rPr lang="fr-FR" sz="2000" dirty="0"/>
              <a:t>*Individualisme et perte du sens de la vie en communauté</a:t>
            </a:r>
          </a:p>
          <a:p>
            <a:r>
              <a:rPr lang="fr-FR" sz="2000" dirty="0"/>
              <a:t>*Stress du ménage</a:t>
            </a:r>
          </a:p>
          <a:p>
            <a:r>
              <a:rPr lang="fr-FR" sz="2000" dirty="0"/>
              <a:t>*Accidents</a:t>
            </a:r>
          </a:p>
          <a:p>
            <a:r>
              <a:rPr lang="fr-FR" sz="2000" dirty="0"/>
              <a:t>*Conflits d’usage des sols.</a:t>
            </a:r>
          </a:p>
        </p:txBody>
      </p:sp>
      <p:sp>
        <p:nvSpPr>
          <p:cNvPr id="2" name="TextBox 1">
            <a:extLst>
              <a:ext uri="{FF2B5EF4-FFF2-40B4-BE49-F238E27FC236}">
                <a16:creationId xmlns:a16="http://schemas.microsoft.com/office/drawing/2014/main" id="{52FA77D5-0D9C-7E68-DCE9-961180506990}"/>
              </a:ext>
            </a:extLst>
          </p:cNvPr>
          <p:cNvSpPr txBox="1"/>
          <p:nvPr/>
        </p:nvSpPr>
        <p:spPr>
          <a:xfrm>
            <a:off x="-1" y="0"/>
            <a:ext cx="12682848" cy="954107"/>
          </a:xfrm>
          <a:prstGeom prst="rect">
            <a:avLst/>
          </a:prstGeom>
          <a:noFill/>
        </p:spPr>
        <p:txBody>
          <a:bodyPr wrap="square" rtlCol="0">
            <a:spAutoFit/>
          </a:bodyPr>
          <a:lstStyle/>
          <a:p>
            <a:r>
              <a:rPr lang="fr-FR" sz="2800" b="1" u="sng" dirty="0"/>
              <a:t>2-2/ Conséquences de l’étalement urbain a l’égard des piliers de développement durable: </a:t>
            </a:r>
          </a:p>
        </p:txBody>
      </p:sp>
    </p:spTree>
    <p:extLst>
      <p:ext uri="{BB962C8B-B14F-4D97-AF65-F5344CB8AC3E}">
        <p14:creationId xmlns:p14="http://schemas.microsoft.com/office/powerpoint/2010/main" val="285569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A174-0CE2-E712-C368-31A8D4A9B529}"/>
              </a:ext>
            </a:extLst>
          </p:cNvPr>
          <p:cNvSpPr>
            <a:spLocks noGrp="1"/>
          </p:cNvSpPr>
          <p:nvPr>
            <p:ph type="ctrTitle"/>
          </p:nvPr>
        </p:nvSpPr>
        <p:spPr>
          <a:xfrm>
            <a:off x="-1" y="1"/>
            <a:ext cx="11578857" cy="563526"/>
          </a:xfrm>
        </p:spPr>
        <p:txBody>
          <a:bodyPr>
            <a:noAutofit/>
          </a:bodyPr>
          <a:lstStyle/>
          <a:p>
            <a:pPr algn="l"/>
            <a:r>
              <a:rPr lang="fr-FR" sz="3600" b="1" u="sng" dirty="0">
                <a:solidFill>
                  <a:srgbClr val="FF0000"/>
                </a:solidFill>
              </a:rPr>
              <a:t>3/ Vers la ville compacte (Besoin d’un modéle durable): </a:t>
            </a:r>
          </a:p>
        </p:txBody>
      </p:sp>
      <p:sp>
        <p:nvSpPr>
          <p:cNvPr id="3" name="Subtitle 2">
            <a:extLst>
              <a:ext uri="{FF2B5EF4-FFF2-40B4-BE49-F238E27FC236}">
                <a16:creationId xmlns:a16="http://schemas.microsoft.com/office/drawing/2014/main" id="{2CF7242C-566C-9E05-E6F5-582EB8161E62}"/>
              </a:ext>
            </a:extLst>
          </p:cNvPr>
          <p:cNvSpPr>
            <a:spLocks noGrp="1"/>
          </p:cNvSpPr>
          <p:nvPr>
            <p:ph type="subTitle" idx="1"/>
          </p:nvPr>
        </p:nvSpPr>
        <p:spPr>
          <a:xfrm>
            <a:off x="-1" y="773777"/>
            <a:ext cx="12192000" cy="1182614"/>
          </a:xfrm>
          <a:solidFill>
            <a:schemeClr val="accent4">
              <a:lumMod val="40000"/>
              <a:lumOff val="60000"/>
            </a:schemeClr>
          </a:solidFill>
        </p:spPr>
        <p:txBody>
          <a:bodyPr/>
          <a:lstStyle/>
          <a:p>
            <a:pPr algn="just">
              <a:lnSpc>
                <a:spcPct val="150000"/>
              </a:lnSpc>
            </a:pPr>
            <a:r>
              <a:rPr lang="fr-FR" b="0" i="0" dirty="0">
                <a:solidFill>
                  <a:srgbClr val="040C28"/>
                </a:solidFill>
                <a:effectLst/>
              </a:rPr>
              <a:t>Par opposition à la « ville diffuse » qui s'étale et se développe par extension sur le territoire avoisinant, la ville compacte se développe « sur elle-même »</a:t>
            </a:r>
            <a:endParaRPr lang="fr-FR" dirty="0"/>
          </a:p>
        </p:txBody>
      </p:sp>
      <p:sp>
        <p:nvSpPr>
          <p:cNvPr id="5" name="TextBox 4">
            <a:extLst>
              <a:ext uri="{FF2B5EF4-FFF2-40B4-BE49-F238E27FC236}">
                <a16:creationId xmlns:a16="http://schemas.microsoft.com/office/drawing/2014/main" id="{2E8E1693-06EE-1344-D187-926B5FA8D9EE}"/>
              </a:ext>
            </a:extLst>
          </p:cNvPr>
          <p:cNvSpPr txBox="1"/>
          <p:nvPr/>
        </p:nvSpPr>
        <p:spPr>
          <a:xfrm>
            <a:off x="74428" y="2445488"/>
            <a:ext cx="12014791" cy="830997"/>
          </a:xfrm>
          <a:prstGeom prst="rect">
            <a:avLst/>
          </a:prstGeom>
          <a:solidFill>
            <a:schemeClr val="accent4">
              <a:lumMod val="40000"/>
              <a:lumOff val="60000"/>
            </a:schemeClr>
          </a:solidFill>
        </p:spPr>
        <p:txBody>
          <a:bodyPr wrap="square" rtlCol="0">
            <a:spAutoFit/>
          </a:bodyPr>
          <a:lstStyle/>
          <a:p>
            <a:pPr algn="just"/>
            <a:r>
              <a:rPr lang="fr-FR" sz="2400" dirty="0"/>
              <a:t>La ville compacte regroupent deux grandes caractéristiques : une forte densité et une urbanisation continue </a:t>
            </a:r>
          </a:p>
        </p:txBody>
      </p:sp>
      <p:sp>
        <p:nvSpPr>
          <p:cNvPr id="6" name="TextBox 5">
            <a:extLst>
              <a:ext uri="{FF2B5EF4-FFF2-40B4-BE49-F238E27FC236}">
                <a16:creationId xmlns:a16="http://schemas.microsoft.com/office/drawing/2014/main" id="{90C14AFC-65DA-EDA5-D637-4741956B23A0}"/>
              </a:ext>
            </a:extLst>
          </p:cNvPr>
          <p:cNvSpPr txBox="1"/>
          <p:nvPr/>
        </p:nvSpPr>
        <p:spPr>
          <a:xfrm>
            <a:off x="74428" y="3700130"/>
            <a:ext cx="12014791" cy="830997"/>
          </a:xfrm>
          <a:prstGeom prst="rect">
            <a:avLst/>
          </a:prstGeom>
          <a:solidFill>
            <a:schemeClr val="accent4">
              <a:lumMod val="40000"/>
              <a:lumOff val="60000"/>
            </a:schemeClr>
          </a:solidFill>
        </p:spPr>
        <p:txBody>
          <a:bodyPr wrap="square" rtlCol="0">
            <a:spAutoFit/>
          </a:bodyPr>
          <a:lstStyle/>
          <a:p>
            <a:r>
              <a:rPr lang="fr-FR" sz="2400"/>
              <a:t>Il faut toutefois distinguer compacité et densité. La compacité est un modèle dont la densité n’est qu’un indicateur</a:t>
            </a:r>
            <a:endParaRPr lang="fr-FR" sz="2400" dirty="0"/>
          </a:p>
        </p:txBody>
      </p:sp>
    </p:spTree>
    <p:extLst>
      <p:ext uri="{BB962C8B-B14F-4D97-AF65-F5344CB8AC3E}">
        <p14:creationId xmlns:p14="http://schemas.microsoft.com/office/powerpoint/2010/main" val="293818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C914C4-4952-E423-1865-64A5ADE3AE54}"/>
              </a:ext>
            </a:extLst>
          </p:cNvPr>
          <p:cNvSpPr txBox="1"/>
          <p:nvPr/>
        </p:nvSpPr>
        <p:spPr>
          <a:xfrm>
            <a:off x="115186" y="2285930"/>
            <a:ext cx="11961628" cy="1143070"/>
          </a:xfrm>
          <a:prstGeom prst="rect">
            <a:avLst/>
          </a:prstGeom>
          <a:solidFill>
            <a:schemeClr val="accent4">
              <a:lumMod val="40000"/>
              <a:lumOff val="60000"/>
            </a:schemeClr>
          </a:solidFill>
        </p:spPr>
        <p:txBody>
          <a:bodyPr wrap="square" rtlCol="0">
            <a:spAutoFit/>
          </a:bodyPr>
          <a:lstStyle/>
          <a:p>
            <a:pPr algn="just">
              <a:lnSpc>
                <a:spcPct val="150000"/>
              </a:lnSpc>
            </a:pPr>
            <a:r>
              <a:rPr lang="fr-FR" sz="2400" dirty="0"/>
              <a:t>Elle façonne l’environnement urbain selon ses contraintes – principalement minimiser les distances de déplacement </a:t>
            </a:r>
          </a:p>
        </p:txBody>
      </p:sp>
      <p:sp>
        <p:nvSpPr>
          <p:cNvPr id="5" name="TextBox 4">
            <a:extLst>
              <a:ext uri="{FF2B5EF4-FFF2-40B4-BE49-F238E27FC236}">
                <a16:creationId xmlns:a16="http://schemas.microsoft.com/office/drawing/2014/main" id="{3897B94C-8144-D8E7-765A-0A671F419AFF}"/>
              </a:ext>
            </a:extLst>
          </p:cNvPr>
          <p:cNvSpPr txBox="1"/>
          <p:nvPr/>
        </p:nvSpPr>
        <p:spPr>
          <a:xfrm>
            <a:off x="138223" y="329609"/>
            <a:ext cx="11961628" cy="1143070"/>
          </a:xfrm>
          <a:prstGeom prst="rect">
            <a:avLst/>
          </a:prstGeom>
          <a:solidFill>
            <a:schemeClr val="accent4">
              <a:lumMod val="40000"/>
              <a:lumOff val="60000"/>
            </a:schemeClr>
          </a:solidFill>
        </p:spPr>
        <p:txBody>
          <a:bodyPr wrap="square" rtlCol="0">
            <a:spAutoFit/>
          </a:bodyPr>
          <a:lstStyle/>
          <a:p>
            <a:pPr algn="just">
              <a:lnSpc>
                <a:spcPct val="150000"/>
              </a:lnSpc>
            </a:pPr>
            <a:r>
              <a:rPr lang="fr-FR" sz="2400" dirty="0"/>
              <a:t>la ville compacte reprend les attributs de la « ville pédestre » où la marche à pied est le principal mode de transport </a:t>
            </a:r>
          </a:p>
        </p:txBody>
      </p:sp>
      <p:sp>
        <p:nvSpPr>
          <p:cNvPr id="6" name="TextBox 5">
            <a:extLst>
              <a:ext uri="{FF2B5EF4-FFF2-40B4-BE49-F238E27FC236}">
                <a16:creationId xmlns:a16="http://schemas.microsoft.com/office/drawing/2014/main" id="{52B4577C-8F6D-64B2-B10C-0CA58C42A70B}"/>
              </a:ext>
            </a:extLst>
          </p:cNvPr>
          <p:cNvSpPr txBox="1"/>
          <p:nvPr/>
        </p:nvSpPr>
        <p:spPr>
          <a:xfrm>
            <a:off x="138223" y="3934047"/>
            <a:ext cx="11961628" cy="1697068"/>
          </a:xfrm>
          <a:prstGeom prst="rect">
            <a:avLst/>
          </a:prstGeom>
          <a:solidFill>
            <a:schemeClr val="accent4">
              <a:lumMod val="40000"/>
              <a:lumOff val="60000"/>
            </a:schemeClr>
          </a:solidFill>
        </p:spPr>
        <p:txBody>
          <a:bodyPr wrap="square" rtlCol="0">
            <a:spAutoFit/>
          </a:bodyPr>
          <a:lstStyle/>
          <a:p>
            <a:pPr algn="just">
              <a:lnSpc>
                <a:spcPct val="150000"/>
              </a:lnSpc>
            </a:pPr>
            <a:r>
              <a:rPr lang="fr-FR" sz="2400" dirty="0"/>
              <a:t>Ainsi, en plus d’être dense, la ville compacte se définit par un degré élevé de mixité fonctionnelle dans l’usage de sols, permettant de multiplier les opportunités de déplacement à distance donnée</a:t>
            </a:r>
          </a:p>
        </p:txBody>
      </p:sp>
    </p:spTree>
    <p:extLst>
      <p:ext uri="{BB962C8B-B14F-4D97-AF65-F5344CB8AC3E}">
        <p14:creationId xmlns:p14="http://schemas.microsoft.com/office/powerpoint/2010/main" val="3649600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962</Words>
  <Application>Microsoft Office PowerPoint</Application>
  <PresentationFormat>Widescreen</PresentationFormat>
  <Paragraphs>117</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Cours n°5</vt:lpstr>
      <vt:lpstr>1/ Qu’est ce qu’une ville des courtes distances:</vt:lpstr>
      <vt:lpstr>PowerPoint Presentation</vt:lpstr>
      <vt:lpstr>2/ Pourquoi une ville des courtes distances </vt:lpstr>
      <vt:lpstr>PowerPoint Presentation</vt:lpstr>
      <vt:lpstr>2-1/ Facteurs accélérant l’étalement urbain</vt:lpstr>
      <vt:lpstr>PowerPoint Presentation</vt:lpstr>
      <vt:lpstr>3/ Vers la ville compacte (Besoin d’un modéle durable): </vt:lpstr>
      <vt:lpstr>PowerPoint Presentation</vt:lpstr>
      <vt:lpstr>4/ Approche théorique de la ville courtes distances:</vt:lpstr>
      <vt:lpstr>PowerPoint Presentation</vt:lpstr>
      <vt:lpstr>5/ Déclinaison opérationnelle du concept:</vt:lpstr>
      <vt:lpstr>PowerPoint Presentation</vt:lpstr>
      <vt:lpstr>6/ Comment définir les centralités de proximité: </vt:lpstr>
      <vt:lpstr>7/ Méthodologie utilisée: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ZED</dc:creator>
  <cp:lastModifiedBy>ZED</cp:lastModifiedBy>
  <cp:revision>14</cp:revision>
  <dcterms:created xsi:type="dcterms:W3CDTF">2024-11-08T11:17:13Z</dcterms:created>
  <dcterms:modified xsi:type="dcterms:W3CDTF">2024-12-13T19:47:45Z</dcterms:modified>
</cp:coreProperties>
</file>