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sldIdLst>
    <p:sldId id="256" r:id="rId2"/>
    <p:sldId id="257" r:id="rId3"/>
    <p:sldId id="327" r:id="rId4"/>
    <p:sldId id="262" r:id="rId5"/>
    <p:sldId id="329" r:id="rId6"/>
    <p:sldId id="263" r:id="rId7"/>
    <p:sldId id="265" r:id="rId8"/>
    <p:sldId id="339" r:id="rId9"/>
    <p:sldId id="340" r:id="rId10"/>
    <p:sldId id="266" r:id="rId11"/>
    <p:sldId id="267" r:id="rId12"/>
    <p:sldId id="331" r:id="rId13"/>
    <p:sldId id="299" r:id="rId14"/>
    <p:sldId id="330" r:id="rId15"/>
    <p:sldId id="300" r:id="rId16"/>
    <p:sldId id="301" r:id="rId17"/>
    <p:sldId id="302" r:id="rId18"/>
    <p:sldId id="303" r:id="rId19"/>
    <p:sldId id="307" r:id="rId20"/>
    <p:sldId id="308" r:id="rId21"/>
    <p:sldId id="311" r:id="rId22"/>
    <p:sldId id="312" r:id="rId23"/>
    <p:sldId id="313" r:id="rId24"/>
    <p:sldId id="269" r:id="rId25"/>
    <p:sldId id="271" r:id="rId26"/>
    <p:sldId id="273" r:id="rId27"/>
    <p:sldId id="314" r:id="rId28"/>
    <p:sldId id="283" r:id="rId29"/>
    <p:sldId id="285" r:id="rId30"/>
    <p:sldId id="287" r:id="rId31"/>
    <p:sldId id="289" r:id="rId32"/>
    <p:sldId id="291" r:id="rId33"/>
    <p:sldId id="293" r:id="rId34"/>
    <p:sldId id="295" r:id="rId35"/>
    <p:sldId id="309" r:id="rId36"/>
    <p:sldId id="297" r:id="rId37"/>
    <p:sldId id="310" r:id="rId38"/>
    <p:sldId id="332" r:id="rId39"/>
    <p:sldId id="334" r:id="rId40"/>
    <p:sldId id="335" r:id="rId41"/>
    <p:sldId id="336" r:id="rId42"/>
    <p:sldId id="337" r:id="rId43"/>
    <p:sldId id="338" r:id="rId4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484" autoAdjust="0"/>
  </p:normalViewPr>
  <p:slideViewPr>
    <p:cSldViewPr>
      <p:cViewPr varScale="1">
        <p:scale>
          <a:sx n="51" d="100"/>
          <a:sy n="51" d="100"/>
        </p:scale>
        <p:origin x="1720" y="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30109B3-EB18-4928-9FFE-1870987E2505}" type="datetimeFigureOut">
              <a:rPr lang="fr-FR" smtClean="0"/>
              <a:pPr/>
              <a:t>12/04/2025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B32A7F3-76FD-4BD9-9E19-F1759F444460}"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blog-gestion-de-projet.com/affectez-vos-ressources-matrice-de-competences/"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a:t>L’EIE</a:t>
            </a:r>
            <a:r>
              <a:rPr lang="fr-FR" baseline="0" dirty="0"/>
              <a:t> c’est le </a:t>
            </a:r>
            <a:r>
              <a:rPr lang="fr-FR" baseline="0" dirty="0" err="1"/>
              <a:t>meme</a:t>
            </a:r>
            <a:r>
              <a:rPr lang="fr-FR" baseline="0" dirty="0"/>
              <a:t> principe que l’analyse </a:t>
            </a:r>
            <a:r>
              <a:rPr lang="fr-FR" baseline="0" dirty="0" err="1"/>
              <a:t>environnementlae</a:t>
            </a:r>
            <a:endParaRPr lang="fr-FR" baseline="0" dirty="0"/>
          </a:p>
          <a:p>
            <a:r>
              <a:rPr lang="fr-FR" baseline="0" dirty="0"/>
              <a:t>L’EIE est un instrument d’analyse </a:t>
            </a:r>
            <a:r>
              <a:rPr lang="fr-FR" baseline="0" dirty="0" err="1"/>
              <a:t>env</a:t>
            </a:r>
            <a:endParaRPr lang="fr-FR" baseline="0" dirty="0"/>
          </a:p>
          <a:p>
            <a:r>
              <a:rPr lang="fr-FR" baseline="0" dirty="0"/>
              <a:t>L’analyse </a:t>
            </a:r>
            <a:r>
              <a:rPr lang="fr-FR" baseline="0" dirty="0" err="1"/>
              <a:t>env</a:t>
            </a:r>
            <a:r>
              <a:rPr lang="fr-FR" baseline="0" dirty="0"/>
              <a:t> repose sur le fait d’identifier de détecter une anomalie qui provoque un </a:t>
            </a:r>
            <a:r>
              <a:rPr lang="fr-FR" baseline="0" dirty="0" err="1"/>
              <a:t>dysfonctionnepent</a:t>
            </a:r>
            <a:r>
              <a:rPr lang="fr-FR" baseline="0" dirty="0"/>
              <a:t> de l’</a:t>
            </a:r>
            <a:r>
              <a:rPr lang="fr-FR" baseline="0" dirty="0" err="1"/>
              <a:t>écosyst</a:t>
            </a:r>
            <a:r>
              <a:rPr lang="fr-FR" baseline="0" dirty="0"/>
              <a:t> </a:t>
            </a:r>
            <a:endParaRPr lang="fr-FR" dirty="0"/>
          </a:p>
        </p:txBody>
      </p:sp>
      <p:sp>
        <p:nvSpPr>
          <p:cNvPr id="4" name="Espace réservé du numéro de diapositive 3"/>
          <p:cNvSpPr>
            <a:spLocks noGrp="1"/>
          </p:cNvSpPr>
          <p:nvPr>
            <p:ph type="sldNum" sz="quarter" idx="10"/>
          </p:nvPr>
        </p:nvSpPr>
        <p:spPr/>
        <p:txBody>
          <a:bodyPr/>
          <a:lstStyle/>
          <a:p>
            <a:fld id="{4B32A7F3-76FD-4BD9-9E19-F1759F444460}" type="slidenum">
              <a:rPr lang="fr-FR" smtClean="0"/>
              <a:pPr/>
              <a:t>1</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a:t>Le</a:t>
            </a:r>
            <a:r>
              <a:rPr lang="fr-FR" baseline="0" dirty="0"/>
              <a:t> pont peut nuire l’activité économique, il peut faire fuir les poissons.</a:t>
            </a:r>
            <a:endParaRPr lang="fr-FR" dirty="0"/>
          </a:p>
        </p:txBody>
      </p:sp>
      <p:sp>
        <p:nvSpPr>
          <p:cNvPr id="4" name="Espace réservé du numéro de diapositive 3"/>
          <p:cNvSpPr>
            <a:spLocks noGrp="1"/>
          </p:cNvSpPr>
          <p:nvPr>
            <p:ph type="sldNum" sz="quarter" idx="10"/>
          </p:nvPr>
        </p:nvSpPr>
        <p:spPr/>
        <p:txBody>
          <a:bodyPr/>
          <a:lstStyle/>
          <a:p>
            <a:fld id="{4B32A7F3-76FD-4BD9-9E19-F1759F444460}" type="slidenum">
              <a:rPr lang="fr-FR" smtClean="0"/>
              <a:pPr/>
              <a:t>14</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4B32A7F3-76FD-4BD9-9E19-F1759F444460}" type="slidenum">
              <a:rPr lang="fr-FR" smtClean="0"/>
              <a:pPr/>
              <a:t>15</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4B32A7F3-76FD-4BD9-9E19-F1759F444460}" type="slidenum">
              <a:rPr lang="fr-FR" smtClean="0"/>
              <a:pPr/>
              <a:t>21</a:t>
            </a:fld>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algn="just"/>
            <a:endParaRPr lang="fr-FR" sz="1200" dirty="0">
              <a:solidFill>
                <a:schemeClr val="tx1"/>
              </a:solidFill>
            </a:endParaRPr>
          </a:p>
          <a:p>
            <a:pPr algn="just"/>
            <a:endParaRPr lang="fr-FR" sz="1200" dirty="0">
              <a:solidFill>
                <a:schemeClr val="tx1"/>
              </a:solidFill>
            </a:endParaRPr>
          </a:p>
          <a:p>
            <a:endParaRPr lang="fr-FR" dirty="0"/>
          </a:p>
        </p:txBody>
      </p:sp>
      <p:sp>
        <p:nvSpPr>
          <p:cNvPr id="4" name="Espace réservé du numéro de diapositive 3"/>
          <p:cNvSpPr>
            <a:spLocks noGrp="1"/>
          </p:cNvSpPr>
          <p:nvPr>
            <p:ph type="sldNum" sz="quarter" idx="10"/>
          </p:nvPr>
        </p:nvSpPr>
        <p:spPr/>
        <p:txBody>
          <a:bodyPr/>
          <a:lstStyle/>
          <a:p>
            <a:fld id="{4B32A7F3-76FD-4BD9-9E19-F1759F444460}" type="slidenum">
              <a:rPr lang="fr-FR" smtClean="0"/>
              <a:pPr/>
              <a:t>22</a:t>
            </a:fld>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27651" name="Espace réservé des notes 2"/>
          <p:cNvSpPr>
            <a:spLocks noGrp="1"/>
          </p:cNvSpPr>
          <p:nvPr>
            <p:ph type="body" idx="1"/>
          </p:nvPr>
        </p:nvSpPr>
        <p:spPr bwMode="auto">
          <a:noFill/>
        </p:spPr>
        <p:txBody>
          <a:bodyPr wrap="square" numCol="1" anchor="t" anchorCtr="0" compatLnSpc="1">
            <a:prstTxWarp prst="textNoShape">
              <a:avLst/>
            </a:prstTxWarp>
          </a:bodyPr>
          <a:lstStyle/>
          <a:p>
            <a:r>
              <a:rPr lang="fr-FR" altLang="fr-FR" dirty="0"/>
              <a:t>La raison sociale est le nom officiel du projet </a:t>
            </a:r>
          </a:p>
        </p:txBody>
      </p:sp>
      <p:sp>
        <p:nvSpPr>
          <p:cNvPr id="27652" name="Espace réservé du numéro de diapositive 3"/>
          <p:cNvSpPr>
            <a:spLocks noGrp="1"/>
          </p:cNvSpPr>
          <p:nvPr>
            <p:ph type="sldNum" sz="quarter" idx="5"/>
          </p:nvPr>
        </p:nvSpPr>
        <p:spPr bwMode="auto">
          <a:noFill/>
          <a:ln>
            <a:miter lim="800000"/>
            <a:headEnd/>
            <a:tailEnd/>
          </a:ln>
        </p:spPr>
        <p:txBody>
          <a:bodyPr/>
          <a:lstStyle/>
          <a:p>
            <a:fld id="{485EFC5C-9CCE-40F6-BD27-92501B80AA4E}" type="slidenum">
              <a:rPr lang="fr-FR" smtClean="0"/>
              <a:pPr/>
              <a:t>24</a:t>
            </a:fld>
            <a:endParaRPr 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28675" name="Espace réservé des notes 2"/>
          <p:cNvSpPr>
            <a:spLocks noGrp="1"/>
          </p:cNvSpPr>
          <p:nvPr>
            <p:ph type="body" idx="1"/>
          </p:nvPr>
        </p:nvSpPr>
        <p:spPr bwMode="auto">
          <a:noFill/>
        </p:spPr>
        <p:txBody>
          <a:bodyPr wrap="square" numCol="1" anchor="t" anchorCtr="0" compatLnSpc="1">
            <a:prstTxWarp prst="textNoShape">
              <a:avLst/>
            </a:prstTxWarp>
          </a:bodyPr>
          <a:lstStyle/>
          <a:p>
            <a:r>
              <a:rPr lang="fr-FR" altLang="fr-FR"/>
              <a:t>Prévenir- suivi</a:t>
            </a:r>
          </a:p>
        </p:txBody>
      </p:sp>
      <p:sp>
        <p:nvSpPr>
          <p:cNvPr id="28676" name="Espace réservé du numéro de diapositive 3"/>
          <p:cNvSpPr>
            <a:spLocks noGrp="1"/>
          </p:cNvSpPr>
          <p:nvPr>
            <p:ph type="sldNum" sz="quarter" idx="5"/>
          </p:nvPr>
        </p:nvSpPr>
        <p:spPr bwMode="auto">
          <a:noFill/>
          <a:ln>
            <a:miter lim="800000"/>
            <a:headEnd/>
            <a:tailEnd/>
          </a:ln>
        </p:spPr>
        <p:txBody>
          <a:bodyPr/>
          <a:lstStyle/>
          <a:p>
            <a:fld id="{B0B26938-E0F6-4E1F-8AC8-4142D2EEE23C}" type="slidenum">
              <a:rPr lang="fr-FR" smtClean="0"/>
              <a:pPr/>
              <a:t>25</a:t>
            </a:fld>
            <a:endParaRPr lang="fr-F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29699" name="Espace réservé des notes 2"/>
          <p:cNvSpPr>
            <a:spLocks noGrp="1"/>
          </p:cNvSpPr>
          <p:nvPr>
            <p:ph type="body" idx="1"/>
          </p:nvPr>
        </p:nvSpPr>
        <p:spPr bwMode="auto">
          <a:noFill/>
        </p:spPr>
        <p:txBody>
          <a:bodyPr wrap="square" numCol="1" anchor="t" anchorCtr="0" compatLnSpc="1">
            <a:prstTxWarp prst="textNoShape">
              <a:avLst/>
            </a:prstTxWarp>
          </a:bodyPr>
          <a:lstStyle/>
          <a:p>
            <a:r>
              <a:rPr lang="fr-FR" altLang="fr-FR"/>
              <a:t>Prévenir- suivi</a:t>
            </a:r>
          </a:p>
        </p:txBody>
      </p:sp>
      <p:sp>
        <p:nvSpPr>
          <p:cNvPr id="29700" name="Espace réservé du numéro de diapositive 3"/>
          <p:cNvSpPr>
            <a:spLocks noGrp="1"/>
          </p:cNvSpPr>
          <p:nvPr>
            <p:ph type="sldNum" sz="quarter" idx="5"/>
          </p:nvPr>
        </p:nvSpPr>
        <p:spPr bwMode="auto">
          <a:noFill/>
          <a:ln>
            <a:miter lim="800000"/>
            <a:headEnd/>
            <a:tailEnd/>
          </a:ln>
        </p:spPr>
        <p:txBody>
          <a:bodyPr/>
          <a:lstStyle/>
          <a:p>
            <a:fld id="{248DAE9A-B496-4E54-8E13-9EE80EF874F8}" type="slidenum">
              <a:rPr lang="fr-FR" smtClean="0"/>
              <a:pPr/>
              <a:t>26</a:t>
            </a:fld>
            <a:endParaRPr lang="fr-F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33795" name="Espace réservé des notes 2"/>
          <p:cNvSpPr>
            <a:spLocks noGrp="1"/>
          </p:cNvSpPr>
          <p:nvPr>
            <p:ph type="body" idx="1"/>
          </p:nvPr>
        </p:nvSpPr>
        <p:spPr bwMode="auto">
          <a:noFill/>
        </p:spPr>
        <p:txBody>
          <a:bodyPr wrap="square" numCol="1" anchor="t" anchorCtr="0" compatLnSpc="1">
            <a:prstTxWarp prst="textNoShape">
              <a:avLst/>
            </a:prstTxWarp>
          </a:bodyPr>
          <a:lstStyle/>
          <a:p>
            <a:r>
              <a:rPr lang="fr-FR" altLang="fr-FR" baseline="0" dirty="0"/>
              <a:t>Le wali saisit les services de l’environnement</a:t>
            </a:r>
          </a:p>
          <a:p>
            <a:pPr algn="just">
              <a:defRPr/>
            </a:pPr>
            <a:r>
              <a:rPr lang="fr-FR" altLang="fr-FR" baseline="0" dirty="0"/>
              <a:t> </a:t>
            </a:r>
            <a:endParaRPr lang="fr-FR" sz="1200" dirty="0"/>
          </a:p>
          <a:p>
            <a:endParaRPr lang="fr-FR" altLang="fr-FR" dirty="0"/>
          </a:p>
        </p:txBody>
      </p:sp>
      <p:sp>
        <p:nvSpPr>
          <p:cNvPr id="33796" name="Espace réservé du numéro de diapositive 3"/>
          <p:cNvSpPr>
            <a:spLocks noGrp="1"/>
          </p:cNvSpPr>
          <p:nvPr>
            <p:ph type="sldNum" sz="quarter" idx="5"/>
          </p:nvPr>
        </p:nvSpPr>
        <p:spPr bwMode="auto">
          <a:noFill/>
          <a:ln>
            <a:miter lim="800000"/>
            <a:headEnd/>
            <a:tailEnd/>
          </a:ln>
        </p:spPr>
        <p:txBody>
          <a:bodyPr/>
          <a:lstStyle/>
          <a:p>
            <a:fld id="{9702FF5C-CEF7-49A3-88FB-D417C8262FCB}" type="slidenum">
              <a:rPr lang="fr-FR" smtClean="0"/>
              <a:pPr/>
              <a:t>28</a:t>
            </a:fld>
            <a:endParaRPr lang="fr-F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34819" name="Espace réservé des notes 2"/>
          <p:cNvSpPr>
            <a:spLocks noGrp="1"/>
          </p:cNvSpPr>
          <p:nvPr>
            <p:ph type="body" idx="1"/>
          </p:nvPr>
        </p:nvSpPr>
        <p:spPr bwMode="auto">
          <a:noFill/>
        </p:spPr>
        <p:txBody>
          <a:bodyPr wrap="square" numCol="1" anchor="t" anchorCtr="0" compatLnSpc="1">
            <a:prstTxWarp prst="textNoShape">
              <a:avLst/>
            </a:prstTxWarp>
          </a:bodyPr>
          <a:lstStyle/>
          <a:p>
            <a:r>
              <a:rPr lang="fr-FR" altLang="fr-FR" dirty="0"/>
              <a:t>Prévenir- suivi</a:t>
            </a:r>
          </a:p>
          <a:p>
            <a:r>
              <a:rPr lang="fr-FR" altLang="fr-FR" dirty="0"/>
              <a:t>Association environnementales, les comités de quartier, </a:t>
            </a:r>
          </a:p>
        </p:txBody>
      </p:sp>
      <p:sp>
        <p:nvSpPr>
          <p:cNvPr id="34820" name="Espace réservé du numéro de diapositive 3"/>
          <p:cNvSpPr>
            <a:spLocks noGrp="1"/>
          </p:cNvSpPr>
          <p:nvPr>
            <p:ph type="sldNum" sz="quarter" idx="5"/>
          </p:nvPr>
        </p:nvSpPr>
        <p:spPr bwMode="auto">
          <a:noFill/>
          <a:ln>
            <a:miter lim="800000"/>
            <a:headEnd/>
            <a:tailEnd/>
          </a:ln>
        </p:spPr>
        <p:txBody>
          <a:bodyPr/>
          <a:lstStyle/>
          <a:p>
            <a:fld id="{AD4617F5-8FF7-4E4D-BD2A-237089305036}" type="slidenum">
              <a:rPr lang="fr-FR" smtClean="0"/>
              <a:pPr/>
              <a:t>29</a:t>
            </a:fld>
            <a:endParaRPr lang="fr-F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35843" name="Espace réservé des notes 2"/>
          <p:cNvSpPr>
            <a:spLocks noGrp="1"/>
          </p:cNvSpPr>
          <p:nvPr>
            <p:ph type="body" idx="1"/>
          </p:nvPr>
        </p:nvSpPr>
        <p:spPr bwMode="auto">
          <a:noFill/>
        </p:spPr>
        <p:txBody>
          <a:bodyPr wrap="square" numCol="1" anchor="t" anchorCtr="0" compatLnSpc="1">
            <a:prstTxWarp prst="textNoShape">
              <a:avLst/>
            </a:prstTxWarp>
          </a:bodyPr>
          <a:lstStyle/>
          <a:p>
            <a:r>
              <a:rPr lang="fr-FR" altLang="fr-FR" dirty="0"/>
              <a:t>Prévenir- suivi</a:t>
            </a:r>
          </a:p>
          <a:p>
            <a:pPr algn="just">
              <a:buNone/>
              <a:defRPr/>
            </a:pPr>
            <a:endParaRPr lang="fr-FR" dirty="0"/>
          </a:p>
          <a:p>
            <a:endParaRPr lang="fr-FR" altLang="fr-FR" dirty="0"/>
          </a:p>
        </p:txBody>
      </p:sp>
      <p:sp>
        <p:nvSpPr>
          <p:cNvPr id="35844" name="Espace réservé du numéro de diapositive 3"/>
          <p:cNvSpPr>
            <a:spLocks noGrp="1"/>
          </p:cNvSpPr>
          <p:nvPr>
            <p:ph type="sldNum" sz="quarter" idx="5"/>
          </p:nvPr>
        </p:nvSpPr>
        <p:spPr bwMode="auto">
          <a:noFill/>
          <a:ln>
            <a:miter lim="800000"/>
            <a:headEnd/>
            <a:tailEnd/>
          </a:ln>
        </p:spPr>
        <p:txBody>
          <a:bodyPr/>
          <a:lstStyle/>
          <a:p>
            <a:fld id="{3748F6DA-F86F-4175-947E-15D8E73C8CA5}" type="slidenum">
              <a:rPr lang="fr-FR" smtClean="0"/>
              <a:pPr/>
              <a:t>30</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20000"/>
          </a:bodyPr>
          <a:lstStyle/>
          <a:p>
            <a:r>
              <a:rPr lang="fr-FR" dirty="0"/>
              <a:t>J’ai l’environnement de coté et de l’autre coté l’étude d’impact sur l’</a:t>
            </a:r>
            <a:r>
              <a:rPr lang="fr-FR" dirty="0" err="1"/>
              <a:t>env</a:t>
            </a:r>
            <a:r>
              <a:rPr lang="fr-FR" dirty="0"/>
              <a:t>,</a:t>
            </a:r>
            <a:r>
              <a:rPr lang="fr-FR" baseline="0" dirty="0"/>
              <a:t> sur la base de quoi je vais procéder a une étude EIE, donc je parle de EIE a l’</a:t>
            </a:r>
            <a:r>
              <a:rPr lang="fr-FR" baseline="0" dirty="0" err="1"/>
              <a:t>ocassion</a:t>
            </a:r>
            <a:r>
              <a:rPr lang="fr-FR" baseline="0" dirty="0"/>
              <a:t> d’un projet ou des projets, (FUTURS), donc je vais faire de l’anticipation (</a:t>
            </a:r>
            <a:r>
              <a:rPr lang="ar-DZ" baseline="0" dirty="0"/>
              <a:t>التوقع</a:t>
            </a:r>
            <a:r>
              <a:rPr lang="en-US" baseline="0" dirty="0"/>
              <a:t>- </a:t>
            </a:r>
            <a:r>
              <a:rPr lang="fr-FR" baseline="0" dirty="0"/>
              <a:t>c’est une étude préalable qui se fait en premier avant </a:t>
            </a:r>
            <a:r>
              <a:rPr lang="fr-FR" baseline="0" dirty="0" err="1"/>
              <a:t>meme</a:t>
            </a:r>
            <a:r>
              <a:rPr lang="fr-FR" baseline="0" dirty="0"/>
              <a:t> de réaliser un projet, contrairement a l’analyse environnementale (ex: ISO 14001) un SME au sein de l’entreprise, on détecte les anomalies du projet en fonction (l’EIE non c’est une étude préalable, </a:t>
            </a:r>
            <a:r>
              <a:rPr lang="fr-FR" baseline="0" dirty="0" err="1"/>
              <a:t>détéecter</a:t>
            </a:r>
            <a:r>
              <a:rPr lang="fr-FR" baseline="0" dirty="0"/>
              <a:t> les contraintes avant </a:t>
            </a:r>
            <a:r>
              <a:rPr lang="fr-FR" baseline="0" dirty="0" err="1"/>
              <a:t>meme</a:t>
            </a:r>
            <a:r>
              <a:rPr lang="fr-FR" baseline="0" dirty="0"/>
              <a:t> la réalisation du projet) </a:t>
            </a:r>
          </a:p>
          <a:p>
            <a:r>
              <a:rPr lang="fr-FR" baseline="0" dirty="0"/>
              <a:t>*Ces projets pourraient </a:t>
            </a:r>
            <a:r>
              <a:rPr lang="fr-FR" baseline="0" dirty="0" err="1"/>
              <a:t>etre</a:t>
            </a:r>
            <a:r>
              <a:rPr lang="fr-FR" baseline="0" dirty="0"/>
              <a:t> de natures économiques (des entreprises), projets des développement, des infrastructure (aéroport, stade..etc.) que ce soit dans le </a:t>
            </a:r>
            <a:r>
              <a:rPr lang="fr-FR" baseline="0" dirty="0" err="1"/>
              <a:t>dommaine</a:t>
            </a:r>
            <a:r>
              <a:rPr lang="fr-FR" baseline="0" dirty="0"/>
              <a:t> public ou privé, </a:t>
            </a:r>
          </a:p>
          <a:p>
            <a:r>
              <a:rPr lang="fr-FR" baseline="0" dirty="0"/>
              <a:t>*nous qu’est ce qu’on va faire en vrais, on va intégrer ces projets la dans l’environnement, donc l’environnement en étant en équilibre en fonction normale (</a:t>
            </a:r>
            <a:r>
              <a:rPr lang="fr-FR" baseline="0" dirty="0" err="1"/>
              <a:t>interraction</a:t>
            </a:r>
            <a:r>
              <a:rPr lang="fr-FR" baseline="0" dirty="0"/>
              <a:t> des </a:t>
            </a:r>
            <a:r>
              <a:rPr lang="fr-FR" baseline="0" dirty="0" err="1"/>
              <a:t>etre</a:t>
            </a:r>
            <a:r>
              <a:rPr lang="fr-FR" baseline="0" dirty="0"/>
              <a:t> vivants entre eux et entre leurs </a:t>
            </a:r>
            <a:r>
              <a:rPr lang="fr-FR" baseline="0" dirty="0" err="1"/>
              <a:t>mileux</a:t>
            </a:r>
            <a:r>
              <a:rPr lang="fr-FR" baseline="0" dirty="0"/>
              <a:t> de vie) donc ce projet la va </a:t>
            </a:r>
            <a:r>
              <a:rPr lang="fr-FR" baseline="0" dirty="0" err="1"/>
              <a:t>déstabaliser</a:t>
            </a:r>
            <a:r>
              <a:rPr lang="fr-FR" baseline="0" dirty="0"/>
              <a:t> le fonctionnement normal de l’</a:t>
            </a:r>
            <a:r>
              <a:rPr lang="fr-FR" baseline="0" dirty="0" err="1"/>
              <a:t>écosystéme</a:t>
            </a:r>
            <a:r>
              <a:rPr lang="fr-FR" baseline="0" dirty="0"/>
              <a:t>, il va y avoir des effets (Négatifs) et c’est l’objectif de notre EIE c’est de détecter les effets négatifs et les corriger, (effets négatif sur l’eau, le sol, l’air sur la santé humaine, sur le paysage..</a:t>
            </a:r>
            <a:r>
              <a:rPr lang="fr-FR" baseline="0" dirty="0" err="1"/>
              <a:t>etc</a:t>
            </a:r>
            <a:r>
              <a:rPr lang="fr-FR" baseline="0" dirty="0"/>
              <a:t>) détecter </a:t>
            </a:r>
            <a:r>
              <a:rPr lang="fr-FR" baseline="0" dirty="0" err="1"/>
              <a:t>had</a:t>
            </a:r>
            <a:r>
              <a:rPr lang="fr-FR" baseline="0" dirty="0"/>
              <a:t> les effets et mettre en place des mesures de corrections ou d’atténuation </a:t>
            </a:r>
          </a:p>
          <a:p>
            <a:r>
              <a:rPr lang="fr-FR" baseline="0" dirty="0"/>
              <a:t>*L’EIE aussi ne prends pas en compte juste l’effet négatif, il ya aussi le coté positif du projet (ex: l’unité de recyclage des déchets en plastiques) ce projets la a des retombés économiques, sociales, environnementale </a:t>
            </a:r>
          </a:p>
          <a:p>
            <a:r>
              <a:rPr lang="fr-FR" baseline="0" dirty="0"/>
              <a:t>*l’</a:t>
            </a:r>
            <a:r>
              <a:rPr lang="fr-FR" baseline="0" dirty="0" err="1"/>
              <a:t>interét</a:t>
            </a:r>
            <a:r>
              <a:rPr lang="fr-FR" baseline="0" dirty="0"/>
              <a:t> de la suppression ou l’atténuation des effets néfastes sur l’</a:t>
            </a:r>
            <a:r>
              <a:rPr lang="fr-FR" baseline="0" dirty="0" err="1"/>
              <a:t>env</a:t>
            </a:r>
            <a:r>
              <a:rPr lang="fr-FR" baseline="0" dirty="0"/>
              <a:t>, et le renforcement des pts positifs c’est d’assurer la bonne intégration du projet dans l’</a:t>
            </a:r>
            <a:r>
              <a:rPr lang="fr-FR" baseline="0" dirty="0" err="1"/>
              <a:t>env</a:t>
            </a:r>
            <a:r>
              <a:rPr lang="fr-FR" baseline="0" dirty="0"/>
              <a:t>, on peut pas tout supprimer, mais l’objectif est d’arriver au point de l’acceptable </a:t>
            </a:r>
          </a:p>
          <a:p>
            <a:pPr>
              <a:buFont typeface="Arial" pitchFamily="34" charset="0"/>
              <a:buChar char="•"/>
            </a:pPr>
            <a:r>
              <a:rPr lang="fr-FR" baseline="0" dirty="0"/>
              <a:t>Donc l’EIE est une étude préalable qui se fait avant la réalisation du projet, le projet n’est pas encore la, ya un maitre d’ouvrage qui va faire le projet, il doit contacter un bureau d’étude pour lui </a:t>
            </a:r>
            <a:r>
              <a:rPr lang="fr-FR" baseline="0" dirty="0" err="1"/>
              <a:t>réliser</a:t>
            </a:r>
            <a:r>
              <a:rPr lang="fr-FR" baseline="0" dirty="0"/>
              <a:t> une EIE sur l’</a:t>
            </a:r>
            <a:r>
              <a:rPr lang="fr-FR" baseline="0" dirty="0" err="1"/>
              <a:t>env</a:t>
            </a:r>
            <a:r>
              <a:rPr lang="fr-FR" baseline="0" dirty="0"/>
              <a:t> afin d’avoir l’autorisation d’intégrer le projet dans l’</a:t>
            </a:r>
            <a:r>
              <a:rPr lang="fr-FR" baseline="0" dirty="0" err="1"/>
              <a:t>env</a:t>
            </a:r>
            <a:r>
              <a:rPr lang="fr-FR" baseline="0" dirty="0"/>
              <a:t>, </a:t>
            </a:r>
          </a:p>
          <a:p>
            <a:pPr>
              <a:buFont typeface="Arial" pitchFamily="34" charset="0"/>
              <a:buChar char="•"/>
            </a:pPr>
            <a:r>
              <a:rPr lang="fr-FR" baseline="0" dirty="0"/>
              <a:t>*l’objectif est de protéger l’environnement ou défendre l’</a:t>
            </a:r>
            <a:r>
              <a:rPr lang="fr-FR" baseline="0" dirty="0" err="1"/>
              <a:t>env</a:t>
            </a:r>
            <a:r>
              <a:rPr lang="fr-FR" baseline="0" dirty="0"/>
              <a:t> a travers l’EIE </a:t>
            </a:r>
            <a:endParaRPr lang="fr-FR" dirty="0"/>
          </a:p>
        </p:txBody>
      </p:sp>
      <p:sp>
        <p:nvSpPr>
          <p:cNvPr id="4" name="Espace réservé du numéro de diapositive 3"/>
          <p:cNvSpPr>
            <a:spLocks noGrp="1"/>
          </p:cNvSpPr>
          <p:nvPr>
            <p:ph type="sldNum" sz="quarter" idx="10"/>
          </p:nvPr>
        </p:nvSpPr>
        <p:spPr/>
        <p:txBody>
          <a:bodyPr/>
          <a:lstStyle/>
          <a:p>
            <a:fld id="{4B32A7F3-76FD-4BD9-9E19-F1759F444460}" type="slidenum">
              <a:rPr lang="fr-FR" smtClean="0"/>
              <a:pPr/>
              <a:t>2</a:t>
            </a:fld>
            <a:endParaRPr lang="fr-F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36867" name="Espace réservé des notes 2"/>
          <p:cNvSpPr>
            <a:spLocks noGrp="1"/>
          </p:cNvSpPr>
          <p:nvPr>
            <p:ph type="body" idx="1"/>
          </p:nvPr>
        </p:nvSpPr>
        <p:spPr bwMode="auto">
          <a:noFill/>
        </p:spPr>
        <p:txBody>
          <a:bodyPr wrap="square" numCol="1" anchor="t" anchorCtr="0" compatLnSpc="1">
            <a:prstTxWarp prst="textNoShape">
              <a:avLst/>
            </a:prstTxWarp>
          </a:bodyPr>
          <a:lstStyle/>
          <a:p>
            <a:r>
              <a:rPr lang="fr-FR" altLang="fr-FR"/>
              <a:t>Prévenir- suivi</a:t>
            </a:r>
          </a:p>
        </p:txBody>
      </p:sp>
      <p:sp>
        <p:nvSpPr>
          <p:cNvPr id="36868" name="Espace réservé du numéro de diapositive 3"/>
          <p:cNvSpPr>
            <a:spLocks noGrp="1"/>
          </p:cNvSpPr>
          <p:nvPr>
            <p:ph type="sldNum" sz="quarter" idx="5"/>
          </p:nvPr>
        </p:nvSpPr>
        <p:spPr bwMode="auto">
          <a:noFill/>
          <a:ln>
            <a:miter lim="800000"/>
            <a:headEnd/>
            <a:tailEnd/>
          </a:ln>
        </p:spPr>
        <p:txBody>
          <a:bodyPr/>
          <a:lstStyle/>
          <a:p>
            <a:fld id="{44C2725A-594D-4838-9F40-9261E33156D0}" type="slidenum">
              <a:rPr lang="fr-FR" smtClean="0"/>
              <a:pPr/>
              <a:t>31</a:t>
            </a:fld>
            <a:endParaRPr lang="fr-F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37891" name="Espace réservé des notes 2"/>
          <p:cNvSpPr>
            <a:spLocks noGrp="1"/>
          </p:cNvSpPr>
          <p:nvPr>
            <p:ph type="body" idx="1"/>
          </p:nvPr>
        </p:nvSpPr>
        <p:spPr bwMode="auto">
          <a:noFill/>
        </p:spPr>
        <p:txBody>
          <a:bodyPr wrap="square" numCol="1" anchor="t" anchorCtr="0" compatLnSpc="1">
            <a:prstTxWarp prst="textNoShape">
              <a:avLst/>
            </a:prstTxWarp>
          </a:bodyPr>
          <a:lstStyle/>
          <a:p>
            <a:r>
              <a:rPr lang="fr-FR" altLang="fr-FR"/>
              <a:t>Prévenir- suivi</a:t>
            </a:r>
          </a:p>
        </p:txBody>
      </p:sp>
      <p:sp>
        <p:nvSpPr>
          <p:cNvPr id="37892" name="Espace réservé du numéro de diapositive 3"/>
          <p:cNvSpPr>
            <a:spLocks noGrp="1"/>
          </p:cNvSpPr>
          <p:nvPr>
            <p:ph type="sldNum" sz="quarter" idx="5"/>
          </p:nvPr>
        </p:nvSpPr>
        <p:spPr bwMode="auto">
          <a:noFill/>
          <a:ln>
            <a:miter lim="800000"/>
            <a:headEnd/>
            <a:tailEnd/>
          </a:ln>
        </p:spPr>
        <p:txBody>
          <a:bodyPr/>
          <a:lstStyle/>
          <a:p>
            <a:fld id="{494E0D56-B914-4382-ABEA-0E22749DF87C}" type="slidenum">
              <a:rPr lang="fr-FR" smtClean="0"/>
              <a:pPr/>
              <a:t>32</a:t>
            </a:fld>
            <a:endParaRPr lang="fr-F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a:t>Dragage == Dévasement </a:t>
            </a:r>
          </a:p>
        </p:txBody>
      </p:sp>
      <p:sp>
        <p:nvSpPr>
          <p:cNvPr id="4" name="Espace réservé du numéro de diapositive 3"/>
          <p:cNvSpPr>
            <a:spLocks noGrp="1"/>
          </p:cNvSpPr>
          <p:nvPr>
            <p:ph type="sldNum" sz="quarter" idx="10"/>
          </p:nvPr>
        </p:nvSpPr>
        <p:spPr/>
        <p:txBody>
          <a:bodyPr/>
          <a:lstStyle/>
          <a:p>
            <a:fld id="{4B32A7F3-76FD-4BD9-9E19-F1759F444460}" type="slidenum">
              <a:rPr lang="fr-FR" smtClean="0"/>
              <a:pPr/>
              <a:t>33</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a:t>*en résumé on dit</a:t>
            </a:r>
            <a:r>
              <a:rPr lang="fr-FR" baseline="0" dirty="0"/>
              <a:t>, une EIE est faite a l’occasion d’un projet futur </a:t>
            </a:r>
          </a:p>
          <a:p>
            <a:r>
              <a:rPr lang="fr-FR" baseline="0" dirty="0"/>
              <a:t>*c’est procédure préventive anticipative (on anticipe) des impacts</a:t>
            </a:r>
          </a:p>
          <a:p>
            <a:r>
              <a:rPr lang="fr-FR" baseline="0" dirty="0"/>
              <a:t>*étudie des effets raisonnables (fondés sur la base d’expertise) on parle pas comme ca au hasard, il ya de l’effet sur l’</a:t>
            </a:r>
            <a:r>
              <a:rPr lang="fr-FR" baseline="0" dirty="0" err="1"/>
              <a:t>env</a:t>
            </a:r>
            <a:r>
              <a:rPr lang="fr-FR" baseline="0" dirty="0"/>
              <a:t>, on parle avec objectivité </a:t>
            </a:r>
          </a:p>
          <a:p>
            <a:r>
              <a:rPr lang="fr-FR" baseline="0" dirty="0"/>
              <a:t>*L’EIE concerne les effets négatifs et positifs</a:t>
            </a:r>
          </a:p>
          <a:p>
            <a:endParaRPr lang="fr-FR" baseline="0" dirty="0"/>
          </a:p>
          <a:p>
            <a:endParaRPr lang="fr-FR" baseline="0" dirty="0"/>
          </a:p>
          <a:p>
            <a:pPr algn="just">
              <a:lnSpc>
                <a:spcPct val="100000"/>
              </a:lnSpc>
              <a:buClr>
                <a:srgbClr val="FF0000"/>
              </a:buClr>
              <a:buFont typeface="Calibri" panose="020F0502020204030204" pitchFamily="34" charset="0"/>
              <a:buChar char="→"/>
              <a:defRPr/>
            </a:pPr>
            <a:r>
              <a:rPr lang="fr-FR" altLang="fr-FR" sz="1200" dirty="0"/>
              <a:t>,</a:t>
            </a:r>
          </a:p>
          <a:p>
            <a:endParaRPr lang="fr-FR" dirty="0"/>
          </a:p>
        </p:txBody>
      </p:sp>
      <p:sp>
        <p:nvSpPr>
          <p:cNvPr id="4" name="Espace réservé du numéro de diapositive 3"/>
          <p:cNvSpPr>
            <a:spLocks noGrp="1"/>
          </p:cNvSpPr>
          <p:nvPr>
            <p:ph type="sldNum" sz="quarter" idx="10"/>
          </p:nvPr>
        </p:nvSpPr>
        <p:spPr/>
        <p:txBody>
          <a:bodyPr/>
          <a:lstStyle/>
          <a:p>
            <a:fld id="{4B32A7F3-76FD-4BD9-9E19-F1759F444460}" type="slidenum">
              <a:rPr lang="fr-FR" smtClean="0"/>
              <a:pPr/>
              <a:t>3</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4B32A7F3-76FD-4BD9-9E19-F1759F444460}" type="slidenum">
              <a:rPr lang="fr-FR" smtClean="0"/>
              <a:pPr/>
              <a:t>4</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a:t>Quand je dis l’évaluation environnementale ce n’est pas une seule discipline,</a:t>
            </a:r>
            <a:r>
              <a:rPr lang="fr-FR" baseline="0" dirty="0"/>
              <a:t> c’est un </a:t>
            </a:r>
            <a:r>
              <a:rPr lang="fr-FR" baseline="0" dirty="0" err="1"/>
              <a:t>teme</a:t>
            </a:r>
            <a:r>
              <a:rPr lang="fr-FR" baseline="0" dirty="0"/>
              <a:t> générique (</a:t>
            </a:r>
            <a:r>
              <a:rPr lang="fr-FR" baseline="0" dirty="0" err="1"/>
              <a:t>programmen</a:t>
            </a:r>
            <a:r>
              <a:rPr lang="fr-FR" baseline="0" dirty="0"/>
              <a:t> lois, charte..</a:t>
            </a:r>
            <a:r>
              <a:rPr lang="fr-FR" baseline="0" dirty="0" err="1"/>
              <a:t>etc</a:t>
            </a:r>
            <a:r>
              <a:rPr lang="fr-FR" baseline="0" dirty="0"/>
              <a:t>) alors que l’EIE c’est une étape préalable qui se fait avant la réalisation du projet, le projet (entreprise, Stade, infrastructure…) en étant en fonction, ses impacts sur l’</a:t>
            </a:r>
            <a:r>
              <a:rPr lang="fr-FR" baseline="0" dirty="0" err="1"/>
              <a:t>env</a:t>
            </a:r>
            <a:r>
              <a:rPr lang="fr-FR" baseline="0" dirty="0"/>
              <a:t> évoluent avec le temps, on va pas rester figé sur l’étude d’impact on va entrer dans un autre procédé c’est l’</a:t>
            </a:r>
            <a:r>
              <a:rPr lang="fr-FR" baseline="0" dirty="0" err="1"/>
              <a:t>valuation</a:t>
            </a:r>
            <a:r>
              <a:rPr lang="fr-FR" baseline="0" dirty="0"/>
              <a:t> ou la </a:t>
            </a:r>
            <a:r>
              <a:rPr lang="fr-FR" baseline="0" dirty="0" err="1"/>
              <a:t>survaillance</a:t>
            </a:r>
            <a:r>
              <a:rPr lang="fr-FR" baseline="0" dirty="0"/>
              <a:t> de l’</a:t>
            </a:r>
            <a:r>
              <a:rPr lang="fr-FR" baseline="0" dirty="0" err="1"/>
              <a:t>env</a:t>
            </a:r>
            <a:r>
              <a:rPr lang="fr-FR" baseline="0" dirty="0"/>
              <a:t> (</a:t>
            </a:r>
            <a:r>
              <a:rPr lang="fr-FR" baseline="0" dirty="0" err="1"/>
              <a:t>ex:iso</a:t>
            </a:r>
            <a:r>
              <a:rPr lang="fr-FR" baseline="0" dirty="0"/>
              <a:t> 14001) </a:t>
            </a:r>
            <a:endParaRPr lang="fr-FR" dirty="0"/>
          </a:p>
        </p:txBody>
      </p:sp>
      <p:sp>
        <p:nvSpPr>
          <p:cNvPr id="4" name="Espace réservé du numéro de diapositive 3"/>
          <p:cNvSpPr>
            <a:spLocks noGrp="1"/>
          </p:cNvSpPr>
          <p:nvPr>
            <p:ph type="sldNum" sz="quarter" idx="10"/>
          </p:nvPr>
        </p:nvSpPr>
        <p:spPr/>
        <p:txBody>
          <a:bodyPr/>
          <a:lstStyle/>
          <a:p>
            <a:fld id="{4B32A7F3-76FD-4BD9-9E19-F1759F444460}" type="slidenum">
              <a:rPr lang="fr-FR" smtClean="0"/>
              <a:pPr/>
              <a:t>6</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4B32A7F3-76FD-4BD9-9E19-F1759F444460}" type="slidenum">
              <a:rPr lang="fr-FR" smtClean="0"/>
              <a:pPr/>
              <a:t>7</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a:t>Vous a avez</a:t>
            </a:r>
            <a:r>
              <a:rPr lang="fr-FR" baseline="0" dirty="0"/>
              <a:t> un </a:t>
            </a:r>
            <a:r>
              <a:rPr lang="fr-FR" baseline="0" dirty="0" err="1"/>
              <a:t>projet,il</a:t>
            </a:r>
            <a:r>
              <a:rPr lang="fr-FR" baseline="0" dirty="0"/>
              <a:t> ya les effets négatifs et les effets positifs dont l’EIE doit corriger et renforcer </a:t>
            </a:r>
          </a:p>
          <a:p>
            <a:r>
              <a:rPr lang="fr-FR" baseline="0" dirty="0"/>
              <a:t>Quand je dis effet positif et négatif, je parle d’impacts environnementaux </a:t>
            </a:r>
          </a:p>
          <a:p>
            <a:r>
              <a:rPr lang="fr-FR" baseline="0" dirty="0"/>
              <a:t>Il va </a:t>
            </a:r>
            <a:r>
              <a:rPr lang="fr-FR" baseline="0" dirty="0" err="1"/>
              <a:t>falloire</a:t>
            </a:r>
            <a:r>
              <a:rPr lang="fr-FR" baseline="0" dirty="0"/>
              <a:t> faire la </a:t>
            </a:r>
            <a:r>
              <a:rPr lang="fr-FR" baseline="0" dirty="0" err="1"/>
              <a:t>diff</a:t>
            </a:r>
            <a:r>
              <a:rPr lang="fr-FR" baseline="0" dirty="0"/>
              <a:t> entre un aspect </a:t>
            </a:r>
            <a:r>
              <a:rPr lang="fr-FR" baseline="0" dirty="0" err="1"/>
              <a:t>env</a:t>
            </a:r>
            <a:r>
              <a:rPr lang="fr-FR" baseline="0" dirty="0"/>
              <a:t> et un impact </a:t>
            </a:r>
            <a:r>
              <a:rPr lang="fr-FR" baseline="0" dirty="0" err="1"/>
              <a:t>env</a:t>
            </a:r>
            <a:r>
              <a:rPr lang="fr-FR" baseline="0" dirty="0"/>
              <a:t> </a:t>
            </a:r>
          </a:p>
          <a:p>
            <a:r>
              <a:rPr lang="fr-FR" baseline="0" dirty="0"/>
              <a:t>L’aspect c’est la cause, l’impact c’est l’effet </a:t>
            </a:r>
          </a:p>
          <a:p>
            <a:r>
              <a:rPr lang="fr-FR" baseline="0" dirty="0"/>
              <a:t>L’aspect c’est la composante du projet qui entraine un impact sur l’environnement </a:t>
            </a:r>
          </a:p>
          <a:p>
            <a:r>
              <a:rPr lang="fr-FR" baseline="0" dirty="0"/>
              <a:t>L’aspect pourrait </a:t>
            </a:r>
            <a:r>
              <a:rPr lang="fr-FR" baseline="0" dirty="0" err="1"/>
              <a:t>etre</a:t>
            </a:r>
            <a:r>
              <a:rPr lang="fr-FR" baseline="0" dirty="0"/>
              <a:t> une activité, un produit, ou un service </a:t>
            </a:r>
          </a:p>
          <a:p>
            <a:r>
              <a:rPr lang="fr-FR" baseline="0" dirty="0"/>
              <a:t>Pour </a:t>
            </a:r>
            <a:r>
              <a:rPr lang="fr-FR" baseline="0" dirty="0" err="1"/>
              <a:t>determiner</a:t>
            </a:r>
            <a:r>
              <a:rPr lang="fr-FR" baseline="0" dirty="0"/>
              <a:t> les aspect on doit comprendre notre projet, on doit décrire notre projet pour en fait comprendre les </a:t>
            </a:r>
            <a:r>
              <a:rPr lang="fr-FR" baseline="0" dirty="0" err="1"/>
              <a:t>ascpects</a:t>
            </a:r>
            <a:r>
              <a:rPr lang="fr-FR" baseline="0" dirty="0"/>
              <a:t> et déduire les impacts </a:t>
            </a:r>
            <a:endParaRPr lang="fr-FR" dirty="0"/>
          </a:p>
        </p:txBody>
      </p:sp>
      <p:sp>
        <p:nvSpPr>
          <p:cNvPr id="4" name="Espace réservé du numéro de diapositive 3"/>
          <p:cNvSpPr>
            <a:spLocks noGrp="1"/>
          </p:cNvSpPr>
          <p:nvPr>
            <p:ph type="sldNum" sz="quarter" idx="10"/>
          </p:nvPr>
        </p:nvSpPr>
        <p:spPr/>
        <p:txBody>
          <a:bodyPr/>
          <a:lstStyle/>
          <a:p>
            <a:fld id="{4B32A7F3-76FD-4BD9-9E19-F1759F444460}" type="slidenum">
              <a:rPr lang="fr-FR" smtClean="0"/>
              <a:pPr/>
              <a:t>10</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a:t>La personne a le droit a l’information environnementale</a:t>
            </a:r>
            <a:r>
              <a:rPr lang="fr-FR" baseline="0" dirty="0"/>
              <a:t> et l’information liée a l’endroit dans le quel il vit </a:t>
            </a:r>
          </a:p>
          <a:p>
            <a:r>
              <a:rPr lang="fr-FR" baseline="0" dirty="0"/>
              <a:t>En tant que instrument scientifique l’EIE permet d’</a:t>
            </a:r>
            <a:r>
              <a:rPr lang="fr-FR" baseline="0" dirty="0" err="1"/>
              <a:t>indentifier</a:t>
            </a:r>
            <a:r>
              <a:rPr lang="fr-FR" baseline="0" dirty="0"/>
              <a:t>, d’évaluer les conséquences dommageable sur l’</a:t>
            </a:r>
            <a:r>
              <a:rPr lang="fr-FR" baseline="0" dirty="0" err="1"/>
              <a:t>env</a:t>
            </a:r>
            <a:r>
              <a:rPr lang="fr-FR" baseline="0" dirty="0"/>
              <a:t> des projets de développement mais aussi, il vise a informer la population </a:t>
            </a:r>
            <a:endParaRPr lang="fr-FR" dirty="0"/>
          </a:p>
        </p:txBody>
      </p:sp>
      <p:sp>
        <p:nvSpPr>
          <p:cNvPr id="4" name="Espace réservé du numéro de diapositive 3"/>
          <p:cNvSpPr>
            <a:spLocks noGrp="1"/>
          </p:cNvSpPr>
          <p:nvPr>
            <p:ph type="sldNum" sz="quarter" idx="10"/>
          </p:nvPr>
        </p:nvSpPr>
        <p:spPr/>
        <p:txBody>
          <a:bodyPr/>
          <a:lstStyle/>
          <a:p>
            <a:fld id="{4B32A7F3-76FD-4BD9-9E19-F1759F444460}" type="slidenum">
              <a:rPr lang="fr-FR" smtClean="0"/>
              <a:pPr/>
              <a:t>11</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algn="just"/>
            <a:r>
              <a:rPr lang="fr-FR" sz="1200" dirty="0">
                <a:solidFill>
                  <a:schemeClr val="tx1"/>
                </a:solidFill>
              </a:rPr>
              <a:t>L’intérêt de ce listing est de s’assurer d’avoir pris en compte tous les points d’impact du projet</a:t>
            </a:r>
          </a:p>
          <a:p>
            <a:pPr algn="just"/>
            <a:r>
              <a:rPr lang="fr-FR" sz="1200" dirty="0">
                <a:solidFill>
                  <a:schemeClr val="tx1"/>
                </a:solidFill>
              </a:rPr>
              <a:t>Composer l’équipe en charge de l'évaluation d'impact. Le point précédent permet d’identifier tous les profils clés des personnes qui devront constituer l’équipe de l’étude.</a:t>
            </a:r>
          </a:p>
          <a:p>
            <a:pPr algn="just"/>
            <a:r>
              <a:rPr lang="fr-FR" sz="1200" dirty="0">
                <a:solidFill>
                  <a:schemeClr val="tx1"/>
                </a:solidFill>
              </a:rPr>
              <a:t>Dans l’étape de préparation, il faudra monter cette équipe et définir les </a:t>
            </a:r>
            <a:r>
              <a:rPr lang="fr-FR" sz="1200" dirty="0">
                <a:solidFill>
                  <a:schemeClr val="tx1"/>
                </a:solidFill>
                <a:hlinkClick r:id="rId3"/>
              </a:rPr>
              <a:t>champs de compétences</a:t>
            </a:r>
            <a:r>
              <a:rPr lang="fr-FR" sz="1200" dirty="0">
                <a:solidFill>
                  <a:schemeClr val="tx1"/>
                </a:solidFill>
              </a:rPr>
              <a:t> de chacun de ses membres.</a:t>
            </a:r>
          </a:p>
          <a:p>
            <a:endParaRPr lang="fr-FR" dirty="0"/>
          </a:p>
        </p:txBody>
      </p:sp>
      <p:sp>
        <p:nvSpPr>
          <p:cNvPr id="4" name="Espace réservé du numéro de diapositive 3"/>
          <p:cNvSpPr>
            <a:spLocks noGrp="1"/>
          </p:cNvSpPr>
          <p:nvPr>
            <p:ph type="sldNum" sz="quarter" idx="10"/>
          </p:nvPr>
        </p:nvSpPr>
        <p:spPr/>
        <p:txBody>
          <a:bodyPr/>
          <a:lstStyle/>
          <a:p>
            <a:fld id="{4B32A7F3-76FD-4BD9-9E19-F1759F444460}" type="slidenum">
              <a:rPr lang="fr-FR" smtClean="0"/>
              <a:pPr/>
              <a:t>13</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698FE740-2074-451B-94A5-48808ADE2BA2}" type="datetimeFigureOut">
              <a:rPr lang="fr-FR" smtClean="0"/>
              <a:pPr/>
              <a:t>12/04/2025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18E216F-F84B-4E7E-BDA4-D55CD42FE3AD}"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98FE740-2074-451B-94A5-48808ADE2BA2}" type="datetimeFigureOut">
              <a:rPr lang="fr-FR" smtClean="0"/>
              <a:pPr/>
              <a:t>12/04/2025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18E216F-F84B-4E7E-BDA4-D55CD42FE3AD}"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98FE740-2074-451B-94A5-48808ADE2BA2}" type="datetimeFigureOut">
              <a:rPr lang="fr-FR" smtClean="0"/>
              <a:pPr/>
              <a:t>12/04/2025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18E216F-F84B-4E7E-BDA4-D55CD42FE3AD}"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98FE740-2074-451B-94A5-48808ADE2BA2}" type="datetimeFigureOut">
              <a:rPr lang="fr-FR" smtClean="0"/>
              <a:pPr/>
              <a:t>12/04/2025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18E216F-F84B-4E7E-BDA4-D55CD42FE3AD}"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698FE740-2074-451B-94A5-48808ADE2BA2}" type="datetimeFigureOut">
              <a:rPr lang="fr-FR" smtClean="0"/>
              <a:pPr/>
              <a:t>12/04/2025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18E216F-F84B-4E7E-BDA4-D55CD42FE3AD}"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698FE740-2074-451B-94A5-48808ADE2BA2}" type="datetimeFigureOut">
              <a:rPr lang="fr-FR" smtClean="0"/>
              <a:pPr/>
              <a:t>12/04/2025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18E216F-F84B-4E7E-BDA4-D55CD42FE3AD}"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698FE740-2074-451B-94A5-48808ADE2BA2}" type="datetimeFigureOut">
              <a:rPr lang="fr-FR" smtClean="0"/>
              <a:pPr/>
              <a:t>12/04/2025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018E216F-F84B-4E7E-BDA4-D55CD42FE3AD}"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698FE740-2074-451B-94A5-48808ADE2BA2}" type="datetimeFigureOut">
              <a:rPr lang="fr-FR" smtClean="0"/>
              <a:pPr/>
              <a:t>12/04/2025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018E216F-F84B-4E7E-BDA4-D55CD42FE3AD}"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98FE740-2074-451B-94A5-48808ADE2BA2}" type="datetimeFigureOut">
              <a:rPr lang="fr-FR" smtClean="0"/>
              <a:pPr/>
              <a:t>12/04/2025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18E216F-F84B-4E7E-BDA4-D55CD42FE3AD}"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698FE740-2074-451B-94A5-48808ADE2BA2}" type="datetimeFigureOut">
              <a:rPr lang="fr-FR" smtClean="0"/>
              <a:pPr/>
              <a:t>12/04/2025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18E216F-F84B-4E7E-BDA4-D55CD42FE3AD}"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698FE740-2074-451B-94A5-48808ADE2BA2}" type="datetimeFigureOut">
              <a:rPr lang="fr-FR" smtClean="0"/>
              <a:pPr/>
              <a:t>12/04/2025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18E216F-F84B-4E7E-BDA4-D55CD42FE3AD}"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8FE740-2074-451B-94A5-48808ADE2BA2}" type="datetimeFigureOut">
              <a:rPr lang="fr-FR" smtClean="0"/>
              <a:pPr/>
              <a:t>12/04/2025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8E216F-F84B-4E7E-BDA4-D55CD42FE3AD}"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hyperlink" Target="https://blog-gestion-de-projet.com/modele-swot-gestion-projet/" TargetMode="External"/><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hyperlink" Target="https://blog-gestion-de-projet.com/analyse-dimpact/" TargetMode="Externa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blog-gestion-de-projet.com/quest-ce-que-la-methode-moscow/" TargetMode="Externa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hyperlink" Target="https://blog-gestion-de-projet.com/facteurs-cles-de-succes/"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hyperlink" Target="https://blog-gestion-de-projet.com/gestion-de-projet/execution-de-projet/" TargetMode="Externa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hyperlink" Target="https://www.toupie.org/Dictionnaire/Responsabilite.htm" TargetMode="External"/><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85786" y="2786058"/>
            <a:ext cx="7929618" cy="1500198"/>
          </a:xfrm>
        </p:spPr>
        <p:txBody>
          <a:bodyPr>
            <a:normAutofit fontScale="90000"/>
          </a:bodyPr>
          <a:lstStyle/>
          <a:p>
            <a:r>
              <a:rPr lang="fr-FR" u="sng" dirty="0">
                <a:solidFill>
                  <a:srgbClr val="FF0000"/>
                </a:solidFill>
              </a:rPr>
              <a:t>Cours n°5:</a:t>
            </a:r>
            <a:br>
              <a:rPr lang="fr-FR" u="sng" dirty="0">
                <a:solidFill>
                  <a:srgbClr val="FF0000"/>
                </a:solidFill>
              </a:rPr>
            </a:br>
            <a:br>
              <a:rPr lang="fr-FR" dirty="0">
                <a:solidFill>
                  <a:srgbClr val="FF0000"/>
                </a:solidFill>
              </a:rPr>
            </a:br>
            <a:r>
              <a:rPr lang="fr-FR" dirty="0">
                <a:solidFill>
                  <a:srgbClr val="FF0000"/>
                </a:solidFill>
              </a:rPr>
              <a:t>L’étude d’impact sur l’environnement </a:t>
            </a:r>
          </a:p>
        </p:txBody>
      </p:sp>
      <p:sp>
        <p:nvSpPr>
          <p:cNvPr id="3" name="Sous-titre 2"/>
          <p:cNvSpPr>
            <a:spLocks noGrp="1"/>
          </p:cNvSpPr>
          <p:nvPr>
            <p:ph type="subTitle" idx="1"/>
          </p:nvPr>
        </p:nvSpPr>
        <p:spPr>
          <a:xfrm>
            <a:off x="1500166" y="6577026"/>
            <a:ext cx="6400800" cy="280974"/>
          </a:xfrm>
        </p:spPr>
        <p:txBody>
          <a:bodyPr>
            <a:normAutofit fontScale="47500" lnSpcReduction="20000"/>
          </a:bodyPr>
          <a:lstStyle/>
          <a:p>
            <a:r>
              <a:rPr lang="fr-FR" dirty="0" err="1">
                <a:solidFill>
                  <a:schemeClr val="tx1"/>
                </a:solidFill>
              </a:rPr>
              <a:t>Medjahed</a:t>
            </a:r>
            <a:r>
              <a:rPr lang="fr-FR" dirty="0">
                <a:solidFill>
                  <a:schemeClr val="tx1"/>
                </a:solidFill>
              </a:rPr>
              <a:t> Hamza 2025</a:t>
            </a:r>
          </a:p>
        </p:txBody>
      </p:sp>
      <p:sp>
        <p:nvSpPr>
          <p:cNvPr id="4" name="Titre 1"/>
          <p:cNvSpPr txBox="1">
            <a:spLocks/>
          </p:cNvSpPr>
          <p:nvPr/>
        </p:nvSpPr>
        <p:spPr>
          <a:xfrm>
            <a:off x="714348" y="214290"/>
            <a:ext cx="7772400" cy="1470025"/>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1800" b="0" i="0" u="sng" strike="noStrike" kern="1200" cap="none" spc="0" normalizeH="0" baseline="0" noProof="0">
                <a:ln>
                  <a:noFill/>
                </a:ln>
                <a:solidFill>
                  <a:schemeClr val="tx1"/>
                </a:solidFill>
                <a:effectLst/>
                <a:uLnTx/>
                <a:uFillTx/>
                <a:latin typeface="+mj-lt"/>
                <a:ea typeface="+mj-ea"/>
                <a:cs typeface="+mj-cs"/>
              </a:rPr>
              <a:t>Université Badji Mokhtar Annaba</a:t>
            </a:r>
            <a:br>
              <a:rPr kumimoji="0" lang="fr-FR" sz="1800" b="0" i="0" u="sng" strike="noStrike" kern="1200" cap="none" spc="0" normalizeH="0" baseline="0" noProof="0">
                <a:ln>
                  <a:noFill/>
                </a:ln>
                <a:solidFill>
                  <a:schemeClr val="tx1"/>
                </a:solidFill>
                <a:effectLst/>
                <a:uLnTx/>
                <a:uFillTx/>
                <a:latin typeface="+mj-lt"/>
                <a:ea typeface="+mj-ea"/>
                <a:cs typeface="+mj-cs"/>
              </a:rPr>
            </a:br>
            <a:r>
              <a:rPr kumimoji="0" lang="fr-FR" sz="1800" b="0" i="0" u="sng" strike="noStrike" kern="1200" cap="none" spc="0" normalizeH="0" baseline="0" noProof="0">
                <a:ln>
                  <a:noFill/>
                </a:ln>
                <a:solidFill>
                  <a:schemeClr val="tx1"/>
                </a:solidFill>
                <a:effectLst/>
                <a:uLnTx/>
                <a:uFillTx/>
                <a:latin typeface="+mj-lt"/>
                <a:ea typeface="+mj-ea"/>
                <a:cs typeface="+mj-cs"/>
              </a:rPr>
              <a:t>Faculté des sciences de la terre</a:t>
            </a:r>
            <a:br>
              <a:rPr kumimoji="0" lang="fr-FR" sz="1800" b="0" i="0" u="sng" strike="noStrike" kern="1200" cap="none" spc="0" normalizeH="0" baseline="0" noProof="0">
                <a:ln>
                  <a:noFill/>
                </a:ln>
                <a:solidFill>
                  <a:schemeClr val="tx1"/>
                </a:solidFill>
                <a:effectLst/>
                <a:uLnTx/>
                <a:uFillTx/>
                <a:latin typeface="+mj-lt"/>
                <a:ea typeface="+mj-ea"/>
                <a:cs typeface="+mj-cs"/>
              </a:rPr>
            </a:br>
            <a:r>
              <a:rPr kumimoji="0" lang="fr-FR" sz="1800" b="0" i="0" u="sng" strike="noStrike" kern="1200" cap="none" spc="0" normalizeH="0" baseline="0" noProof="0">
                <a:ln>
                  <a:noFill/>
                </a:ln>
                <a:solidFill>
                  <a:schemeClr val="tx1"/>
                </a:solidFill>
                <a:effectLst/>
                <a:uLnTx/>
                <a:uFillTx/>
                <a:latin typeface="+mj-lt"/>
                <a:ea typeface="+mj-ea"/>
                <a:cs typeface="+mj-cs"/>
              </a:rPr>
              <a:t>Département d’aménagement du territoire</a:t>
            </a:r>
            <a:br>
              <a:rPr kumimoji="0" lang="fr-FR" sz="1800" b="0" i="0" u="sng" strike="noStrike" kern="1200" cap="none" spc="0" normalizeH="0" baseline="0" noProof="0">
                <a:ln>
                  <a:noFill/>
                </a:ln>
                <a:solidFill>
                  <a:schemeClr val="tx1"/>
                </a:solidFill>
                <a:effectLst/>
                <a:uLnTx/>
                <a:uFillTx/>
                <a:latin typeface="+mj-lt"/>
                <a:ea typeface="+mj-ea"/>
                <a:cs typeface="+mj-cs"/>
              </a:rPr>
            </a:br>
            <a:r>
              <a:rPr kumimoji="0" lang="fr-FR" sz="1800" b="0" i="0" u="sng" strike="noStrike" kern="1200" cap="none" spc="0" normalizeH="0" baseline="0" noProof="0">
                <a:ln>
                  <a:noFill/>
                </a:ln>
                <a:solidFill>
                  <a:schemeClr val="tx1"/>
                </a:solidFill>
                <a:effectLst/>
                <a:uLnTx/>
                <a:uFillTx/>
                <a:latin typeface="+mj-lt"/>
                <a:ea typeface="+mj-ea"/>
                <a:cs typeface="+mj-cs"/>
              </a:rPr>
              <a:t>Filière : L3 Géographie et Aménagement</a:t>
            </a:r>
            <a:br>
              <a:rPr kumimoji="0" lang="fr-FR" sz="1800" b="0" i="0" u="sng" strike="noStrike" kern="1200" cap="none" spc="0" normalizeH="0" baseline="0" noProof="0">
                <a:ln>
                  <a:noFill/>
                </a:ln>
                <a:solidFill>
                  <a:schemeClr val="tx1"/>
                </a:solidFill>
                <a:effectLst/>
                <a:uLnTx/>
                <a:uFillTx/>
                <a:latin typeface="+mj-lt"/>
                <a:ea typeface="+mj-ea"/>
                <a:cs typeface="+mj-cs"/>
              </a:rPr>
            </a:br>
            <a:r>
              <a:rPr kumimoji="0" lang="fr-FR" sz="1800" b="0" i="0" u="sng" strike="noStrike" kern="1200" cap="none" spc="0" normalizeH="0" baseline="0" noProof="0">
                <a:ln>
                  <a:noFill/>
                </a:ln>
                <a:solidFill>
                  <a:schemeClr val="tx1"/>
                </a:solidFill>
                <a:effectLst/>
                <a:uLnTx/>
                <a:uFillTx/>
                <a:latin typeface="+mj-lt"/>
                <a:ea typeface="+mj-ea"/>
                <a:cs typeface="+mj-cs"/>
              </a:rPr>
              <a:t>Module : Environnement </a:t>
            </a:r>
            <a:endParaRPr kumimoji="0" lang="fr-FR" sz="18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2500306"/>
            <a:ext cx="2214546" cy="707886"/>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fr-FR" sz="2000" b="1" dirty="0"/>
              <a:t>Etude d’impact sur l’environnement</a:t>
            </a:r>
          </a:p>
        </p:txBody>
      </p:sp>
      <p:sp>
        <p:nvSpPr>
          <p:cNvPr id="5" name="ZoneTexte 4"/>
          <p:cNvSpPr txBox="1"/>
          <p:nvPr/>
        </p:nvSpPr>
        <p:spPr>
          <a:xfrm>
            <a:off x="2428860" y="2428868"/>
            <a:ext cx="1000132"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fr-FR" b="1" dirty="0"/>
              <a:t>Corriger</a:t>
            </a:r>
            <a:r>
              <a:rPr lang="fr-FR" dirty="0"/>
              <a:t> </a:t>
            </a:r>
          </a:p>
        </p:txBody>
      </p:sp>
      <p:sp>
        <p:nvSpPr>
          <p:cNvPr id="6" name="ZoneTexte 5"/>
          <p:cNvSpPr txBox="1"/>
          <p:nvPr/>
        </p:nvSpPr>
        <p:spPr>
          <a:xfrm>
            <a:off x="2428860" y="3000372"/>
            <a:ext cx="1143008"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fr-FR" b="1" dirty="0"/>
              <a:t>Renforcer</a:t>
            </a:r>
            <a:r>
              <a:rPr lang="fr-FR" dirty="0"/>
              <a:t> </a:t>
            </a:r>
          </a:p>
        </p:txBody>
      </p:sp>
      <p:sp>
        <p:nvSpPr>
          <p:cNvPr id="7" name="ZoneTexte 6"/>
          <p:cNvSpPr txBox="1"/>
          <p:nvPr/>
        </p:nvSpPr>
        <p:spPr>
          <a:xfrm>
            <a:off x="4000496" y="2428868"/>
            <a:ext cx="1643074" cy="369332"/>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fr-FR" b="1" dirty="0"/>
              <a:t>Effets négatifs </a:t>
            </a:r>
          </a:p>
        </p:txBody>
      </p:sp>
      <p:sp>
        <p:nvSpPr>
          <p:cNvPr id="8" name="ZoneTexte 7"/>
          <p:cNvSpPr txBox="1"/>
          <p:nvPr/>
        </p:nvSpPr>
        <p:spPr>
          <a:xfrm>
            <a:off x="4000496" y="3000372"/>
            <a:ext cx="1643074" cy="369332"/>
          </a:xfrm>
          <a:prstGeom prst="rect">
            <a:avLst/>
          </a:prstGeom>
          <a:ln/>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fr-FR" b="1" dirty="0">
                <a:solidFill>
                  <a:schemeClr val="bg1"/>
                </a:solidFill>
              </a:rPr>
              <a:t>Effets positifs</a:t>
            </a:r>
          </a:p>
        </p:txBody>
      </p:sp>
      <p:sp>
        <p:nvSpPr>
          <p:cNvPr id="9" name="ZoneTexte 8"/>
          <p:cNvSpPr txBox="1"/>
          <p:nvPr/>
        </p:nvSpPr>
        <p:spPr>
          <a:xfrm>
            <a:off x="6643702" y="2643182"/>
            <a:ext cx="1357322" cy="461665"/>
          </a:xfrm>
          <a:prstGeom prst="rect">
            <a:avLst/>
          </a:prstGeom>
        </p:spPr>
        <p:style>
          <a:lnRef idx="3">
            <a:schemeClr val="lt1"/>
          </a:lnRef>
          <a:fillRef idx="1">
            <a:schemeClr val="accent4"/>
          </a:fillRef>
          <a:effectRef idx="1">
            <a:schemeClr val="accent4"/>
          </a:effectRef>
          <a:fontRef idx="minor">
            <a:schemeClr val="lt1"/>
          </a:fontRef>
        </p:style>
        <p:txBody>
          <a:bodyPr wrap="square" rtlCol="0">
            <a:spAutoFit/>
          </a:bodyPr>
          <a:lstStyle/>
          <a:p>
            <a:pPr algn="ctr"/>
            <a:r>
              <a:rPr lang="fr-FR" sz="2400" b="1" dirty="0"/>
              <a:t>Projet</a:t>
            </a:r>
            <a:r>
              <a:rPr lang="fr-FR" dirty="0"/>
              <a:t> </a:t>
            </a:r>
          </a:p>
        </p:txBody>
      </p:sp>
      <p:cxnSp>
        <p:nvCxnSpPr>
          <p:cNvPr id="11" name="Connecteur droit avec flèche 10"/>
          <p:cNvCxnSpPr>
            <a:stCxn id="5" idx="3"/>
            <a:endCxn id="7" idx="1"/>
          </p:cNvCxnSpPr>
          <p:nvPr/>
        </p:nvCxnSpPr>
        <p:spPr>
          <a:xfrm>
            <a:off x="3428992" y="2613534"/>
            <a:ext cx="571504"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Connecteur droit avec flèche 12"/>
          <p:cNvCxnSpPr>
            <a:stCxn id="6" idx="3"/>
            <a:endCxn id="8" idx="1"/>
          </p:cNvCxnSpPr>
          <p:nvPr/>
        </p:nvCxnSpPr>
        <p:spPr>
          <a:xfrm>
            <a:off x="3571868" y="3185038"/>
            <a:ext cx="428628"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Connecteur droit avec flèche 14"/>
          <p:cNvCxnSpPr/>
          <p:nvPr/>
        </p:nvCxnSpPr>
        <p:spPr>
          <a:xfrm rot="10800000">
            <a:off x="5643570" y="2714620"/>
            <a:ext cx="928694"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Connecteur droit avec flèche 16"/>
          <p:cNvCxnSpPr/>
          <p:nvPr/>
        </p:nvCxnSpPr>
        <p:spPr>
          <a:xfrm rot="10800000">
            <a:off x="5643570" y="3071810"/>
            <a:ext cx="928694"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 name="Connecteur droit 21"/>
          <p:cNvCxnSpPr/>
          <p:nvPr/>
        </p:nvCxnSpPr>
        <p:spPr>
          <a:xfrm>
            <a:off x="3857620" y="1928802"/>
            <a:ext cx="192882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Connecteur droit 23"/>
          <p:cNvCxnSpPr/>
          <p:nvPr/>
        </p:nvCxnSpPr>
        <p:spPr>
          <a:xfrm rot="5400000">
            <a:off x="2963851" y="2821777"/>
            <a:ext cx="1786744" cy="794"/>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Connecteur droit 25"/>
          <p:cNvCxnSpPr/>
          <p:nvPr/>
        </p:nvCxnSpPr>
        <p:spPr>
          <a:xfrm>
            <a:off x="3857620" y="3714752"/>
            <a:ext cx="192882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Connecteur droit 27"/>
          <p:cNvCxnSpPr/>
          <p:nvPr/>
        </p:nvCxnSpPr>
        <p:spPr>
          <a:xfrm rot="5400000">
            <a:off x="4892677" y="2821777"/>
            <a:ext cx="1786744" cy="794"/>
          </a:xfrm>
          <a:prstGeom prst="line">
            <a:avLst/>
          </a:prstGeom>
        </p:spPr>
        <p:style>
          <a:lnRef idx="1">
            <a:schemeClr val="accent1"/>
          </a:lnRef>
          <a:fillRef idx="0">
            <a:schemeClr val="accent1"/>
          </a:fillRef>
          <a:effectRef idx="0">
            <a:schemeClr val="accent1"/>
          </a:effectRef>
          <a:fontRef idx="minor">
            <a:schemeClr val="tx1"/>
          </a:fontRef>
        </p:style>
      </p:cxnSp>
      <p:sp>
        <p:nvSpPr>
          <p:cNvPr id="32" name="Rectangle 31"/>
          <p:cNvSpPr/>
          <p:nvPr/>
        </p:nvSpPr>
        <p:spPr>
          <a:xfrm>
            <a:off x="642910" y="4286256"/>
            <a:ext cx="2357454" cy="6429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t>Aspects environnementaux </a:t>
            </a:r>
          </a:p>
        </p:txBody>
      </p:sp>
      <p:sp>
        <p:nvSpPr>
          <p:cNvPr id="33" name="Rectangle 32"/>
          <p:cNvSpPr/>
          <p:nvPr/>
        </p:nvSpPr>
        <p:spPr>
          <a:xfrm>
            <a:off x="3714744" y="4286256"/>
            <a:ext cx="2357454" cy="6429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t>Impacts environnementaux </a:t>
            </a:r>
          </a:p>
        </p:txBody>
      </p:sp>
      <p:cxnSp>
        <p:nvCxnSpPr>
          <p:cNvPr id="44" name="Connecteur droit 43"/>
          <p:cNvCxnSpPr/>
          <p:nvPr/>
        </p:nvCxnSpPr>
        <p:spPr>
          <a:xfrm rot="5400000">
            <a:off x="4464843" y="4036223"/>
            <a:ext cx="642942"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Connecteur droit avec flèche 45"/>
          <p:cNvCxnSpPr>
            <a:stCxn id="32" idx="3"/>
            <a:endCxn id="33" idx="1"/>
          </p:cNvCxnSpPr>
          <p:nvPr/>
        </p:nvCxnSpPr>
        <p:spPr>
          <a:xfrm>
            <a:off x="3000364" y="4607727"/>
            <a:ext cx="71438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7" name="ZoneTexte 46"/>
          <p:cNvSpPr txBox="1"/>
          <p:nvPr/>
        </p:nvSpPr>
        <p:spPr>
          <a:xfrm>
            <a:off x="642910" y="5072074"/>
            <a:ext cx="2571768" cy="1200329"/>
          </a:xfrm>
          <a:prstGeom prst="rect">
            <a:avLst/>
          </a:prstGeom>
          <a:noFill/>
        </p:spPr>
        <p:txBody>
          <a:bodyPr wrap="square" rtlCol="0">
            <a:spAutoFit/>
          </a:bodyPr>
          <a:lstStyle/>
          <a:p>
            <a:r>
              <a:rPr lang="fr-FR" b="1" dirty="0"/>
              <a:t>*Effluents liquides</a:t>
            </a:r>
          </a:p>
          <a:p>
            <a:r>
              <a:rPr lang="fr-FR" b="1" dirty="0"/>
              <a:t>*Emissions de GES</a:t>
            </a:r>
          </a:p>
          <a:p>
            <a:r>
              <a:rPr lang="fr-FR" b="1" dirty="0"/>
              <a:t>*Production des déchets solides </a:t>
            </a:r>
          </a:p>
        </p:txBody>
      </p:sp>
      <p:sp>
        <p:nvSpPr>
          <p:cNvPr id="48" name="ZoneTexte 47"/>
          <p:cNvSpPr txBox="1"/>
          <p:nvPr/>
        </p:nvSpPr>
        <p:spPr>
          <a:xfrm>
            <a:off x="3643306" y="5072074"/>
            <a:ext cx="3000396" cy="1200329"/>
          </a:xfrm>
          <a:prstGeom prst="rect">
            <a:avLst/>
          </a:prstGeom>
          <a:noFill/>
        </p:spPr>
        <p:txBody>
          <a:bodyPr wrap="square" rtlCol="0">
            <a:spAutoFit/>
          </a:bodyPr>
          <a:lstStyle/>
          <a:p>
            <a:r>
              <a:rPr lang="fr-FR" b="1" dirty="0"/>
              <a:t>*Pollution de l’eau</a:t>
            </a:r>
          </a:p>
          <a:p>
            <a:r>
              <a:rPr lang="fr-FR" b="1" dirty="0"/>
              <a:t>*Réchauffement climatique</a:t>
            </a:r>
          </a:p>
          <a:p>
            <a:r>
              <a:rPr lang="fr-FR" b="1" dirty="0"/>
              <a:t>*Maladies, nuisances olfactive </a:t>
            </a:r>
          </a:p>
        </p:txBody>
      </p:sp>
      <p:sp>
        <p:nvSpPr>
          <p:cNvPr id="10" name="Titre 9">
            <a:extLst>
              <a:ext uri="{FF2B5EF4-FFF2-40B4-BE49-F238E27FC236}">
                <a16:creationId xmlns:a16="http://schemas.microsoft.com/office/drawing/2014/main" id="{FFF86328-F107-9CD2-36CD-08EB3EBFBD40}"/>
              </a:ext>
            </a:extLst>
          </p:cNvPr>
          <p:cNvSpPr>
            <a:spLocks noGrp="1"/>
          </p:cNvSpPr>
          <p:nvPr>
            <p:ph type="ctrTitle"/>
          </p:nvPr>
        </p:nvSpPr>
        <p:spPr/>
        <p:txBody>
          <a:bodyPr/>
          <a:lstStyle/>
          <a:p>
            <a:endParaRPr lang="fr-F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85720" y="2285992"/>
            <a:ext cx="5000660" cy="8572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2000" b="1" dirty="0"/>
              <a:t>Supprimer, atténuer et compenser les répercussions négatives du projet</a:t>
            </a:r>
          </a:p>
        </p:txBody>
      </p:sp>
      <p:sp>
        <p:nvSpPr>
          <p:cNvPr id="5" name="Rectangle 4"/>
          <p:cNvSpPr/>
          <p:nvPr/>
        </p:nvSpPr>
        <p:spPr>
          <a:xfrm>
            <a:off x="285720" y="3643314"/>
            <a:ext cx="5000660" cy="7858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2000" b="1" dirty="0"/>
              <a:t>Mettre en valeur et améliorer les impacts positifs du projet sur l’environnement</a:t>
            </a:r>
          </a:p>
        </p:txBody>
      </p:sp>
      <p:sp>
        <p:nvSpPr>
          <p:cNvPr id="6" name="Rectangle 5"/>
          <p:cNvSpPr/>
          <p:nvPr/>
        </p:nvSpPr>
        <p:spPr>
          <a:xfrm>
            <a:off x="285720" y="5143512"/>
            <a:ext cx="5000660" cy="7858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2000" b="1" dirty="0"/>
              <a:t>Informer la population concernés sur les effets négatifs du projet </a:t>
            </a:r>
          </a:p>
        </p:txBody>
      </p:sp>
      <p:sp>
        <p:nvSpPr>
          <p:cNvPr id="10" name="ZoneTexte 9"/>
          <p:cNvSpPr txBox="1"/>
          <p:nvPr/>
        </p:nvSpPr>
        <p:spPr>
          <a:xfrm>
            <a:off x="6643702" y="2143116"/>
            <a:ext cx="2214578" cy="2308324"/>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fr-FR" sz="2400" dirty="0"/>
              <a:t>Corriger les effets négatifs et renforcer les effets positifs du projet sur l’environnement </a:t>
            </a:r>
          </a:p>
        </p:txBody>
      </p:sp>
      <p:sp>
        <p:nvSpPr>
          <p:cNvPr id="7" name="ZoneTexte 6"/>
          <p:cNvSpPr txBox="1"/>
          <p:nvPr/>
        </p:nvSpPr>
        <p:spPr>
          <a:xfrm>
            <a:off x="214282" y="1071546"/>
            <a:ext cx="5072098" cy="70788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fr-FR" sz="2000" b="1" dirty="0"/>
              <a:t>Identifier et évaluer les impacts du projet sur l’environnement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0"/>
            <a:ext cx="7772400" cy="512757"/>
          </a:xfrm>
        </p:spPr>
        <p:txBody>
          <a:bodyPr>
            <a:noAutofit/>
          </a:bodyPr>
          <a:lstStyle/>
          <a:p>
            <a:pPr algn="l"/>
            <a:r>
              <a:rPr lang="fr-FR" sz="2800" b="1" u="sng" dirty="0">
                <a:solidFill>
                  <a:srgbClr val="FF0000"/>
                </a:solidFill>
              </a:rPr>
              <a:t>Objectifs de l’EIE: </a:t>
            </a:r>
          </a:p>
        </p:txBody>
      </p:sp>
      <p:sp>
        <p:nvSpPr>
          <p:cNvPr id="3" name="Sous-titre 2"/>
          <p:cNvSpPr>
            <a:spLocks noGrp="1"/>
          </p:cNvSpPr>
          <p:nvPr>
            <p:ph type="subTitle" idx="1"/>
          </p:nvPr>
        </p:nvSpPr>
        <p:spPr>
          <a:xfrm>
            <a:off x="0" y="642918"/>
            <a:ext cx="9144000" cy="6215082"/>
          </a:xfrm>
        </p:spPr>
        <p:txBody>
          <a:bodyPr>
            <a:normAutofit/>
          </a:bodyPr>
          <a:lstStyle/>
          <a:p>
            <a:pPr algn="l"/>
            <a:r>
              <a:rPr lang="fr-FR" sz="2400" dirty="0">
                <a:solidFill>
                  <a:schemeClr val="tx1"/>
                </a:solidFill>
              </a:rPr>
              <a:t>Une étude d’impacts doit répondre a trois objectifs:</a:t>
            </a:r>
          </a:p>
          <a:p>
            <a:pPr algn="l"/>
            <a:endParaRPr lang="fr-FR" sz="2400" dirty="0">
              <a:solidFill>
                <a:schemeClr val="tx1"/>
              </a:solidFill>
            </a:endParaRPr>
          </a:p>
          <a:p>
            <a:pPr algn="just">
              <a:buFontTx/>
              <a:buChar char="-"/>
            </a:pPr>
            <a:r>
              <a:rPr lang="fr-FR" sz="2400" b="1" dirty="0">
                <a:solidFill>
                  <a:schemeClr val="tx1"/>
                </a:solidFill>
              </a:rPr>
              <a:t>Aider: </a:t>
            </a:r>
            <a:r>
              <a:rPr lang="fr-FR" sz="2400" dirty="0">
                <a:solidFill>
                  <a:schemeClr val="tx1"/>
                </a:solidFill>
              </a:rPr>
              <a:t>le maitre d’ouvrage a concevoir un projet respectueux de l’environnement en lui fournissant des indications de nature a améliorer la qualité de son projet et a favoriser son insertion dans l’environnement.</a:t>
            </a:r>
          </a:p>
          <a:p>
            <a:pPr algn="just"/>
            <a:endParaRPr lang="fr-FR" sz="2400" dirty="0">
              <a:solidFill>
                <a:schemeClr val="tx1"/>
              </a:solidFill>
            </a:endParaRPr>
          </a:p>
          <a:p>
            <a:pPr algn="just">
              <a:buFontTx/>
              <a:buChar char="-"/>
            </a:pPr>
            <a:r>
              <a:rPr lang="fr-FR" sz="2400" b="1" dirty="0">
                <a:solidFill>
                  <a:schemeClr val="tx1"/>
                </a:solidFill>
              </a:rPr>
              <a:t>Eclairer: </a:t>
            </a:r>
            <a:r>
              <a:rPr lang="fr-FR" sz="2400" dirty="0">
                <a:solidFill>
                  <a:schemeClr val="tx1"/>
                </a:solidFill>
              </a:rPr>
              <a:t>l’autorité administrative et les décideurs sur la nature et le contenu de la décision a prendre , elle peut, le cas échéant, l’inciter a préconiser une mise en œuvre environnementale des travaux et un suivi.</a:t>
            </a:r>
          </a:p>
          <a:p>
            <a:pPr algn="just"/>
            <a:endParaRPr lang="fr-FR" sz="2400" dirty="0">
              <a:solidFill>
                <a:schemeClr val="tx1"/>
              </a:solidFill>
            </a:endParaRPr>
          </a:p>
          <a:p>
            <a:pPr algn="just">
              <a:buFontTx/>
              <a:buChar char="-"/>
            </a:pPr>
            <a:r>
              <a:rPr lang="fr-FR" sz="2400" b="1" dirty="0">
                <a:solidFill>
                  <a:schemeClr val="tx1"/>
                </a:solidFill>
              </a:rPr>
              <a:t>Informer: </a:t>
            </a:r>
            <a:r>
              <a:rPr lang="fr-FR" sz="2400" dirty="0">
                <a:solidFill>
                  <a:schemeClr val="tx1"/>
                </a:solidFill>
              </a:rPr>
              <a:t>le public et lui donner les moyens de jouer son rôle de citoyen averti et vigilant.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830997"/>
          </a:xfrm>
          <a:prstGeom prst="rect">
            <a:avLst/>
          </a:prstGeom>
          <a:noFill/>
        </p:spPr>
        <p:txBody>
          <a:bodyPr wrap="square" rtlCol="0">
            <a:spAutoFit/>
          </a:bodyPr>
          <a:lstStyle/>
          <a:p>
            <a:pPr algn="just"/>
            <a:r>
              <a:rPr lang="fr-FR" sz="2400" b="1" u="sng" dirty="0">
                <a:solidFill>
                  <a:srgbClr val="FF0000"/>
                </a:solidFill>
              </a:rPr>
              <a:t>6/ Les étapes de la réalisation d’une étude d’impact sur l’environnement </a:t>
            </a:r>
          </a:p>
        </p:txBody>
      </p:sp>
      <p:sp>
        <p:nvSpPr>
          <p:cNvPr id="5" name="ZoneTexte 4"/>
          <p:cNvSpPr txBox="1"/>
          <p:nvPr/>
        </p:nvSpPr>
        <p:spPr>
          <a:xfrm>
            <a:off x="0" y="1285860"/>
            <a:ext cx="9144000" cy="2585323"/>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fr-FR" sz="2400" b="1" u="sng" dirty="0"/>
              <a:t>Étape 1 - Préparer l’étude à effectuer:</a:t>
            </a:r>
            <a:r>
              <a:rPr lang="fr-FR" sz="2400" b="1" dirty="0"/>
              <a:t> </a:t>
            </a:r>
          </a:p>
          <a:p>
            <a:pPr algn="just"/>
            <a:endParaRPr lang="fr-FR" dirty="0"/>
          </a:p>
          <a:p>
            <a:pPr algn="just"/>
            <a:r>
              <a:rPr lang="fr-FR" sz="2000" dirty="0"/>
              <a:t>C’est la pré-analyse qui sert a parcourir tous </a:t>
            </a:r>
            <a:r>
              <a:rPr lang="fr-FR" sz="2000" u="sng" dirty="0"/>
              <a:t>les aspects clés du projet</a:t>
            </a:r>
            <a:r>
              <a:rPr lang="fr-FR" sz="2000" dirty="0"/>
              <a:t>, en vue de prendre en compte tous les éléments de l’étude.</a:t>
            </a:r>
          </a:p>
          <a:p>
            <a:pPr algn="just"/>
            <a:endParaRPr lang="fr-FR" sz="2000" dirty="0"/>
          </a:p>
          <a:p>
            <a:pPr algn="just"/>
            <a:r>
              <a:rPr lang="fr-FR" sz="2000" dirty="0"/>
              <a:t>     Réunir toutes les informations relatives au projet : objectifs, contexte…… etc.</a:t>
            </a:r>
          </a:p>
          <a:p>
            <a:pPr algn="just"/>
            <a:endParaRPr lang="fr-FR" sz="2000" dirty="0"/>
          </a:p>
          <a:p>
            <a:pPr algn="just"/>
            <a:r>
              <a:rPr lang="fr-FR" sz="2000" dirty="0"/>
              <a:t>     Lister les domaines concernés par le projet.</a:t>
            </a:r>
          </a:p>
        </p:txBody>
      </p:sp>
      <p:sp>
        <p:nvSpPr>
          <p:cNvPr id="7" name="Flèche droite 6"/>
          <p:cNvSpPr/>
          <p:nvPr/>
        </p:nvSpPr>
        <p:spPr>
          <a:xfrm>
            <a:off x="0" y="2928934"/>
            <a:ext cx="285720"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droite 7"/>
          <p:cNvSpPr/>
          <p:nvPr/>
        </p:nvSpPr>
        <p:spPr>
          <a:xfrm>
            <a:off x="0" y="3571876"/>
            <a:ext cx="285720"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Sous-titre 11"/>
          <p:cNvSpPr>
            <a:spLocks noGrp="1"/>
          </p:cNvSpPr>
          <p:nvPr>
            <p:ph type="subTitle" idx="1"/>
          </p:nvPr>
        </p:nvSpPr>
        <p:spPr/>
        <p:txBody>
          <a:bodyPr/>
          <a:lstStyle/>
          <a:p>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4" name="Sous-titre 2"/>
          <p:cNvSpPr txBox="1">
            <a:spLocks/>
          </p:cNvSpPr>
          <p:nvPr/>
        </p:nvSpPr>
        <p:spPr>
          <a:xfrm>
            <a:off x="0" y="285728"/>
            <a:ext cx="9144000" cy="1571636"/>
          </a:xfrm>
          <a:prstGeom prst="rect">
            <a:avLst/>
          </a:prstGeom>
        </p:spPr>
        <p:txBody>
          <a:bodyPr vert="horz" lIns="91440" tIns="45720" rIns="91440" bIns="45720" rtlCol="0">
            <a:normAutofit/>
          </a:bodyPr>
          <a:lstStyle/>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2000" b="0" i="0" u="none" strike="noStrike" kern="1200" cap="none" spc="0" normalizeH="0" baseline="0" noProof="0" dirty="0">
                <a:ln>
                  <a:noFill/>
                </a:ln>
                <a:solidFill>
                  <a:schemeClr val="tx1"/>
                </a:solidFill>
                <a:effectLst/>
                <a:uLnTx/>
                <a:uFillTx/>
                <a:latin typeface="+mn-lt"/>
                <a:ea typeface="+mn-ea"/>
                <a:cs typeface="+mn-cs"/>
              </a:rPr>
              <a:t>Par exemple, un </a:t>
            </a:r>
            <a:r>
              <a:rPr kumimoji="0" lang="fr-FR" sz="2000" b="1" i="0" u="sng" strike="noStrike" kern="1200" cap="none" spc="0" normalizeH="0" baseline="0" noProof="0" dirty="0">
                <a:ln>
                  <a:noFill/>
                </a:ln>
                <a:solidFill>
                  <a:schemeClr val="tx1"/>
                </a:solidFill>
                <a:effectLst/>
                <a:uLnTx/>
                <a:uFillTx/>
                <a:latin typeface="+mn-lt"/>
                <a:ea typeface="+mn-ea"/>
                <a:cs typeface="+mn-cs"/>
              </a:rPr>
              <a:t>projet de construction de pont</a:t>
            </a:r>
            <a:r>
              <a:rPr kumimoji="0" lang="fr-FR" sz="2000" b="1" i="0" u="none" strike="noStrike" kern="1200" cap="none" spc="0" normalizeH="0" baseline="0" noProof="0" dirty="0">
                <a:ln>
                  <a:noFill/>
                </a:ln>
                <a:solidFill>
                  <a:schemeClr val="tx1"/>
                </a:solidFill>
                <a:effectLst/>
                <a:uLnTx/>
                <a:uFillTx/>
                <a:latin typeface="+mn-lt"/>
                <a:ea typeface="+mn-ea"/>
                <a:cs typeface="+mn-cs"/>
              </a:rPr>
              <a:t> </a:t>
            </a:r>
            <a:r>
              <a:rPr kumimoji="0" lang="fr-FR" sz="2000" b="0" i="0" u="none" strike="noStrike" kern="1200" cap="none" spc="0" normalizeH="0" baseline="0" noProof="0" dirty="0">
                <a:ln>
                  <a:noFill/>
                </a:ln>
                <a:solidFill>
                  <a:schemeClr val="tx1"/>
                </a:solidFill>
                <a:effectLst/>
                <a:uLnTx/>
                <a:uFillTx/>
                <a:latin typeface="+mn-lt"/>
                <a:ea typeface="+mn-ea"/>
                <a:cs typeface="+mn-cs"/>
              </a:rPr>
              <a:t>sur un fleuve à proximité d’une communauté rurale, exigera à l’étude d’inclure, a minima, les domaines suivants : l’hydrologie, l’écosystème de fleuve, la sociologie de la communauté rurale et ses valeurs culturelles, les activités économiques de ladite communauté, etc.</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
        <p:nvSpPr>
          <p:cNvPr id="5" name="ZoneTexte 4"/>
          <p:cNvSpPr txBox="1"/>
          <p:nvPr/>
        </p:nvSpPr>
        <p:spPr>
          <a:xfrm>
            <a:off x="0" y="2143116"/>
            <a:ext cx="9144000" cy="224676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fr-FR" sz="2000" dirty="0"/>
              <a:t>L’intérêt de ce listing est de:</a:t>
            </a:r>
          </a:p>
          <a:p>
            <a:pPr algn="just"/>
            <a:endParaRPr lang="fr-FR" sz="2000" dirty="0"/>
          </a:p>
          <a:p>
            <a:pPr algn="just"/>
            <a:r>
              <a:rPr lang="fr-FR" sz="2000" dirty="0"/>
              <a:t>     S’assurer d’avoir pris en compte tous les points d’impact du projet</a:t>
            </a:r>
          </a:p>
          <a:p>
            <a:pPr algn="just"/>
            <a:r>
              <a:rPr lang="fr-FR" sz="2000" dirty="0"/>
              <a:t>     Composer l’équipe en charge de l'évaluation d'impact. </a:t>
            </a:r>
          </a:p>
          <a:p>
            <a:pPr algn="just"/>
            <a:r>
              <a:rPr lang="fr-FR" sz="2000" dirty="0"/>
              <a:t>     Identifier tous les profils clés des personnes qui devront constituer l’équipe de l’étude et les champs de compétences  de ses membres.</a:t>
            </a:r>
          </a:p>
          <a:p>
            <a:pPr algn="just"/>
            <a:endParaRPr lang="fr-FR" sz="2000" dirty="0"/>
          </a:p>
        </p:txBody>
      </p:sp>
      <p:sp>
        <p:nvSpPr>
          <p:cNvPr id="6" name="Flèche droite 5"/>
          <p:cNvSpPr/>
          <p:nvPr/>
        </p:nvSpPr>
        <p:spPr>
          <a:xfrm>
            <a:off x="0" y="2857496"/>
            <a:ext cx="357158"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Flèche droite 6"/>
          <p:cNvSpPr/>
          <p:nvPr/>
        </p:nvSpPr>
        <p:spPr>
          <a:xfrm>
            <a:off x="0" y="3143248"/>
            <a:ext cx="357158"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droite 7"/>
          <p:cNvSpPr/>
          <p:nvPr/>
        </p:nvSpPr>
        <p:spPr>
          <a:xfrm>
            <a:off x="0" y="3429000"/>
            <a:ext cx="357158"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214290"/>
            <a:ext cx="9144000" cy="5424510"/>
          </a:xfrm>
        </p:spPr>
        <p:txBody>
          <a:bodyPr>
            <a:normAutofit/>
          </a:bodyPr>
          <a:lstStyle/>
          <a:p>
            <a:pPr algn="just"/>
            <a:r>
              <a:rPr lang="fr-FR" sz="2400" b="1" u="sng" dirty="0">
                <a:solidFill>
                  <a:schemeClr val="tx1"/>
                </a:solidFill>
              </a:rPr>
              <a:t>Étape 2 - Exécuter le processus d’analyse des impacts dans chaque domaine identifié</a:t>
            </a:r>
          </a:p>
          <a:p>
            <a:pPr algn="just"/>
            <a:endParaRPr lang="fr-FR" sz="2400" b="1" u="sng" dirty="0">
              <a:solidFill>
                <a:schemeClr val="tx1"/>
              </a:solidFill>
            </a:endParaRPr>
          </a:p>
          <a:p>
            <a:endParaRPr lang="fr-FR" dirty="0"/>
          </a:p>
        </p:txBody>
      </p:sp>
      <p:sp>
        <p:nvSpPr>
          <p:cNvPr id="4" name="ZoneTexte 3"/>
          <p:cNvSpPr txBox="1"/>
          <p:nvPr/>
        </p:nvSpPr>
        <p:spPr>
          <a:xfrm>
            <a:off x="0" y="1500174"/>
            <a:ext cx="9144000" cy="707886"/>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fr-FR" sz="2000" dirty="0"/>
              <a:t>Mener l’étude sur tous les domaines concernés par le projet, en vue d’analyser les différents points d’impacts.</a:t>
            </a:r>
          </a:p>
        </p:txBody>
      </p:sp>
      <p:sp>
        <p:nvSpPr>
          <p:cNvPr id="5" name="ZoneTexte 4"/>
          <p:cNvSpPr txBox="1"/>
          <p:nvPr/>
        </p:nvSpPr>
        <p:spPr>
          <a:xfrm>
            <a:off x="0" y="2571744"/>
            <a:ext cx="9144000" cy="707886"/>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fr-FR" sz="2000" dirty="0"/>
              <a:t>Chaque spécialité va mener son étude d’impact, de façon détaillée, pour relever tous les effets du projet dans son domaine.</a:t>
            </a:r>
          </a:p>
        </p:txBody>
      </p:sp>
      <p:sp>
        <p:nvSpPr>
          <p:cNvPr id="6" name="ZoneTexte 5"/>
          <p:cNvSpPr txBox="1"/>
          <p:nvPr/>
        </p:nvSpPr>
        <p:spPr>
          <a:xfrm>
            <a:off x="0" y="3786190"/>
            <a:ext cx="9144000" cy="1015663"/>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fr-FR" sz="2000" dirty="0"/>
              <a:t>L’analyse d’impact en elle-même peut être menée selon la méthode SWOT (</a:t>
            </a:r>
            <a:r>
              <a:rPr lang="fr-FR" sz="2000" dirty="0" err="1"/>
              <a:t>Strengths</a:t>
            </a:r>
            <a:r>
              <a:rPr lang="fr-FR" sz="2000" dirty="0"/>
              <a:t> - </a:t>
            </a:r>
            <a:r>
              <a:rPr lang="fr-FR" sz="2000" dirty="0" err="1"/>
              <a:t>Weaknesses</a:t>
            </a:r>
            <a:r>
              <a:rPr lang="fr-FR" sz="2000" dirty="0"/>
              <a:t> - </a:t>
            </a:r>
            <a:r>
              <a:rPr lang="fr-FR" sz="2000" dirty="0" err="1"/>
              <a:t>Opportunities</a:t>
            </a:r>
            <a:r>
              <a:rPr lang="fr-FR" sz="2000" dirty="0"/>
              <a:t> – </a:t>
            </a:r>
            <a:r>
              <a:rPr lang="fr-FR" sz="2000" dirty="0" err="1"/>
              <a:t>Threats</a:t>
            </a:r>
            <a:r>
              <a:rPr lang="fr-FR" sz="2000" dirty="0"/>
              <a:t>) en anglais, ou FFOM (</a:t>
            </a:r>
            <a:r>
              <a:rPr lang="fr-FR" sz="2000" dirty="0">
                <a:hlinkClick r:id="rId3"/>
              </a:rPr>
              <a:t>Forces – Faiblesses - Opportunités - Menaces</a:t>
            </a:r>
            <a:r>
              <a:rPr lang="fr-FR" sz="2000" dirty="0"/>
              <a:t>) en français.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214290"/>
            <a:ext cx="9144000" cy="5857916"/>
          </a:xfrm>
        </p:spPr>
        <p:txBody>
          <a:bodyPr>
            <a:normAutofit lnSpcReduction="10000"/>
          </a:bodyPr>
          <a:lstStyle/>
          <a:p>
            <a:pPr algn="just"/>
            <a:r>
              <a:rPr lang="fr-FR" sz="2400" dirty="0">
                <a:solidFill>
                  <a:schemeClr val="tx1"/>
                </a:solidFill>
              </a:rPr>
              <a:t>Toutefois, pour ce qui concerne l’étude d’impact, ce qu’il faudra considérer ce seront les opportunités et les menaces.</a:t>
            </a:r>
          </a:p>
          <a:p>
            <a:pPr algn="l"/>
            <a:r>
              <a:rPr lang="fr-FR" sz="2400" dirty="0">
                <a:solidFill>
                  <a:schemeClr val="tx1"/>
                </a:solidFill>
              </a:rPr>
              <a:t>Le processus d’analyse, pour chaque domaine identifié, passera par les phases suivantes :</a:t>
            </a:r>
          </a:p>
          <a:p>
            <a:pPr algn="l"/>
            <a:endParaRPr lang="fr-FR" sz="2600" dirty="0">
              <a:solidFill>
                <a:schemeClr val="tx1"/>
              </a:solidFill>
            </a:endParaRPr>
          </a:p>
          <a:p>
            <a:pPr algn="l"/>
            <a:r>
              <a:rPr lang="fr-FR" sz="2600" b="1" dirty="0">
                <a:solidFill>
                  <a:schemeClr val="tx1"/>
                </a:solidFill>
              </a:rPr>
              <a:t>      </a:t>
            </a:r>
          </a:p>
          <a:p>
            <a:pPr algn="l"/>
            <a:r>
              <a:rPr lang="fr-FR" sz="2600" b="1" dirty="0">
                <a:solidFill>
                  <a:schemeClr val="tx1"/>
                </a:solidFill>
              </a:rPr>
              <a:t>      </a:t>
            </a:r>
            <a:r>
              <a:rPr lang="fr-FR" sz="2400" b="1" dirty="0">
                <a:solidFill>
                  <a:schemeClr val="tx1"/>
                </a:solidFill>
              </a:rPr>
              <a:t>Phase 1</a:t>
            </a:r>
            <a:r>
              <a:rPr lang="fr-FR" sz="2400" dirty="0">
                <a:solidFill>
                  <a:schemeClr val="tx1"/>
                </a:solidFill>
              </a:rPr>
              <a:t> : Désignation de l’impact : cela consiste à relever les points d’impacts du projet</a:t>
            </a:r>
          </a:p>
          <a:p>
            <a:pPr algn="l"/>
            <a:r>
              <a:rPr lang="fr-FR" sz="2400" b="1" dirty="0">
                <a:solidFill>
                  <a:schemeClr val="tx1"/>
                </a:solidFill>
              </a:rPr>
              <a:t>       Phase 2</a:t>
            </a:r>
            <a:r>
              <a:rPr lang="fr-FR" sz="2400" dirty="0">
                <a:solidFill>
                  <a:schemeClr val="tx1"/>
                </a:solidFill>
              </a:rPr>
              <a:t> : Qualification des effets de l’impact : il s’agit d’analyser les effets directs et indirects du projet, dans le contexte et dans l’environnement.</a:t>
            </a:r>
          </a:p>
          <a:p>
            <a:pPr algn="l"/>
            <a:r>
              <a:rPr lang="fr-FR" sz="2400" b="1" dirty="0">
                <a:solidFill>
                  <a:schemeClr val="tx1"/>
                </a:solidFill>
              </a:rPr>
              <a:t>       Phase 3</a:t>
            </a:r>
            <a:r>
              <a:rPr lang="fr-FR" sz="2400" dirty="0">
                <a:solidFill>
                  <a:schemeClr val="tx1"/>
                </a:solidFill>
              </a:rPr>
              <a:t> : Détermination de la criticité de l’impact</a:t>
            </a:r>
          </a:p>
          <a:p>
            <a:pPr algn="l"/>
            <a:r>
              <a:rPr lang="fr-FR" sz="2400" dirty="0">
                <a:solidFill>
                  <a:schemeClr val="tx1"/>
                </a:solidFill>
              </a:rPr>
              <a:t>En considérant l’exemple indiqué ci-dessus, </a:t>
            </a:r>
            <a:r>
              <a:rPr lang="fr-FR" sz="2400" dirty="0">
                <a:solidFill>
                  <a:schemeClr val="tx1"/>
                </a:solidFill>
                <a:hlinkClick r:id="rId2"/>
              </a:rPr>
              <a:t>relatif à la construction du pont</a:t>
            </a:r>
            <a:r>
              <a:rPr lang="fr-FR" sz="2400" dirty="0">
                <a:solidFill>
                  <a:schemeClr val="tx1"/>
                </a:solidFill>
              </a:rPr>
              <a:t>, voici un tableau récapitulant les impacts identifiés, catégorisés par domaine.</a:t>
            </a:r>
          </a:p>
          <a:p>
            <a:endParaRPr lang="fr-FR" dirty="0"/>
          </a:p>
        </p:txBody>
      </p:sp>
      <p:sp>
        <p:nvSpPr>
          <p:cNvPr id="4" name="Flèche droite 3"/>
          <p:cNvSpPr/>
          <p:nvPr/>
        </p:nvSpPr>
        <p:spPr>
          <a:xfrm>
            <a:off x="0" y="2643182"/>
            <a:ext cx="500034"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Flèche droite 4"/>
          <p:cNvSpPr/>
          <p:nvPr/>
        </p:nvSpPr>
        <p:spPr>
          <a:xfrm>
            <a:off x="0" y="3429000"/>
            <a:ext cx="500034"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droite 5"/>
          <p:cNvSpPr/>
          <p:nvPr/>
        </p:nvSpPr>
        <p:spPr>
          <a:xfrm>
            <a:off x="0" y="4500570"/>
            <a:ext cx="500034"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pic>
        <p:nvPicPr>
          <p:cNvPr id="2052" name="Picture 4" descr="exemple d'étude d'impact"/>
          <p:cNvPicPr>
            <a:picLocks noChangeAspect="1" noChangeArrowheads="1"/>
          </p:cNvPicPr>
          <p:nvPr/>
        </p:nvPicPr>
        <p:blipFill>
          <a:blip r:embed="rId2"/>
          <a:srcRect/>
          <a:stretch>
            <a:fillRect/>
          </a:stretch>
        </p:blipFill>
        <p:spPr bwMode="auto">
          <a:xfrm>
            <a:off x="285720" y="285728"/>
            <a:ext cx="8643998" cy="6215106"/>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357166"/>
            <a:ext cx="9144000" cy="1752600"/>
          </a:xfrm>
        </p:spPr>
        <p:txBody>
          <a:bodyPr>
            <a:normAutofit lnSpcReduction="10000"/>
          </a:bodyPr>
          <a:lstStyle/>
          <a:p>
            <a:pPr algn="l"/>
            <a:r>
              <a:rPr lang="fr-FR" sz="2600" dirty="0">
                <a:solidFill>
                  <a:schemeClr val="tx1"/>
                </a:solidFill>
              </a:rPr>
              <a:t>Il est recommandé que pour chaque domaine, </a:t>
            </a:r>
            <a:r>
              <a:rPr lang="fr-FR" sz="2600" dirty="0">
                <a:solidFill>
                  <a:schemeClr val="tx1"/>
                </a:solidFill>
                <a:hlinkClick r:id="rId2"/>
              </a:rPr>
              <a:t>les impacts soient listés par niveau de priorité</a:t>
            </a:r>
            <a:r>
              <a:rPr lang="fr-FR" sz="2600" dirty="0">
                <a:solidFill>
                  <a:schemeClr val="tx1"/>
                </a:solidFill>
              </a:rPr>
              <a:t>. La priorité devant être définie par le niveau de criticité des impacts.</a:t>
            </a:r>
          </a:p>
          <a:p>
            <a:pPr algn="l"/>
            <a:r>
              <a:rPr lang="fr-FR" sz="2600" dirty="0">
                <a:solidFill>
                  <a:schemeClr val="tx1"/>
                </a:solidFill>
              </a:rPr>
              <a:t>La criticité peut être définie comme suit :</a:t>
            </a:r>
          </a:p>
          <a:p>
            <a:endParaRPr lang="fr-FR" dirty="0"/>
          </a:p>
        </p:txBody>
      </p:sp>
      <p:pic>
        <p:nvPicPr>
          <p:cNvPr id="58370" name="Picture 2" descr="criticité des impacts d'un projet"/>
          <p:cNvPicPr>
            <a:picLocks noChangeAspect="1" noChangeArrowheads="1"/>
          </p:cNvPicPr>
          <p:nvPr/>
        </p:nvPicPr>
        <p:blipFill>
          <a:blip r:embed="rId3"/>
          <a:srcRect/>
          <a:stretch>
            <a:fillRect/>
          </a:stretch>
        </p:blipFill>
        <p:spPr bwMode="auto">
          <a:xfrm>
            <a:off x="1785918" y="2571744"/>
            <a:ext cx="6000792" cy="3500462"/>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0"/>
            <a:ext cx="9144000" cy="6072230"/>
          </a:xfrm>
        </p:spPr>
        <p:txBody>
          <a:bodyPr>
            <a:normAutofit/>
          </a:bodyPr>
          <a:lstStyle/>
          <a:p>
            <a:pPr algn="just"/>
            <a:r>
              <a:rPr lang="fr-FR" sz="2800" b="1" u="sng" dirty="0">
                <a:solidFill>
                  <a:schemeClr val="tx1"/>
                </a:solidFill>
              </a:rPr>
              <a:t>Étape 3 - Définir des mesures de contrôle</a:t>
            </a:r>
          </a:p>
          <a:p>
            <a:pPr algn="just"/>
            <a:endParaRPr lang="fr-FR" dirty="0">
              <a:solidFill>
                <a:schemeClr val="tx1"/>
              </a:solidFill>
            </a:endParaRPr>
          </a:p>
          <a:p>
            <a:pPr algn="just"/>
            <a:r>
              <a:rPr lang="fr-FR" sz="2400" dirty="0">
                <a:solidFill>
                  <a:schemeClr val="tx1"/>
                </a:solidFill>
              </a:rPr>
              <a:t>Les impacts peuvent être catégorisés en deux groupes selon leurs profils : les impacts à caractère positif et les impacts à effet négatif.</a:t>
            </a:r>
          </a:p>
          <a:p>
            <a:pPr algn="just"/>
            <a:endParaRPr lang="fr-FR" sz="2400" dirty="0">
              <a:solidFill>
                <a:schemeClr val="tx1"/>
              </a:solidFill>
            </a:endParaRPr>
          </a:p>
          <a:p>
            <a:pPr algn="just"/>
            <a:r>
              <a:rPr lang="fr-FR" sz="2400" dirty="0">
                <a:solidFill>
                  <a:schemeClr val="tx1"/>
                </a:solidFill>
              </a:rPr>
              <a:t>Les impacts négatifs sont les plus dangereux pour le projet, dans la mesure où ils constituent des menaces à la survie même du projet.</a:t>
            </a:r>
          </a:p>
          <a:p>
            <a:pPr algn="just"/>
            <a:r>
              <a:rPr lang="fr-FR" sz="2400" dirty="0">
                <a:solidFill>
                  <a:schemeClr val="tx1"/>
                </a:solidFill>
              </a:rPr>
              <a:t>En considérant ces deux aspects, l’étape 4 de l’EIE va consister à définir </a:t>
            </a:r>
          </a:p>
          <a:p>
            <a:pPr algn="just"/>
            <a:r>
              <a:rPr lang="fr-FR" sz="2400" dirty="0">
                <a:solidFill>
                  <a:schemeClr val="tx1"/>
                </a:solidFill>
              </a:rPr>
              <a:t>des mesures de contrôle en vue de :</a:t>
            </a:r>
          </a:p>
          <a:p>
            <a:pPr algn="just"/>
            <a:endParaRPr lang="fr-FR" sz="2400" dirty="0">
              <a:solidFill>
                <a:schemeClr val="tx1"/>
              </a:solidFill>
            </a:endParaRPr>
          </a:p>
          <a:p>
            <a:pPr algn="just"/>
            <a:r>
              <a:rPr lang="fr-FR" sz="2400" dirty="0">
                <a:solidFill>
                  <a:schemeClr val="tx1"/>
                </a:solidFill>
              </a:rPr>
              <a:t>        Atténuer les impacts négatifs</a:t>
            </a:r>
          </a:p>
          <a:p>
            <a:pPr algn="just"/>
            <a:r>
              <a:rPr lang="fr-FR" sz="2400" dirty="0">
                <a:solidFill>
                  <a:schemeClr val="tx1"/>
                </a:solidFill>
              </a:rPr>
              <a:t>        Transformer les impacts positifs en </a:t>
            </a:r>
            <a:r>
              <a:rPr lang="fr-FR" sz="2400" dirty="0">
                <a:solidFill>
                  <a:schemeClr val="tx1"/>
                </a:solidFill>
                <a:highlight>
                  <a:srgbClr val="00FF00"/>
                </a:highlight>
                <a:hlinkClick r:id="rId2"/>
              </a:rPr>
              <a:t>clés de succès du projet</a:t>
            </a:r>
            <a:endParaRPr lang="fr-FR" sz="2400" dirty="0">
              <a:solidFill>
                <a:schemeClr val="tx1"/>
              </a:solidFill>
              <a:highlight>
                <a:srgbClr val="00FF00"/>
              </a:highlight>
            </a:endParaRPr>
          </a:p>
          <a:p>
            <a:endParaRPr lang="fr-FR" dirty="0"/>
          </a:p>
        </p:txBody>
      </p:sp>
      <p:cxnSp>
        <p:nvCxnSpPr>
          <p:cNvPr id="4" name="Connecteur droit avec flèche 3">
            <a:extLst>
              <a:ext uri="{FF2B5EF4-FFF2-40B4-BE49-F238E27FC236}">
                <a16:creationId xmlns:a16="http://schemas.microsoft.com/office/drawing/2014/main" id="{D1479AC9-C94F-000C-DED2-1DB194E60255}"/>
              </a:ext>
            </a:extLst>
          </p:cNvPr>
          <p:cNvCxnSpPr/>
          <p:nvPr/>
        </p:nvCxnSpPr>
        <p:spPr>
          <a:xfrm>
            <a:off x="107504" y="4653136"/>
            <a:ext cx="504056" cy="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6" name="Connecteur droit avec flèche 5">
            <a:extLst>
              <a:ext uri="{FF2B5EF4-FFF2-40B4-BE49-F238E27FC236}">
                <a16:creationId xmlns:a16="http://schemas.microsoft.com/office/drawing/2014/main" id="{60CF090E-091A-1163-BD15-720EAAA529DF}"/>
              </a:ext>
            </a:extLst>
          </p:cNvPr>
          <p:cNvCxnSpPr/>
          <p:nvPr/>
        </p:nvCxnSpPr>
        <p:spPr>
          <a:xfrm>
            <a:off x="107504" y="5157192"/>
            <a:ext cx="504056" cy="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214290"/>
            <a:ext cx="8458200" cy="584195"/>
          </a:xfrm>
        </p:spPr>
        <p:txBody>
          <a:bodyPr>
            <a:normAutofit fontScale="90000"/>
          </a:bodyPr>
          <a:lstStyle/>
          <a:p>
            <a:pPr algn="l"/>
            <a:r>
              <a:rPr lang="fr-FR" sz="2800" b="1" u="sng" dirty="0">
                <a:solidFill>
                  <a:srgbClr val="FF0000"/>
                </a:solidFill>
              </a:rPr>
              <a:t>1/ Généralités sur les études d’impact sur l’environnement </a:t>
            </a:r>
          </a:p>
        </p:txBody>
      </p:sp>
      <p:sp>
        <p:nvSpPr>
          <p:cNvPr id="5" name="Rectangle 4"/>
          <p:cNvSpPr/>
          <p:nvPr/>
        </p:nvSpPr>
        <p:spPr>
          <a:xfrm>
            <a:off x="285720" y="2143116"/>
            <a:ext cx="2500330" cy="7143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t>Environnement</a:t>
            </a:r>
            <a:r>
              <a:rPr lang="fr-FR" dirty="0"/>
              <a:t> </a:t>
            </a:r>
          </a:p>
        </p:txBody>
      </p:sp>
      <p:sp>
        <p:nvSpPr>
          <p:cNvPr id="6" name="Rectangle 5"/>
          <p:cNvSpPr/>
          <p:nvPr/>
        </p:nvSpPr>
        <p:spPr>
          <a:xfrm>
            <a:off x="285720" y="5357826"/>
            <a:ext cx="2571768" cy="8572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t>Etude d’impact sur l’environnement</a:t>
            </a:r>
          </a:p>
        </p:txBody>
      </p:sp>
      <p:sp>
        <p:nvSpPr>
          <p:cNvPr id="7" name="ZoneTexte 6"/>
          <p:cNvSpPr txBox="1"/>
          <p:nvPr/>
        </p:nvSpPr>
        <p:spPr>
          <a:xfrm>
            <a:off x="6929454" y="2357430"/>
            <a:ext cx="1928826" cy="461665"/>
          </a:xfrm>
          <a:prstGeom prst="rect">
            <a:avLst/>
          </a:prstGeom>
          <a:noFill/>
          <a:ln>
            <a:solidFill>
              <a:schemeClr val="accent1">
                <a:lumMod val="75000"/>
              </a:schemeClr>
            </a:solidFill>
          </a:ln>
        </p:spPr>
        <p:txBody>
          <a:bodyPr wrap="square" rtlCol="0">
            <a:spAutoFit/>
          </a:bodyPr>
          <a:lstStyle/>
          <a:p>
            <a:pPr algn="ctr"/>
            <a:r>
              <a:rPr lang="fr-FR" sz="2400" b="1" dirty="0"/>
              <a:t>Projets</a:t>
            </a:r>
          </a:p>
        </p:txBody>
      </p:sp>
      <p:cxnSp>
        <p:nvCxnSpPr>
          <p:cNvPr id="11" name="Connecteur droit 10"/>
          <p:cNvCxnSpPr/>
          <p:nvPr/>
        </p:nvCxnSpPr>
        <p:spPr>
          <a:xfrm rot="5400000">
            <a:off x="6322231" y="3393281"/>
            <a:ext cx="121444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Connecteur droit avec flèche 12"/>
          <p:cNvCxnSpPr/>
          <p:nvPr/>
        </p:nvCxnSpPr>
        <p:spPr>
          <a:xfrm>
            <a:off x="6929454" y="3071810"/>
            <a:ext cx="21431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Connecteur droit avec flèche 14"/>
          <p:cNvCxnSpPr/>
          <p:nvPr/>
        </p:nvCxnSpPr>
        <p:spPr>
          <a:xfrm>
            <a:off x="6929454" y="3571876"/>
            <a:ext cx="21431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Connecteur droit avec flèche 16"/>
          <p:cNvCxnSpPr/>
          <p:nvPr/>
        </p:nvCxnSpPr>
        <p:spPr>
          <a:xfrm>
            <a:off x="6929454" y="4000504"/>
            <a:ext cx="21431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ZoneTexte 17"/>
          <p:cNvSpPr txBox="1"/>
          <p:nvPr/>
        </p:nvSpPr>
        <p:spPr>
          <a:xfrm>
            <a:off x="7215206" y="2857496"/>
            <a:ext cx="1643074" cy="400110"/>
          </a:xfrm>
          <a:prstGeom prst="rect">
            <a:avLst/>
          </a:prstGeom>
          <a:noFill/>
        </p:spPr>
        <p:txBody>
          <a:bodyPr wrap="square" rtlCol="0">
            <a:spAutoFit/>
          </a:bodyPr>
          <a:lstStyle/>
          <a:p>
            <a:r>
              <a:rPr lang="fr-FR" sz="2000" dirty="0"/>
              <a:t>Economiques</a:t>
            </a:r>
          </a:p>
        </p:txBody>
      </p:sp>
      <p:sp>
        <p:nvSpPr>
          <p:cNvPr id="19" name="ZoneTexte 18"/>
          <p:cNvSpPr txBox="1"/>
          <p:nvPr/>
        </p:nvSpPr>
        <p:spPr>
          <a:xfrm>
            <a:off x="7215206" y="3357562"/>
            <a:ext cx="1928794" cy="400110"/>
          </a:xfrm>
          <a:prstGeom prst="rect">
            <a:avLst/>
          </a:prstGeom>
          <a:noFill/>
        </p:spPr>
        <p:txBody>
          <a:bodyPr wrap="square" rtlCol="0">
            <a:spAutoFit/>
          </a:bodyPr>
          <a:lstStyle/>
          <a:p>
            <a:r>
              <a:rPr lang="fr-FR" sz="2000" dirty="0"/>
              <a:t>Développement</a:t>
            </a:r>
          </a:p>
        </p:txBody>
      </p:sp>
      <p:sp>
        <p:nvSpPr>
          <p:cNvPr id="20" name="ZoneTexte 19"/>
          <p:cNvSpPr txBox="1"/>
          <p:nvPr/>
        </p:nvSpPr>
        <p:spPr>
          <a:xfrm>
            <a:off x="7143768" y="3786190"/>
            <a:ext cx="1857356" cy="400110"/>
          </a:xfrm>
          <a:prstGeom prst="rect">
            <a:avLst/>
          </a:prstGeom>
          <a:noFill/>
        </p:spPr>
        <p:txBody>
          <a:bodyPr wrap="square" rtlCol="0">
            <a:spAutoFit/>
          </a:bodyPr>
          <a:lstStyle/>
          <a:p>
            <a:r>
              <a:rPr lang="fr-FR" sz="2000" dirty="0"/>
              <a:t>Infrastructures</a:t>
            </a:r>
          </a:p>
        </p:txBody>
      </p:sp>
      <p:cxnSp>
        <p:nvCxnSpPr>
          <p:cNvPr id="25" name="Connecteur droit avec flèche 24"/>
          <p:cNvCxnSpPr>
            <a:stCxn id="7" idx="1"/>
          </p:cNvCxnSpPr>
          <p:nvPr/>
        </p:nvCxnSpPr>
        <p:spPr>
          <a:xfrm rot="10800000">
            <a:off x="2928926" y="2571745"/>
            <a:ext cx="4000528" cy="1651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Connecteur droit 26"/>
          <p:cNvCxnSpPr/>
          <p:nvPr/>
        </p:nvCxnSpPr>
        <p:spPr>
          <a:xfrm rot="5400000">
            <a:off x="4679157" y="2750339"/>
            <a:ext cx="357190" cy="1588"/>
          </a:xfrm>
          <a:prstGeom prst="line">
            <a:avLst/>
          </a:prstGeom>
        </p:spPr>
        <p:style>
          <a:lnRef idx="1">
            <a:schemeClr val="accent1"/>
          </a:lnRef>
          <a:fillRef idx="0">
            <a:schemeClr val="accent1"/>
          </a:fillRef>
          <a:effectRef idx="0">
            <a:schemeClr val="accent1"/>
          </a:effectRef>
          <a:fontRef idx="minor">
            <a:schemeClr val="tx1"/>
          </a:fontRef>
        </p:style>
      </p:cxnSp>
      <p:sp>
        <p:nvSpPr>
          <p:cNvPr id="28" name="ZoneTexte 27"/>
          <p:cNvSpPr txBox="1"/>
          <p:nvPr/>
        </p:nvSpPr>
        <p:spPr>
          <a:xfrm>
            <a:off x="4071934" y="3000372"/>
            <a:ext cx="1643074" cy="461665"/>
          </a:xfrm>
          <a:prstGeom prst="rect">
            <a:avLst/>
          </a:prstGeom>
          <a:noFill/>
          <a:ln w="28575">
            <a:solidFill>
              <a:srgbClr val="FF0000"/>
            </a:solidFill>
          </a:ln>
        </p:spPr>
        <p:txBody>
          <a:bodyPr wrap="square" rtlCol="0">
            <a:spAutoFit/>
          </a:bodyPr>
          <a:lstStyle/>
          <a:p>
            <a:r>
              <a:rPr lang="fr-FR" sz="2400" b="1" dirty="0"/>
              <a:t>Intégration</a:t>
            </a:r>
          </a:p>
        </p:txBody>
      </p:sp>
      <p:sp>
        <p:nvSpPr>
          <p:cNvPr id="36" name="Flèche vers le bas 35"/>
          <p:cNvSpPr/>
          <p:nvPr/>
        </p:nvSpPr>
        <p:spPr>
          <a:xfrm>
            <a:off x="4857752" y="3500438"/>
            <a:ext cx="45719" cy="7143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7" name="ZoneTexte 36"/>
          <p:cNvSpPr txBox="1"/>
          <p:nvPr/>
        </p:nvSpPr>
        <p:spPr>
          <a:xfrm>
            <a:off x="4429124" y="4214818"/>
            <a:ext cx="1000132" cy="461665"/>
          </a:xfrm>
          <a:prstGeom prst="rect">
            <a:avLst/>
          </a:prstGeom>
          <a:noFill/>
          <a:ln>
            <a:solidFill>
              <a:schemeClr val="tx2">
                <a:lumMod val="40000"/>
                <a:lumOff val="60000"/>
              </a:schemeClr>
            </a:solidFill>
          </a:ln>
        </p:spPr>
        <p:txBody>
          <a:bodyPr wrap="square" rtlCol="0">
            <a:spAutoFit/>
          </a:bodyPr>
          <a:lstStyle/>
          <a:p>
            <a:r>
              <a:rPr lang="fr-FR" sz="2400" b="1" dirty="0"/>
              <a:t>Effets</a:t>
            </a:r>
            <a:r>
              <a:rPr lang="fr-FR" dirty="0"/>
              <a:t> </a:t>
            </a:r>
          </a:p>
        </p:txBody>
      </p:sp>
      <p:cxnSp>
        <p:nvCxnSpPr>
          <p:cNvPr id="39" name="Connecteur droit 38"/>
          <p:cNvCxnSpPr/>
          <p:nvPr/>
        </p:nvCxnSpPr>
        <p:spPr>
          <a:xfrm rot="5400000">
            <a:off x="4143372" y="5072074"/>
            <a:ext cx="71438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Connecteur droit avec flèche 40"/>
          <p:cNvCxnSpPr/>
          <p:nvPr/>
        </p:nvCxnSpPr>
        <p:spPr>
          <a:xfrm>
            <a:off x="4500562" y="5000636"/>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3" name="Connecteur droit avec flèche 42"/>
          <p:cNvCxnSpPr/>
          <p:nvPr/>
        </p:nvCxnSpPr>
        <p:spPr>
          <a:xfrm>
            <a:off x="4500562" y="5429264"/>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4" name="ZoneTexte 43"/>
          <p:cNvSpPr txBox="1"/>
          <p:nvPr/>
        </p:nvSpPr>
        <p:spPr>
          <a:xfrm>
            <a:off x="4929190" y="4786322"/>
            <a:ext cx="1143008" cy="369332"/>
          </a:xfrm>
          <a:prstGeom prst="rect">
            <a:avLst/>
          </a:prstGeom>
          <a:noFill/>
        </p:spPr>
        <p:txBody>
          <a:bodyPr wrap="square" rtlCol="0">
            <a:spAutoFit/>
          </a:bodyPr>
          <a:lstStyle/>
          <a:p>
            <a:r>
              <a:rPr lang="fr-FR" b="1" dirty="0"/>
              <a:t>Négatifs</a:t>
            </a:r>
          </a:p>
        </p:txBody>
      </p:sp>
      <p:sp>
        <p:nvSpPr>
          <p:cNvPr id="45" name="ZoneTexte 44"/>
          <p:cNvSpPr txBox="1"/>
          <p:nvPr/>
        </p:nvSpPr>
        <p:spPr>
          <a:xfrm>
            <a:off x="4929190" y="5214950"/>
            <a:ext cx="928694" cy="369332"/>
          </a:xfrm>
          <a:prstGeom prst="rect">
            <a:avLst/>
          </a:prstGeom>
          <a:noFill/>
        </p:spPr>
        <p:txBody>
          <a:bodyPr wrap="square" rtlCol="0">
            <a:spAutoFit/>
          </a:bodyPr>
          <a:lstStyle/>
          <a:p>
            <a:r>
              <a:rPr lang="fr-FR" b="1" dirty="0"/>
              <a:t>Positifs</a:t>
            </a:r>
          </a:p>
        </p:txBody>
      </p:sp>
      <p:sp>
        <p:nvSpPr>
          <p:cNvPr id="46" name="ZoneTexte 45"/>
          <p:cNvSpPr txBox="1"/>
          <p:nvPr/>
        </p:nvSpPr>
        <p:spPr>
          <a:xfrm>
            <a:off x="6572264" y="4786322"/>
            <a:ext cx="1214446"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fr-FR" b="1" dirty="0"/>
              <a:t>Corriger</a:t>
            </a:r>
          </a:p>
        </p:txBody>
      </p:sp>
      <p:sp>
        <p:nvSpPr>
          <p:cNvPr id="47" name="ZoneTexte 46"/>
          <p:cNvSpPr txBox="1"/>
          <p:nvPr/>
        </p:nvSpPr>
        <p:spPr>
          <a:xfrm>
            <a:off x="6572264" y="5286388"/>
            <a:ext cx="1285884"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fr-FR" b="1" dirty="0"/>
              <a:t>Renforcer</a:t>
            </a:r>
          </a:p>
        </p:txBody>
      </p:sp>
      <p:sp>
        <p:nvSpPr>
          <p:cNvPr id="48" name="Flèche gauche 47"/>
          <p:cNvSpPr/>
          <p:nvPr/>
        </p:nvSpPr>
        <p:spPr>
          <a:xfrm>
            <a:off x="6000760" y="4929198"/>
            <a:ext cx="500066" cy="7143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9" name="Flèche gauche 48"/>
          <p:cNvSpPr/>
          <p:nvPr/>
        </p:nvSpPr>
        <p:spPr>
          <a:xfrm>
            <a:off x="6000760" y="5429264"/>
            <a:ext cx="500066" cy="7143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51" name="Connecteur droit 50"/>
          <p:cNvCxnSpPr>
            <a:stCxn id="6" idx="2"/>
          </p:cNvCxnSpPr>
          <p:nvPr/>
        </p:nvCxnSpPr>
        <p:spPr>
          <a:xfrm rot="5400000">
            <a:off x="1357290" y="6429396"/>
            <a:ext cx="42862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Connecteur droit 52"/>
          <p:cNvCxnSpPr/>
          <p:nvPr/>
        </p:nvCxnSpPr>
        <p:spPr>
          <a:xfrm>
            <a:off x="1571604" y="6643710"/>
            <a:ext cx="678661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55" name="Connecteur droit avec flèche 54"/>
          <p:cNvCxnSpPr/>
          <p:nvPr/>
        </p:nvCxnSpPr>
        <p:spPr>
          <a:xfrm rot="5400000" flipH="1" flipV="1">
            <a:off x="7108049" y="5393545"/>
            <a:ext cx="250033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6" name="ZoneTexte 55"/>
          <p:cNvSpPr txBox="1"/>
          <p:nvPr/>
        </p:nvSpPr>
        <p:spPr>
          <a:xfrm>
            <a:off x="4214810" y="6215082"/>
            <a:ext cx="1857388" cy="400110"/>
          </a:xfrm>
          <a:prstGeom prst="rect">
            <a:avLst/>
          </a:prstGeom>
          <a:noFill/>
        </p:spPr>
        <p:txBody>
          <a:bodyPr wrap="square" rtlCol="0">
            <a:spAutoFit/>
          </a:bodyPr>
          <a:lstStyle/>
          <a:p>
            <a:r>
              <a:rPr lang="fr-FR" sz="2000" b="1" dirty="0"/>
              <a:t>Etude préalable</a:t>
            </a:r>
          </a:p>
        </p:txBody>
      </p:sp>
      <p:sp>
        <p:nvSpPr>
          <p:cNvPr id="59" name="Flèche vers le haut 58"/>
          <p:cNvSpPr/>
          <p:nvPr/>
        </p:nvSpPr>
        <p:spPr>
          <a:xfrm>
            <a:off x="1285852" y="2928934"/>
            <a:ext cx="714380" cy="2357454"/>
          </a:xfrm>
          <a:prstGeom prst="upArrow">
            <a:avLst/>
          </a:prstGeom>
        </p:spPr>
        <p:style>
          <a:lnRef idx="2">
            <a:schemeClr val="accent3">
              <a:shade val="50000"/>
            </a:schemeClr>
          </a:lnRef>
          <a:fillRef idx="1">
            <a:schemeClr val="accent3"/>
          </a:fillRef>
          <a:effectRef idx="0">
            <a:schemeClr val="accent3"/>
          </a:effectRef>
          <a:fontRef idx="minor">
            <a:schemeClr val="lt1"/>
          </a:fontRef>
        </p:style>
        <p:txBody>
          <a:bodyPr vert="vert270" rtlCol="0" anchor="ctr"/>
          <a:lstStyle/>
          <a:p>
            <a:pPr algn="ctr"/>
            <a:endParaRPr lang="fr-FR"/>
          </a:p>
        </p:txBody>
      </p:sp>
      <p:sp>
        <p:nvSpPr>
          <p:cNvPr id="60" name="ZoneTexte 59"/>
          <p:cNvSpPr txBox="1"/>
          <p:nvPr/>
        </p:nvSpPr>
        <p:spPr>
          <a:xfrm>
            <a:off x="1285852" y="3143248"/>
            <a:ext cx="677108" cy="1785950"/>
          </a:xfrm>
          <a:prstGeom prst="rect">
            <a:avLst/>
          </a:prstGeom>
          <a:noFill/>
        </p:spPr>
        <p:txBody>
          <a:bodyPr vert="vert270" wrap="square" rtlCol="0">
            <a:spAutoFit/>
          </a:bodyPr>
          <a:lstStyle/>
          <a:p>
            <a:r>
              <a:rPr lang="fr-FR" sz="3200" b="1" dirty="0">
                <a:solidFill>
                  <a:schemeClr val="bg1"/>
                </a:solidFill>
              </a:rPr>
              <a:t>Protéger</a:t>
            </a:r>
          </a:p>
        </p:txBody>
      </p:sp>
      <p:sp>
        <p:nvSpPr>
          <p:cNvPr id="34" name="ZoneTexte 33"/>
          <p:cNvSpPr txBox="1"/>
          <p:nvPr/>
        </p:nvSpPr>
        <p:spPr>
          <a:xfrm>
            <a:off x="2786050" y="3000372"/>
            <a:ext cx="1214446" cy="400110"/>
          </a:xfrm>
          <a:prstGeom prst="rect">
            <a:avLst/>
          </a:prstGeom>
          <a:noFill/>
        </p:spPr>
        <p:txBody>
          <a:bodyPr wrap="square" rtlCol="0">
            <a:spAutoFit/>
          </a:bodyPr>
          <a:lstStyle/>
          <a:p>
            <a:r>
              <a:rPr lang="fr-FR" sz="2000" b="1" dirty="0"/>
              <a:t>La bonne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amond(in)">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checkerboard(across)">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checkerboard(across)">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checkerboard(across)">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box(in)">
                                      <p:cBhvr>
                                        <p:cTn id="32" dur="500"/>
                                        <p:tgtEl>
                                          <p:spTgt spid="18"/>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nodeType="click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checkerboard(across)">
                                      <p:cBhvr>
                                        <p:cTn id="37" dur="500"/>
                                        <p:tgtEl>
                                          <p:spTgt spid="15"/>
                                        </p:tgtEl>
                                      </p:cBhvr>
                                    </p:animEffect>
                                  </p:childTnLst>
                                </p:cTn>
                              </p:par>
                            </p:childTnLst>
                          </p:cTn>
                        </p:par>
                      </p:childTnLst>
                    </p:cTn>
                  </p:par>
                  <p:par>
                    <p:cTn id="38" fill="hold">
                      <p:stCondLst>
                        <p:cond delay="indefinite"/>
                      </p:stCondLst>
                      <p:childTnLst>
                        <p:par>
                          <p:cTn id="39" fill="hold">
                            <p:stCondLst>
                              <p:cond delay="0"/>
                            </p:stCondLst>
                            <p:childTnLst>
                              <p:par>
                                <p:cTn id="40" presetID="5" presetClass="entr" presetSubtype="10" fill="hold" grpId="0" nodeType="clickEffect">
                                  <p:stCondLst>
                                    <p:cond delay="0"/>
                                  </p:stCondLst>
                                  <p:childTnLst>
                                    <p:set>
                                      <p:cBhvr>
                                        <p:cTn id="41" dur="1" fill="hold">
                                          <p:stCondLst>
                                            <p:cond delay="0"/>
                                          </p:stCondLst>
                                        </p:cTn>
                                        <p:tgtEl>
                                          <p:spTgt spid="19"/>
                                        </p:tgtEl>
                                        <p:attrNameLst>
                                          <p:attrName>style.visibility</p:attrName>
                                        </p:attrNameLst>
                                      </p:cBhvr>
                                      <p:to>
                                        <p:strVal val="visible"/>
                                      </p:to>
                                    </p:set>
                                    <p:animEffect transition="in" filter="checkerboard(across)">
                                      <p:cBhvr>
                                        <p:cTn id="42" dur="500"/>
                                        <p:tgtEl>
                                          <p:spTgt spid="19"/>
                                        </p:tgtEl>
                                      </p:cBhvr>
                                    </p:animEffect>
                                  </p:childTnLst>
                                </p:cTn>
                              </p:par>
                            </p:childTnLst>
                          </p:cTn>
                        </p:par>
                      </p:childTnLst>
                    </p:cTn>
                  </p:par>
                  <p:par>
                    <p:cTn id="43" fill="hold">
                      <p:stCondLst>
                        <p:cond delay="indefinite"/>
                      </p:stCondLst>
                      <p:childTnLst>
                        <p:par>
                          <p:cTn id="44" fill="hold">
                            <p:stCondLst>
                              <p:cond delay="0"/>
                            </p:stCondLst>
                            <p:childTnLst>
                              <p:par>
                                <p:cTn id="45" presetID="5" presetClass="entr" presetSubtype="10" fill="hold" nodeType="click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checkerboard(across)">
                                      <p:cBhvr>
                                        <p:cTn id="47" dur="500"/>
                                        <p:tgtEl>
                                          <p:spTgt spid="17"/>
                                        </p:tgtEl>
                                      </p:cBhvr>
                                    </p:animEffect>
                                  </p:childTnLst>
                                </p:cTn>
                              </p:par>
                            </p:childTnLst>
                          </p:cTn>
                        </p:par>
                      </p:childTnLst>
                    </p:cTn>
                  </p:par>
                  <p:par>
                    <p:cTn id="48" fill="hold">
                      <p:stCondLst>
                        <p:cond delay="indefinite"/>
                      </p:stCondLst>
                      <p:childTnLst>
                        <p:par>
                          <p:cTn id="49" fill="hold">
                            <p:stCondLst>
                              <p:cond delay="0"/>
                            </p:stCondLst>
                            <p:childTnLst>
                              <p:par>
                                <p:cTn id="50" presetID="5" presetClass="entr" presetSubtype="10" fill="hold" grpId="0" nodeType="clickEffect">
                                  <p:stCondLst>
                                    <p:cond delay="0"/>
                                  </p:stCondLst>
                                  <p:childTnLst>
                                    <p:set>
                                      <p:cBhvr>
                                        <p:cTn id="51" dur="1" fill="hold">
                                          <p:stCondLst>
                                            <p:cond delay="0"/>
                                          </p:stCondLst>
                                        </p:cTn>
                                        <p:tgtEl>
                                          <p:spTgt spid="20"/>
                                        </p:tgtEl>
                                        <p:attrNameLst>
                                          <p:attrName>style.visibility</p:attrName>
                                        </p:attrNameLst>
                                      </p:cBhvr>
                                      <p:to>
                                        <p:strVal val="visible"/>
                                      </p:to>
                                    </p:set>
                                    <p:animEffect transition="in" filter="checkerboard(across)">
                                      <p:cBhvr>
                                        <p:cTn id="52" dur="500"/>
                                        <p:tgtEl>
                                          <p:spTgt spid="20"/>
                                        </p:tgtEl>
                                      </p:cBhvr>
                                    </p:animEffect>
                                  </p:childTnLst>
                                </p:cTn>
                              </p:par>
                            </p:childTnLst>
                          </p:cTn>
                        </p:par>
                      </p:childTnLst>
                    </p:cTn>
                  </p:par>
                  <p:par>
                    <p:cTn id="53" fill="hold">
                      <p:stCondLst>
                        <p:cond delay="indefinite"/>
                      </p:stCondLst>
                      <p:childTnLst>
                        <p:par>
                          <p:cTn id="54" fill="hold">
                            <p:stCondLst>
                              <p:cond delay="0"/>
                            </p:stCondLst>
                            <p:childTnLst>
                              <p:par>
                                <p:cTn id="55" presetID="8" presetClass="entr" presetSubtype="16" fill="hold" nodeType="clickEffect">
                                  <p:stCondLst>
                                    <p:cond delay="0"/>
                                  </p:stCondLst>
                                  <p:childTnLst>
                                    <p:set>
                                      <p:cBhvr>
                                        <p:cTn id="56" dur="1" fill="hold">
                                          <p:stCondLst>
                                            <p:cond delay="0"/>
                                          </p:stCondLst>
                                        </p:cTn>
                                        <p:tgtEl>
                                          <p:spTgt spid="25"/>
                                        </p:tgtEl>
                                        <p:attrNameLst>
                                          <p:attrName>style.visibility</p:attrName>
                                        </p:attrNameLst>
                                      </p:cBhvr>
                                      <p:to>
                                        <p:strVal val="visible"/>
                                      </p:to>
                                    </p:set>
                                    <p:animEffect transition="in" filter="diamond(in)">
                                      <p:cBhvr>
                                        <p:cTn id="57" dur="2000"/>
                                        <p:tgtEl>
                                          <p:spTgt spid="25"/>
                                        </p:tgtEl>
                                      </p:cBhvr>
                                    </p:animEffect>
                                  </p:childTnLst>
                                </p:cTn>
                              </p:par>
                            </p:childTnLst>
                          </p:cTn>
                        </p:par>
                      </p:childTnLst>
                    </p:cTn>
                  </p:par>
                  <p:par>
                    <p:cTn id="58" fill="hold">
                      <p:stCondLst>
                        <p:cond delay="indefinite"/>
                      </p:stCondLst>
                      <p:childTnLst>
                        <p:par>
                          <p:cTn id="59" fill="hold">
                            <p:stCondLst>
                              <p:cond delay="0"/>
                            </p:stCondLst>
                            <p:childTnLst>
                              <p:par>
                                <p:cTn id="60" presetID="5" presetClass="entr" presetSubtype="10" fill="hold" grpId="0" nodeType="clickEffect">
                                  <p:stCondLst>
                                    <p:cond delay="0"/>
                                  </p:stCondLst>
                                  <p:childTnLst>
                                    <p:set>
                                      <p:cBhvr>
                                        <p:cTn id="61" dur="1" fill="hold">
                                          <p:stCondLst>
                                            <p:cond delay="0"/>
                                          </p:stCondLst>
                                        </p:cTn>
                                        <p:tgtEl>
                                          <p:spTgt spid="28"/>
                                        </p:tgtEl>
                                        <p:attrNameLst>
                                          <p:attrName>style.visibility</p:attrName>
                                        </p:attrNameLst>
                                      </p:cBhvr>
                                      <p:to>
                                        <p:strVal val="visible"/>
                                      </p:to>
                                    </p:set>
                                    <p:animEffect transition="in" filter="checkerboard(across)">
                                      <p:cBhvr>
                                        <p:cTn id="62" dur="500"/>
                                        <p:tgtEl>
                                          <p:spTgt spid="28"/>
                                        </p:tgtEl>
                                      </p:cBhvr>
                                    </p:animEffect>
                                  </p:childTnLst>
                                </p:cTn>
                              </p:par>
                            </p:childTnLst>
                          </p:cTn>
                        </p:par>
                      </p:childTnLst>
                    </p:cTn>
                  </p:par>
                  <p:par>
                    <p:cTn id="63" fill="hold">
                      <p:stCondLst>
                        <p:cond delay="indefinite"/>
                      </p:stCondLst>
                      <p:childTnLst>
                        <p:par>
                          <p:cTn id="64" fill="hold">
                            <p:stCondLst>
                              <p:cond delay="0"/>
                            </p:stCondLst>
                            <p:childTnLst>
                              <p:par>
                                <p:cTn id="65" presetID="5" presetClass="entr" presetSubtype="10" fill="hold" grpId="0" nodeType="clickEffect">
                                  <p:stCondLst>
                                    <p:cond delay="0"/>
                                  </p:stCondLst>
                                  <p:childTnLst>
                                    <p:set>
                                      <p:cBhvr>
                                        <p:cTn id="66" dur="1" fill="hold">
                                          <p:stCondLst>
                                            <p:cond delay="0"/>
                                          </p:stCondLst>
                                        </p:cTn>
                                        <p:tgtEl>
                                          <p:spTgt spid="36"/>
                                        </p:tgtEl>
                                        <p:attrNameLst>
                                          <p:attrName>style.visibility</p:attrName>
                                        </p:attrNameLst>
                                      </p:cBhvr>
                                      <p:to>
                                        <p:strVal val="visible"/>
                                      </p:to>
                                    </p:set>
                                    <p:animEffect transition="in" filter="checkerboard(across)">
                                      <p:cBhvr>
                                        <p:cTn id="67" dur="500"/>
                                        <p:tgtEl>
                                          <p:spTgt spid="36"/>
                                        </p:tgtEl>
                                      </p:cBhvr>
                                    </p:animEffect>
                                  </p:childTnLst>
                                </p:cTn>
                              </p:par>
                            </p:childTnLst>
                          </p:cTn>
                        </p:par>
                      </p:childTnLst>
                    </p:cTn>
                  </p:par>
                  <p:par>
                    <p:cTn id="68" fill="hold">
                      <p:stCondLst>
                        <p:cond delay="indefinite"/>
                      </p:stCondLst>
                      <p:childTnLst>
                        <p:par>
                          <p:cTn id="69" fill="hold">
                            <p:stCondLst>
                              <p:cond delay="0"/>
                            </p:stCondLst>
                            <p:childTnLst>
                              <p:par>
                                <p:cTn id="70" presetID="5" presetClass="entr" presetSubtype="10" fill="hold" grpId="0" nodeType="clickEffect">
                                  <p:stCondLst>
                                    <p:cond delay="0"/>
                                  </p:stCondLst>
                                  <p:childTnLst>
                                    <p:set>
                                      <p:cBhvr>
                                        <p:cTn id="71" dur="1" fill="hold">
                                          <p:stCondLst>
                                            <p:cond delay="0"/>
                                          </p:stCondLst>
                                        </p:cTn>
                                        <p:tgtEl>
                                          <p:spTgt spid="37"/>
                                        </p:tgtEl>
                                        <p:attrNameLst>
                                          <p:attrName>style.visibility</p:attrName>
                                        </p:attrNameLst>
                                      </p:cBhvr>
                                      <p:to>
                                        <p:strVal val="visible"/>
                                      </p:to>
                                    </p:set>
                                    <p:animEffect transition="in" filter="checkerboard(across)">
                                      <p:cBhvr>
                                        <p:cTn id="72" dur="500"/>
                                        <p:tgtEl>
                                          <p:spTgt spid="37"/>
                                        </p:tgtEl>
                                      </p:cBhvr>
                                    </p:animEffect>
                                  </p:childTnLst>
                                </p:cTn>
                              </p:par>
                            </p:childTnLst>
                          </p:cTn>
                        </p:par>
                      </p:childTnLst>
                    </p:cTn>
                  </p:par>
                  <p:par>
                    <p:cTn id="73" fill="hold">
                      <p:stCondLst>
                        <p:cond delay="indefinite"/>
                      </p:stCondLst>
                      <p:childTnLst>
                        <p:par>
                          <p:cTn id="74" fill="hold">
                            <p:stCondLst>
                              <p:cond delay="0"/>
                            </p:stCondLst>
                            <p:childTnLst>
                              <p:par>
                                <p:cTn id="75" presetID="5" presetClass="entr" presetSubtype="10" fill="hold" nodeType="clickEffect">
                                  <p:stCondLst>
                                    <p:cond delay="0"/>
                                  </p:stCondLst>
                                  <p:childTnLst>
                                    <p:set>
                                      <p:cBhvr>
                                        <p:cTn id="76" dur="1" fill="hold">
                                          <p:stCondLst>
                                            <p:cond delay="0"/>
                                          </p:stCondLst>
                                        </p:cTn>
                                        <p:tgtEl>
                                          <p:spTgt spid="39"/>
                                        </p:tgtEl>
                                        <p:attrNameLst>
                                          <p:attrName>style.visibility</p:attrName>
                                        </p:attrNameLst>
                                      </p:cBhvr>
                                      <p:to>
                                        <p:strVal val="visible"/>
                                      </p:to>
                                    </p:set>
                                    <p:animEffect transition="in" filter="checkerboard(across)">
                                      <p:cBhvr>
                                        <p:cTn id="77" dur="500"/>
                                        <p:tgtEl>
                                          <p:spTgt spid="39"/>
                                        </p:tgtEl>
                                      </p:cBhvr>
                                    </p:animEffect>
                                  </p:childTnLst>
                                </p:cTn>
                              </p:par>
                            </p:childTnLst>
                          </p:cTn>
                        </p:par>
                      </p:childTnLst>
                    </p:cTn>
                  </p:par>
                  <p:par>
                    <p:cTn id="78" fill="hold">
                      <p:stCondLst>
                        <p:cond delay="indefinite"/>
                      </p:stCondLst>
                      <p:childTnLst>
                        <p:par>
                          <p:cTn id="79" fill="hold">
                            <p:stCondLst>
                              <p:cond delay="0"/>
                            </p:stCondLst>
                            <p:childTnLst>
                              <p:par>
                                <p:cTn id="80" presetID="5" presetClass="entr" presetSubtype="10" fill="hold" nodeType="clickEffect">
                                  <p:stCondLst>
                                    <p:cond delay="0"/>
                                  </p:stCondLst>
                                  <p:childTnLst>
                                    <p:set>
                                      <p:cBhvr>
                                        <p:cTn id="81" dur="1" fill="hold">
                                          <p:stCondLst>
                                            <p:cond delay="0"/>
                                          </p:stCondLst>
                                        </p:cTn>
                                        <p:tgtEl>
                                          <p:spTgt spid="41"/>
                                        </p:tgtEl>
                                        <p:attrNameLst>
                                          <p:attrName>style.visibility</p:attrName>
                                        </p:attrNameLst>
                                      </p:cBhvr>
                                      <p:to>
                                        <p:strVal val="visible"/>
                                      </p:to>
                                    </p:set>
                                    <p:animEffect transition="in" filter="checkerboard(across)">
                                      <p:cBhvr>
                                        <p:cTn id="82" dur="500"/>
                                        <p:tgtEl>
                                          <p:spTgt spid="41"/>
                                        </p:tgtEl>
                                      </p:cBhvr>
                                    </p:animEffect>
                                  </p:childTnLst>
                                </p:cTn>
                              </p:par>
                            </p:childTnLst>
                          </p:cTn>
                        </p:par>
                      </p:childTnLst>
                    </p:cTn>
                  </p:par>
                  <p:par>
                    <p:cTn id="83" fill="hold">
                      <p:stCondLst>
                        <p:cond delay="indefinite"/>
                      </p:stCondLst>
                      <p:childTnLst>
                        <p:par>
                          <p:cTn id="84" fill="hold">
                            <p:stCondLst>
                              <p:cond delay="0"/>
                            </p:stCondLst>
                            <p:childTnLst>
                              <p:par>
                                <p:cTn id="85" presetID="5" presetClass="entr" presetSubtype="10" fill="hold" nodeType="clickEffect">
                                  <p:stCondLst>
                                    <p:cond delay="0"/>
                                  </p:stCondLst>
                                  <p:childTnLst>
                                    <p:set>
                                      <p:cBhvr>
                                        <p:cTn id="86" dur="1" fill="hold">
                                          <p:stCondLst>
                                            <p:cond delay="0"/>
                                          </p:stCondLst>
                                        </p:cTn>
                                        <p:tgtEl>
                                          <p:spTgt spid="43"/>
                                        </p:tgtEl>
                                        <p:attrNameLst>
                                          <p:attrName>style.visibility</p:attrName>
                                        </p:attrNameLst>
                                      </p:cBhvr>
                                      <p:to>
                                        <p:strVal val="visible"/>
                                      </p:to>
                                    </p:set>
                                    <p:animEffect transition="in" filter="checkerboard(across)">
                                      <p:cBhvr>
                                        <p:cTn id="87" dur="500"/>
                                        <p:tgtEl>
                                          <p:spTgt spid="43"/>
                                        </p:tgtEl>
                                      </p:cBhvr>
                                    </p:animEffect>
                                  </p:childTnLst>
                                </p:cTn>
                              </p:par>
                            </p:childTnLst>
                          </p:cTn>
                        </p:par>
                      </p:childTnLst>
                    </p:cTn>
                  </p:par>
                  <p:par>
                    <p:cTn id="88" fill="hold">
                      <p:stCondLst>
                        <p:cond delay="indefinite"/>
                      </p:stCondLst>
                      <p:childTnLst>
                        <p:par>
                          <p:cTn id="89" fill="hold">
                            <p:stCondLst>
                              <p:cond delay="0"/>
                            </p:stCondLst>
                            <p:childTnLst>
                              <p:par>
                                <p:cTn id="90" presetID="5" presetClass="entr" presetSubtype="10" fill="hold" grpId="0" nodeType="clickEffect">
                                  <p:stCondLst>
                                    <p:cond delay="0"/>
                                  </p:stCondLst>
                                  <p:childTnLst>
                                    <p:set>
                                      <p:cBhvr>
                                        <p:cTn id="91" dur="1" fill="hold">
                                          <p:stCondLst>
                                            <p:cond delay="0"/>
                                          </p:stCondLst>
                                        </p:cTn>
                                        <p:tgtEl>
                                          <p:spTgt spid="44"/>
                                        </p:tgtEl>
                                        <p:attrNameLst>
                                          <p:attrName>style.visibility</p:attrName>
                                        </p:attrNameLst>
                                      </p:cBhvr>
                                      <p:to>
                                        <p:strVal val="visible"/>
                                      </p:to>
                                    </p:set>
                                    <p:animEffect transition="in" filter="checkerboard(across)">
                                      <p:cBhvr>
                                        <p:cTn id="92" dur="500"/>
                                        <p:tgtEl>
                                          <p:spTgt spid="44"/>
                                        </p:tgtEl>
                                      </p:cBhvr>
                                    </p:animEffect>
                                  </p:childTnLst>
                                </p:cTn>
                              </p:par>
                            </p:childTnLst>
                          </p:cTn>
                        </p:par>
                      </p:childTnLst>
                    </p:cTn>
                  </p:par>
                  <p:par>
                    <p:cTn id="93" fill="hold">
                      <p:stCondLst>
                        <p:cond delay="indefinite"/>
                      </p:stCondLst>
                      <p:childTnLst>
                        <p:par>
                          <p:cTn id="94" fill="hold">
                            <p:stCondLst>
                              <p:cond delay="0"/>
                            </p:stCondLst>
                            <p:childTnLst>
                              <p:par>
                                <p:cTn id="95" presetID="4" presetClass="entr" presetSubtype="16" fill="hold" grpId="0" nodeType="clickEffect">
                                  <p:stCondLst>
                                    <p:cond delay="0"/>
                                  </p:stCondLst>
                                  <p:childTnLst>
                                    <p:set>
                                      <p:cBhvr>
                                        <p:cTn id="96" dur="1" fill="hold">
                                          <p:stCondLst>
                                            <p:cond delay="0"/>
                                          </p:stCondLst>
                                        </p:cTn>
                                        <p:tgtEl>
                                          <p:spTgt spid="45"/>
                                        </p:tgtEl>
                                        <p:attrNameLst>
                                          <p:attrName>style.visibility</p:attrName>
                                        </p:attrNameLst>
                                      </p:cBhvr>
                                      <p:to>
                                        <p:strVal val="visible"/>
                                      </p:to>
                                    </p:set>
                                    <p:animEffect transition="in" filter="box(in)">
                                      <p:cBhvr>
                                        <p:cTn id="97" dur="500"/>
                                        <p:tgtEl>
                                          <p:spTgt spid="45"/>
                                        </p:tgtEl>
                                      </p:cBhvr>
                                    </p:animEffect>
                                  </p:childTnLst>
                                </p:cTn>
                              </p:par>
                            </p:childTnLst>
                          </p:cTn>
                        </p:par>
                      </p:childTnLst>
                    </p:cTn>
                  </p:par>
                  <p:par>
                    <p:cTn id="98" fill="hold">
                      <p:stCondLst>
                        <p:cond delay="indefinite"/>
                      </p:stCondLst>
                      <p:childTnLst>
                        <p:par>
                          <p:cTn id="99" fill="hold">
                            <p:stCondLst>
                              <p:cond delay="0"/>
                            </p:stCondLst>
                            <p:childTnLst>
                              <p:par>
                                <p:cTn id="100" presetID="5" presetClass="entr" presetSubtype="10" fill="hold" grpId="0" nodeType="clickEffect">
                                  <p:stCondLst>
                                    <p:cond delay="0"/>
                                  </p:stCondLst>
                                  <p:childTnLst>
                                    <p:set>
                                      <p:cBhvr>
                                        <p:cTn id="101" dur="1" fill="hold">
                                          <p:stCondLst>
                                            <p:cond delay="0"/>
                                          </p:stCondLst>
                                        </p:cTn>
                                        <p:tgtEl>
                                          <p:spTgt spid="48"/>
                                        </p:tgtEl>
                                        <p:attrNameLst>
                                          <p:attrName>style.visibility</p:attrName>
                                        </p:attrNameLst>
                                      </p:cBhvr>
                                      <p:to>
                                        <p:strVal val="visible"/>
                                      </p:to>
                                    </p:set>
                                    <p:animEffect transition="in" filter="checkerboard(across)">
                                      <p:cBhvr>
                                        <p:cTn id="102" dur="500"/>
                                        <p:tgtEl>
                                          <p:spTgt spid="48"/>
                                        </p:tgtEl>
                                      </p:cBhvr>
                                    </p:animEffect>
                                  </p:childTnLst>
                                </p:cTn>
                              </p:par>
                            </p:childTnLst>
                          </p:cTn>
                        </p:par>
                      </p:childTnLst>
                    </p:cTn>
                  </p:par>
                  <p:par>
                    <p:cTn id="103" fill="hold">
                      <p:stCondLst>
                        <p:cond delay="indefinite"/>
                      </p:stCondLst>
                      <p:childTnLst>
                        <p:par>
                          <p:cTn id="104" fill="hold">
                            <p:stCondLst>
                              <p:cond delay="0"/>
                            </p:stCondLst>
                            <p:childTnLst>
                              <p:par>
                                <p:cTn id="105" presetID="5" presetClass="entr" presetSubtype="10" fill="hold" grpId="0" nodeType="clickEffect">
                                  <p:stCondLst>
                                    <p:cond delay="0"/>
                                  </p:stCondLst>
                                  <p:childTnLst>
                                    <p:set>
                                      <p:cBhvr>
                                        <p:cTn id="106" dur="1" fill="hold">
                                          <p:stCondLst>
                                            <p:cond delay="0"/>
                                          </p:stCondLst>
                                        </p:cTn>
                                        <p:tgtEl>
                                          <p:spTgt spid="46"/>
                                        </p:tgtEl>
                                        <p:attrNameLst>
                                          <p:attrName>style.visibility</p:attrName>
                                        </p:attrNameLst>
                                      </p:cBhvr>
                                      <p:to>
                                        <p:strVal val="visible"/>
                                      </p:to>
                                    </p:set>
                                    <p:animEffect transition="in" filter="checkerboard(across)">
                                      <p:cBhvr>
                                        <p:cTn id="107" dur="500"/>
                                        <p:tgtEl>
                                          <p:spTgt spid="46"/>
                                        </p:tgtEl>
                                      </p:cBhvr>
                                    </p:animEffect>
                                  </p:childTnLst>
                                </p:cTn>
                              </p:par>
                            </p:childTnLst>
                          </p:cTn>
                        </p:par>
                      </p:childTnLst>
                    </p:cTn>
                  </p:par>
                  <p:par>
                    <p:cTn id="108" fill="hold">
                      <p:stCondLst>
                        <p:cond delay="indefinite"/>
                      </p:stCondLst>
                      <p:childTnLst>
                        <p:par>
                          <p:cTn id="109" fill="hold">
                            <p:stCondLst>
                              <p:cond delay="0"/>
                            </p:stCondLst>
                            <p:childTnLst>
                              <p:par>
                                <p:cTn id="110" presetID="5" presetClass="entr" presetSubtype="10" fill="hold" grpId="0" nodeType="clickEffect">
                                  <p:stCondLst>
                                    <p:cond delay="0"/>
                                  </p:stCondLst>
                                  <p:childTnLst>
                                    <p:set>
                                      <p:cBhvr>
                                        <p:cTn id="111" dur="1" fill="hold">
                                          <p:stCondLst>
                                            <p:cond delay="0"/>
                                          </p:stCondLst>
                                        </p:cTn>
                                        <p:tgtEl>
                                          <p:spTgt spid="49"/>
                                        </p:tgtEl>
                                        <p:attrNameLst>
                                          <p:attrName>style.visibility</p:attrName>
                                        </p:attrNameLst>
                                      </p:cBhvr>
                                      <p:to>
                                        <p:strVal val="visible"/>
                                      </p:to>
                                    </p:set>
                                    <p:animEffect transition="in" filter="checkerboard(across)">
                                      <p:cBhvr>
                                        <p:cTn id="112" dur="500"/>
                                        <p:tgtEl>
                                          <p:spTgt spid="49"/>
                                        </p:tgtEl>
                                      </p:cBhvr>
                                    </p:animEffect>
                                  </p:childTnLst>
                                </p:cTn>
                              </p:par>
                            </p:childTnLst>
                          </p:cTn>
                        </p:par>
                      </p:childTnLst>
                    </p:cTn>
                  </p:par>
                  <p:par>
                    <p:cTn id="113" fill="hold">
                      <p:stCondLst>
                        <p:cond delay="indefinite"/>
                      </p:stCondLst>
                      <p:childTnLst>
                        <p:par>
                          <p:cTn id="114" fill="hold">
                            <p:stCondLst>
                              <p:cond delay="0"/>
                            </p:stCondLst>
                            <p:childTnLst>
                              <p:par>
                                <p:cTn id="115" presetID="5" presetClass="entr" presetSubtype="10" fill="hold" grpId="0" nodeType="clickEffect">
                                  <p:stCondLst>
                                    <p:cond delay="0"/>
                                  </p:stCondLst>
                                  <p:childTnLst>
                                    <p:set>
                                      <p:cBhvr>
                                        <p:cTn id="116" dur="1" fill="hold">
                                          <p:stCondLst>
                                            <p:cond delay="0"/>
                                          </p:stCondLst>
                                        </p:cTn>
                                        <p:tgtEl>
                                          <p:spTgt spid="47"/>
                                        </p:tgtEl>
                                        <p:attrNameLst>
                                          <p:attrName>style.visibility</p:attrName>
                                        </p:attrNameLst>
                                      </p:cBhvr>
                                      <p:to>
                                        <p:strVal val="visible"/>
                                      </p:to>
                                    </p:set>
                                    <p:animEffect transition="in" filter="checkerboard(across)">
                                      <p:cBhvr>
                                        <p:cTn id="117" dur="500"/>
                                        <p:tgtEl>
                                          <p:spTgt spid="47"/>
                                        </p:tgtEl>
                                      </p:cBhvr>
                                    </p:animEffect>
                                  </p:childTnLst>
                                </p:cTn>
                              </p:par>
                            </p:childTnLst>
                          </p:cTn>
                        </p:par>
                      </p:childTnLst>
                    </p:cTn>
                  </p:par>
                  <p:par>
                    <p:cTn id="118" fill="hold">
                      <p:stCondLst>
                        <p:cond delay="indefinite"/>
                      </p:stCondLst>
                      <p:childTnLst>
                        <p:par>
                          <p:cTn id="119" fill="hold">
                            <p:stCondLst>
                              <p:cond delay="0"/>
                            </p:stCondLst>
                            <p:childTnLst>
                              <p:par>
                                <p:cTn id="120" presetID="5" presetClass="entr" presetSubtype="10" fill="hold" nodeType="clickEffect">
                                  <p:stCondLst>
                                    <p:cond delay="0"/>
                                  </p:stCondLst>
                                  <p:childTnLst>
                                    <p:set>
                                      <p:cBhvr>
                                        <p:cTn id="121" dur="1" fill="hold">
                                          <p:stCondLst>
                                            <p:cond delay="0"/>
                                          </p:stCondLst>
                                        </p:cTn>
                                        <p:tgtEl>
                                          <p:spTgt spid="51"/>
                                        </p:tgtEl>
                                        <p:attrNameLst>
                                          <p:attrName>style.visibility</p:attrName>
                                        </p:attrNameLst>
                                      </p:cBhvr>
                                      <p:to>
                                        <p:strVal val="visible"/>
                                      </p:to>
                                    </p:set>
                                    <p:animEffect transition="in" filter="checkerboard(across)">
                                      <p:cBhvr>
                                        <p:cTn id="122" dur="500"/>
                                        <p:tgtEl>
                                          <p:spTgt spid="51"/>
                                        </p:tgtEl>
                                      </p:cBhvr>
                                    </p:animEffect>
                                  </p:childTnLst>
                                </p:cTn>
                              </p:par>
                            </p:childTnLst>
                          </p:cTn>
                        </p:par>
                      </p:childTnLst>
                    </p:cTn>
                  </p:par>
                  <p:par>
                    <p:cTn id="123" fill="hold">
                      <p:stCondLst>
                        <p:cond delay="indefinite"/>
                      </p:stCondLst>
                      <p:childTnLst>
                        <p:par>
                          <p:cTn id="124" fill="hold">
                            <p:stCondLst>
                              <p:cond delay="0"/>
                            </p:stCondLst>
                            <p:childTnLst>
                              <p:par>
                                <p:cTn id="125" presetID="5" presetClass="entr" presetSubtype="10" fill="hold" nodeType="clickEffect">
                                  <p:stCondLst>
                                    <p:cond delay="0"/>
                                  </p:stCondLst>
                                  <p:childTnLst>
                                    <p:set>
                                      <p:cBhvr>
                                        <p:cTn id="126" dur="1" fill="hold">
                                          <p:stCondLst>
                                            <p:cond delay="0"/>
                                          </p:stCondLst>
                                        </p:cTn>
                                        <p:tgtEl>
                                          <p:spTgt spid="53"/>
                                        </p:tgtEl>
                                        <p:attrNameLst>
                                          <p:attrName>style.visibility</p:attrName>
                                        </p:attrNameLst>
                                      </p:cBhvr>
                                      <p:to>
                                        <p:strVal val="visible"/>
                                      </p:to>
                                    </p:set>
                                    <p:animEffect transition="in" filter="checkerboard(across)">
                                      <p:cBhvr>
                                        <p:cTn id="127" dur="500"/>
                                        <p:tgtEl>
                                          <p:spTgt spid="53"/>
                                        </p:tgtEl>
                                      </p:cBhvr>
                                    </p:animEffect>
                                  </p:childTnLst>
                                </p:cTn>
                              </p:par>
                            </p:childTnLst>
                          </p:cTn>
                        </p:par>
                      </p:childTnLst>
                    </p:cTn>
                  </p:par>
                  <p:par>
                    <p:cTn id="128" fill="hold">
                      <p:stCondLst>
                        <p:cond delay="indefinite"/>
                      </p:stCondLst>
                      <p:childTnLst>
                        <p:par>
                          <p:cTn id="129" fill="hold">
                            <p:stCondLst>
                              <p:cond delay="0"/>
                            </p:stCondLst>
                            <p:childTnLst>
                              <p:par>
                                <p:cTn id="130" presetID="5" presetClass="entr" presetSubtype="10" fill="hold" nodeType="clickEffect">
                                  <p:stCondLst>
                                    <p:cond delay="0"/>
                                  </p:stCondLst>
                                  <p:childTnLst>
                                    <p:set>
                                      <p:cBhvr>
                                        <p:cTn id="131" dur="1" fill="hold">
                                          <p:stCondLst>
                                            <p:cond delay="0"/>
                                          </p:stCondLst>
                                        </p:cTn>
                                        <p:tgtEl>
                                          <p:spTgt spid="55"/>
                                        </p:tgtEl>
                                        <p:attrNameLst>
                                          <p:attrName>style.visibility</p:attrName>
                                        </p:attrNameLst>
                                      </p:cBhvr>
                                      <p:to>
                                        <p:strVal val="visible"/>
                                      </p:to>
                                    </p:set>
                                    <p:animEffect transition="in" filter="checkerboard(across)">
                                      <p:cBhvr>
                                        <p:cTn id="132" dur="500"/>
                                        <p:tgtEl>
                                          <p:spTgt spid="55"/>
                                        </p:tgtEl>
                                      </p:cBhvr>
                                    </p:animEffect>
                                  </p:childTnLst>
                                </p:cTn>
                              </p:par>
                            </p:childTnLst>
                          </p:cTn>
                        </p:par>
                      </p:childTnLst>
                    </p:cTn>
                  </p:par>
                  <p:par>
                    <p:cTn id="133" fill="hold">
                      <p:stCondLst>
                        <p:cond delay="indefinite"/>
                      </p:stCondLst>
                      <p:childTnLst>
                        <p:par>
                          <p:cTn id="134" fill="hold">
                            <p:stCondLst>
                              <p:cond delay="0"/>
                            </p:stCondLst>
                            <p:childTnLst>
                              <p:par>
                                <p:cTn id="135" presetID="5" presetClass="entr" presetSubtype="10" fill="hold" grpId="0" nodeType="clickEffect">
                                  <p:stCondLst>
                                    <p:cond delay="0"/>
                                  </p:stCondLst>
                                  <p:childTnLst>
                                    <p:set>
                                      <p:cBhvr>
                                        <p:cTn id="136" dur="1" fill="hold">
                                          <p:stCondLst>
                                            <p:cond delay="0"/>
                                          </p:stCondLst>
                                        </p:cTn>
                                        <p:tgtEl>
                                          <p:spTgt spid="56"/>
                                        </p:tgtEl>
                                        <p:attrNameLst>
                                          <p:attrName>style.visibility</p:attrName>
                                        </p:attrNameLst>
                                      </p:cBhvr>
                                      <p:to>
                                        <p:strVal val="visible"/>
                                      </p:to>
                                    </p:set>
                                    <p:animEffect transition="in" filter="checkerboard(across)">
                                      <p:cBhvr>
                                        <p:cTn id="137" dur="500"/>
                                        <p:tgtEl>
                                          <p:spTgt spid="56"/>
                                        </p:tgtEl>
                                      </p:cBhvr>
                                    </p:animEffect>
                                  </p:childTnLst>
                                </p:cTn>
                              </p:par>
                            </p:childTnLst>
                          </p:cTn>
                        </p:par>
                      </p:childTnLst>
                    </p:cTn>
                  </p:par>
                  <p:par>
                    <p:cTn id="138" fill="hold">
                      <p:stCondLst>
                        <p:cond delay="indefinite"/>
                      </p:stCondLst>
                      <p:childTnLst>
                        <p:par>
                          <p:cTn id="139" fill="hold">
                            <p:stCondLst>
                              <p:cond delay="0"/>
                            </p:stCondLst>
                            <p:childTnLst>
                              <p:par>
                                <p:cTn id="140" presetID="5" presetClass="entr" presetSubtype="10" fill="hold" grpId="0" nodeType="clickEffect">
                                  <p:stCondLst>
                                    <p:cond delay="0"/>
                                  </p:stCondLst>
                                  <p:childTnLst>
                                    <p:set>
                                      <p:cBhvr>
                                        <p:cTn id="141" dur="1" fill="hold">
                                          <p:stCondLst>
                                            <p:cond delay="0"/>
                                          </p:stCondLst>
                                        </p:cTn>
                                        <p:tgtEl>
                                          <p:spTgt spid="34"/>
                                        </p:tgtEl>
                                        <p:attrNameLst>
                                          <p:attrName>style.visibility</p:attrName>
                                        </p:attrNameLst>
                                      </p:cBhvr>
                                      <p:to>
                                        <p:strVal val="visible"/>
                                      </p:to>
                                    </p:set>
                                    <p:animEffect transition="in" filter="checkerboard(across)">
                                      <p:cBhvr>
                                        <p:cTn id="142" dur="500"/>
                                        <p:tgtEl>
                                          <p:spTgt spid="34"/>
                                        </p:tgtEl>
                                      </p:cBhvr>
                                    </p:animEffect>
                                  </p:childTnLst>
                                </p:cTn>
                              </p:par>
                            </p:childTnLst>
                          </p:cTn>
                        </p:par>
                      </p:childTnLst>
                    </p:cTn>
                  </p:par>
                  <p:par>
                    <p:cTn id="143" fill="hold">
                      <p:stCondLst>
                        <p:cond delay="indefinite"/>
                      </p:stCondLst>
                      <p:childTnLst>
                        <p:par>
                          <p:cTn id="144" fill="hold">
                            <p:stCondLst>
                              <p:cond delay="0"/>
                            </p:stCondLst>
                            <p:childTnLst>
                              <p:par>
                                <p:cTn id="145" presetID="5" presetClass="entr" presetSubtype="10" fill="hold" grpId="0" nodeType="clickEffect">
                                  <p:stCondLst>
                                    <p:cond delay="0"/>
                                  </p:stCondLst>
                                  <p:childTnLst>
                                    <p:set>
                                      <p:cBhvr>
                                        <p:cTn id="146" dur="1" fill="hold">
                                          <p:stCondLst>
                                            <p:cond delay="0"/>
                                          </p:stCondLst>
                                        </p:cTn>
                                        <p:tgtEl>
                                          <p:spTgt spid="59"/>
                                        </p:tgtEl>
                                        <p:attrNameLst>
                                          <p:attrName>style.visibility</p:attrName>
                                        </p:attrNameLst>
                                      </p:cBhvr>
                                      <p:to>
                                        <p:strVal val="visible"/>
                                      </p:to>
                                    </p:set>
                                    <p:animEffect transition="in" filter="checkerboard(across)">
                                      <p:cBhvr>
                                        <p:cTn id="147" dur="500"/>
                                        <p:tgtEl>
                                          <p:spTgt spid="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18" grpId="0"/>
      <p:bldP spid="19" grpId="0"/>
      <p:bldP spid="20" grpId="0"/>
      <p:bldP spid="28" grpId="0" animBg="1"/>
      <p:bldP spid="36" grpId="0" animBg="1"/>
      <p:bldP spid="37" grpId="0" animBg="1"/>
      <p:bldP spid="44" grpId="0"/>
      <p:bldP spid="45" grpId="0"/>
      <p:bldP spid="46" grpId="0" animBg="1"/>
      <p:bldP spid="47" grpId="0" animBg="1"/>
      <p:bldP spid="48" grpId="0" animBg="1"/>
      <p:bldP spid="49" grpId="0" animBg="1"/>
      <p:bldP spid="56" grpId="0"/>
      <p:bldP spid="59" grpId="0" animBg="1"/>
      <p:bldP spid="3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214290"/>
            <a:ext cx="9144000" cy="4853006"/>
          </a:xfrm>
        </p:spPr>
        <p:txBody>
          <a:bodyPr>
            <a:normAutofit/>
          </a:bodyPr>
          <a:lstStyle/>
          <a:p>
            <a:pPr algn="l"/>
            <a:r>
              <a:rPr lang="fr-FR" sz="2600" b="1" u="sng" dirty="0">
                <a:solidFill>
                  <a:schemeClr val="tx1"/>
                </a:solidFill>
              </a:rPr>
              <a:t>Étape 4 - Intégrer les impacts dans la gestion du projet</a:t>
            </a:r>
          </a:p>
          <a:p>
            <a:pPr algn="just"/>
            <a:endParaRPr lang="fr-FR" sz="2400" dirty="0">
              <a:solidFill>
                <a:schemeClr val="tx1"/>
              </a:solidFill>
            </a:endParaRPr>
          </a:p>
          <a:p>
            <a:pPr algn="just"/>
            <a:r>
              <a:rPr lang="fr-FR" sz="2400" dirty="0">
                <a:solidFill>
                  <a:schemeClr val="tx1"/>
                </a:solidFill>
              </a:rPr>
              <a:t>Tout comme avec la gestion des risques du projet, les impacts liés au projet doivent être gérés tout au long de la vie même du projet.</a:t>
            </a:r>
          </a:p>
          <a:p>
            <a:pPr algn="just"/>
            <a:r>
              <a:rPr lang="fr-FR" sz="2400" dirty="0">
                <a:solidFill>
                  <a:schemeClr val="tx1"/>
                </a:solidFill>
              </a:rPr>
              <a:t>C’est pourquoi qu’il est recommandé fortement la définition d’indicateurs clés pour suivre et évaluer les impacts, </a:t>
            </a:r>
            <a:r>
              <a:rPr lang="fr-FR" sz="2400" dirty="0">
                <a:solidFill>
                  <a:schemeClr val="tx1"/>
                </a:solidFill>
                <a:hlinkClick r:id="rId2"/>
              </a:rPr>
              <a:t>pendant le déroulement du projet</a:t>
            </a:r>
            <a:r>
              <a:rPr lang="fr-FR" sz="2400" dirty="0">
                <a:solidFill>
                  <a:schemeClr val="tx1"/>
                </a:solidFill>
              </a:rPr>
              <a:t>, et même dans la phase de conduite de changement à l’issue du projet.</a:t>
            </a:r>
          </a:p>
          <a:p>
            <a:endParaRPr lang="fr-F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214290"/>
            <a:ext cx="7772400" cy="512757"/>
          </a:xfrm>
        </p:spPr>
        <p:txBody>
          <a:bodyPr>
            <a:normAutofit fontScale="90000"/>
          </a:bodyPr>
          <a:lstStyle/>
          <a:p>
            <a:pPr algn="l"/>
            <a:r>
              <a:rPr lang="fr-FR" sz="2800" b="1" u="sng" dirty="0">
                <a:solidFill>
                  <a:srgbClr val="FF0000"/>
                </a:solidFill>
              </a:rPr>
              <a:t>7 / L’étude d’impact au sens de la réglementation:</a:t>
            </a:r>
          </a:p>
        </p:txBody>
      </p:sp>
      <p:sp>
        <p:nvSpPr>
          <p:cNvPr id="3" name="Sous-titre 2"/>
          <p:cNvSpPr>
            <a:spLocks noGrp="1"/>
          </p:cNvSpPr>
          <p:nvPr>
            <p:ph type="subTitle" idx="1"/>
          </p:nvPr>
        </p:nvSpPr>
        <p:spPr>
          <a:xfrm>
            <a:off x="0" y="1000108"/>
            <a:ext cx="9144000" cy="4638692"/>
          </a:xfrm>
        </p:spPr>
        <p:txBody>
          <a:bodyPr>
            <a:normAutofit/>
          </a:bodyPr>
          <a:lstStyle/>
          <a:p>
            <a:pPr algn="just"/>
            <a:r>
              <a:rPr lang="fr-FR" sz="2400" dirty="0">
                <a:solidFill>
                  <a:schemeClr val="tx1"/>
                </a:solidFill>
              </a:rPr>
              <a:t>L’EIE est a la fois une procédure </a:t>
            </a:r>
            <a:r>
              <a:rPr lang="fr-FR" sz="2400" u="sng" dirty="0">
                <a:solidFill>
                  <a:schemeClr val="tx1"/>
                </a:solidFill>
              </a:rPr>
              <a:t>administrative </a:t>
            </a:r>
            <a:r>
              <a:rPr lang="fr-FR" sz="2400" dirty="0">
                <a:solidFill>
                  <a:schemeClr val="tx1"/>
                </a:solidFill>
              </a:rPr>
              <a:t>et une étude </a:t>
            </a:r>
            <a:r>
              <a:rPr lang="fr-FR" sz="2400" u="sng" dirty="0">
                <a:solidFill>
                  <a:schemeClr val="tx1"/>
                </a:solidFill>
              </a:rPr>
              <a:t>technique</a:t>
            </a:r>
            <a:r>
              <a:rPr lang="fr-FR" sz="2400" dirty="0">
                <a:solidFill>
                  <a:schemeClr val="tx1"/>
                </a:solidFill>
              </a:rPr>
              <a:t>, préalables à la réalisation d'un projet important.</a:t>
            </a:r>
          </a:p>
          <a:p>
            <a:pPr algn="just"/>
            <a:r>
              <a:rPr lang="fr-FR" sz="2400" dirty="0">
                <a:solidFill>
                  <a:schemeClr val="tx1"/>
                </a:solidFill>
              </a:rPr>
              <a:t>L’EIE est régie par la réglementation: </a:t>
            </a:r>
          </a:p>
          <a:p>
            <a:pPr algn="just"/>
            <a:endParaRPr lang="fr-FR" sz="2400" dirty="0">
              <a:solidFill>
                <a:schemeClr val="tx1"/>
              </a:solidFill>
            </a:endParaRPr>
          </a:p>
          <a:p>
            <a:pPr algn="just"/>
            <a:endParaRPr lang="fr-FR" sz="2400" dirty="0">
              <a:solidFill>
                <a:schemeClr val="tx1"/>
              </a:solidFill>
            </a:endParaRPr>
          </a:p>
        </p:txBody>
      </p:sp>
      <p:sp>
        <p:nvSpPr>
          <p:cNvPr id="4" name="ZoneTexte 3"/>
          <p:cNvSpPr txBox="1"/>
          <p:nvPr/>
        </p:nvSpPr>
        <p:spPr>
          <a:xfrm>
            <a:off x="0" y="2852936"/>
            <a:ext cx="9144000" cy="2554545"/>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just">
              <a:lnSpc>
                <a:spcPct val="150000"/>
              </a:lnSpc>
            </a:pPr>
            <a:r>
              <a:rPr lang="fr-FR" sz="2000" dirty="0"/>
              <a:t>‘’Selon le cas et conformément à la nomenclature des</a:t>
            </a:r>
            <a:r>
              <a:rPr lang="fr-FR" sz="2000" u="sng" dirty="0"/>
              <a:t> établissements classés</a:t>
            </a:r>
            <a:r>
              <a:rPr lang="fr-FR" sz="2000" dirty="0"/>
              <a:t>, toute demande d’autorisation d’exploitation d’un établissement classé est précédée d’une étude ou d'une notice d’impact sur l’environnement, d’une étude de danger ou d'une enquête publique’’ </a:t>
            </a:r>
          </a:p>
          <a:p>
            <a:pPr algn="just"/>
            <a:endParaRPr lang="fr-FR" sz="2000" dirty="0"/>
          </a:p>
          <a:p>
            <a:pPr algn="just"/>
            <a:r>
              <a:rPr lang="fr-FR" sz="2000" dirty="0"/>
              <a:t>(Décret n°06-198, 2006 et le décret n°07-145, 2007)</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flipV="1">
            <a:off x="928662" y="-58747"/>
            <a:ext cx="7772400" cy="58747"/>
          </a:xfrm>
        </p:spPr>
        <p:txBody>
          <a:bodyPr>
            <a:normAutofit fontScale="90000"/>
          </a:bodyPr>
          <a:lstStyle/>
          <a:p>
            <a:endParaRPr lang="fr-FR" dirty="0"/>
          </a:p>
        </p:txBody>
      </p:sp>
      <p:sp>
        <p:nvSpPr>
          <p:cNvPr id="3" name="Sous-titre 2"/>
          <p:cNvSpPr>
            <a:spLocks noGrp="1"/>
          </p:cNvSpPr>
          <p:nvPr>
            <p:ph type="subTitle" idx="1"/>
          </p:nvPr>
        </p:nvSpPr>
        <p:spPr>
          <a:xfrm>
            <a:off x="0" y="357166"/>
            <a:ext cx="9144000" cy="642942"/>
          </a:xfrm>
        </p:spPr>
        <p:style>
          <a:lnRef idx="1">
            <a:schemeClr val="accent6"/>
          </a:lnRef>
          <a:fillRef idx="2">
            <a:schemeClr val="accent6"/>
          </a:fillRef>
          <a:effectRef idx="1">
            <a:schemeClr val="accent6"/>
          </a:effectRef>
          <a:fontRef idx="minor">
            <a:schemeClr val="dk1"/>
          </a:fontRef>
        </p:style>
        <p:txBody>
          <a:bodyPr>
            <a:normAutofit fontScale="92500" lnSpcReduction="20000"/>
          </a:bodyPr>
          <a:lstStyle/>
          <a:p>
            <a:pPr algn="just"/>
            <a:r>
              <a:rPr lang="fr-FR" sz="2400" dirty="0">
                <a:solidFill>
                  <a:schemeClr val="tx1"/>
                </a:solidFill>
              </a:rPr>
              <a:t>L'étude d'impact sur l'environnement est de la </a:t>
            </a:r>
            <a:r>
              <a:rPr lang="fr-FR" sz="2400" u="sng" dirty="0">
                <a:solidFill>
                  <a:schemeClr val="tx1"/>
                </a:solidFill>
                <a:hlinkClick r:id="rId3"/>
              </a:rPr>
              <a:t>responsabilité</a:t>
            </a:r>
            <a:r>
              <a:rPr lang="fr-FR" sz="2400" dirty="0">
                <a:solidFill>
                  <a:schemeClr val="tx1"/>
                </a:solidFill>
              </a:rPr>
              <a:t> du </a:t>
            </a:r>
            <a:r>
              <a:rPr lang="fr-FR" sz="2400" u="sng" dirty="0">
                <a:solidFill>
                  <a:schemeClr val="tx1"/>
                </a:solidFill>
              </a:rPr>
              <a:t>maître d'ouvrage du projet</a:t>
            </a:r>
            <a:r>
              <a:rPr lang="fr-FR" sz="2400" dirty="0">
                <a:solidFill>
                  <a:schemeClr val="tx1"/>
                </a:solidFill>
              </a:rPr>
              <a:t>. </a:t>
            </a:r>
          </a:p>
          <a:p>
            <a:pPr algn="just"/>
            <a:endParaRPr lang="fr-FR" sz="2400" dirty="0">
              <a:solidFill>
                <a:schemeClr val="tx1"/>
              </a:solidFill>
            </a:endParaRPr>
          </a:p>
        </p:txBody>
      </p:sp>
      <p:sp>
        <p:nvSpPr>
          <p:cNvPr id="5" name="ZoneTexte 4"/>
          <p:cNvSpPr txBox="1"/>
          <p:nvPr/>
        </p:nvSpPr>
        <p:spPr>
          <a:xfrm>
            <a:off x="0" y="1857364"/>
            <a:ext cx="9144000" cy="1107996"/>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just"/>
            <a:r>
              <a:rPr lang="fr-FR" sz="2200" dirty="0"/>
              <a:t>Elle explore ses conséquences négatives et décrit les mesures envisagées pour les supprimer, les limiter ou les compenser</a:t>
            </a:r>
          </a:p>
          <a:p>
            <a:pPr algn="just"/>
            <a:r>
              <a:rPr lang="fr-FR" sz="2200" dirty="0"/>
              <a:t>Ainsi que les conséquences positives en vue de les renforcer.</a:t>
            </a:r>
          </a:p>
        </p:txBody>
      </p:sp>
      <p:sp>
        <p:nvSpPr>
          <p:cNvPr id="7" name="ZoneTexte 6"/>
          <p:cNvSpPr txBox="1"/>
          <p:nvPr/>
        </p:nvSpPr>
        <p:spPr>
          <a:xfrm>
            <a:off x="0" y="3714752"/>
            <a:ext cx="9144000" cy="1107996"/>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just"/>
            <a:r>
              <a:rPr lang="fr-FR" sz="2200" dirty="0"/>
              <a:t>Considérée comme établissement classé, toute industrie qui figure dans la réglementation qui est soumise a une autorisation (ministérielle, du wali, de PAPC)</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357166"/>
            <a:ext cx="9144000" cy="1775689"/>
          </a:xfrm>
        </p:spPr>
        <p:txBody>
          <a:bodyPr>
            <a:normAutofit/>
          </a:bodyPr>
          <a:lstStyle/>
          <a:p>
            <a:pPr algn="just">
              <a:lnSpc>
                <a:spcPct val="150000"/>
              </a:lnSpc>
            </a:pPr>
            <a:r>
              <a:rPr lang="fr-FR" sz="2400" b="1" dirty="0">
                <a:solidFill>
                  <a:schemeClr val="tx1"/>
                </a:solidFill>
                <a:highlight>
                  <a:srgbClr val="00FF00"/>
                </a:highlight>
              </a:rPr>
              <a:t>Le Décret exécutif n°07-145 </a:t>
            </a:r>
            <a:r>
              <a:rPr lang="fr-FR" sz="2400" dirty="0">
                <a:solidFill>
                  <a:schemeClr val="tx1"/>
                </a:solidFill>
              </a:rPr>
              <a:t>correspondant au 19 mai 2007 détermine le champ d'application, le contenu et les modalités d'approbation des études et des notices d'impact sur l'environnement.</a:t>
            </a:r>
            <a:endParaRPr lang="fr-FR" sz="2400" dirty="0"/>
          </a:p>
        </p:txBody>
      </p:sp>
      <p:sp>
        <p:nvSpPr>
          <p:cNvPr id="4" name="ZoneTexte 3">
            <a:extLst>
              <a:ext uri="{FF2B5EF4-FFF2-40B4-BE49-F238E27FC236}">
                <a16:creationId xmlns:a16="http://schemas.microsoft.com/office/drawing/2014/main" id="{BF5A0230-B76E-0598-848B-0F52BE064837}"/>
              </a:ext>
            </a:extLst>
          </p:cNvPr>
          <p:cNvSpPr txBox="1"/>
          <p:nvPr/>
        </p:nvSpPr>
        <p:spPr>
          <a:xfrm>
            <a:off x="53752" y="2713832"/>
            <a:ext cx="9036496" cy="2805063"/>
          </a:xfrm>
          <a:prstGeom prst="rect">
            <a:avLst/>
          </a:prstGeom>
          <a:noFill/>
        </p:spPr>
        <p:txBody>
          <a:bodyPr wrap="square" rtlCol="0">
            <a:spAutoFit/>
          </a:bodyPr>
          <a:lstStyle/>
          <a:p>
            <a:pPr algn="just">
              <a:lnSpc>
                <a:spcPct val="150000"/>
              </a:lnSpc>
            </a:pPr>
            <a:r>
              <a:rPr lang="fr-FR" sz="2400" dirty="0">
                <a:solidFill>
                  <a:schemeClr val="tx1"/>
                </a:solidFill>
              </a:rPr>
              <a:t>l'étude ou la notice d'impact sur l'environnement vise à déterminer l'insertion d'un projet dans son environnement en identifiant et en évaluant les effets directs et/ ou indirects du projet, et vérifie la prise en charge des prescriptions relatives à la protection de l'environnement par le projet concerné.</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Espace réservé du contenu 2"/>
          <p:cNvSpPr>
            <a:spLocks noGrp="1"/>
          </p:cNvSpPr>
          <p:nvPr>
            <p:ph idx="1"/>
          </p:nvPr>
        </p:nvSpPr>
        <p:spPr>
          <a:xfrm>
            <a:off x="0" y="246743"/>
            <a:ext cx="9144000" cy="6308876"/>
          </a:xfrm>
        </p:spPr>
        <p:txBody>
          <a:bodyPr>
            <a:normAutofit/>
          </a:bodyPr>
          <a:lstStyle/>
          <a:p>
            <a:pPr indent="0">
              <a:buNone/>
              <a:defRPr/>
            </a:pPr>
            <a:r>
              <a:rPr lang="ar-DZ" sz="2500" b="1" u="sng" dirty="0">
                <a:solidFill>
                  <a:srgbClr val="FF0000"/>
                </a:solidFill>
                <a:latin typeface="Times New Roman" pitchFamily="18" charset="0"/>
                <a:cs typeface="Times New Roman" pitchFamily="18" charset="0"/>
              </a:rPr>
              <a:t>_</a:t>
            </a:r>
            <a:r>
              <a:rPr lang="fr-FR" sz="2500" b="1" u="sng" dirty="0">
                <a:solidFill>
                  <a:srgbClr val="FF0000"/>
                </a:solidFill>
                <a:latin typeface="Times New Roman" pitchFamily="18" charset="0"/>
                <a:cs typeface="Times New Roman" pitchFamily="18" charset="0"/>
              </a:rPr>
              <a:t>8/ Étapes de la réalisation d’une étude d’impact au sens de la réglementation  (Décret n°07-145):</a:t>
            </a:r>
          </a:p>
          <a:p>
            <a:pPr indent="0" algn="just">
              <a:buNone/>
              <a:defRPr/>
            </a:pPr>
            <a:endParaRPr lang="fr-FR" sz="2500" b="1" dirty="0">
              <a:solidFill>
                <a:srgbClr val="FF0000"/>
              </a:solidFill>
              <a:latin typeface="Candara" panose="020E0502030303020204" pitchFamily="34" charset="0"/>
            </a:endParaRPr>
          </a:p>
          <a:p>
            <a:pPr algn="just">
              <a:spcBef>
                <a:spcPts val="410"/>
              </a:spcBef>
              <a:buClr>
                <a:srgbClr val="FF0000"/>
              </a:buClr>
              <a:buNone/>
              <a:defRPr/>
            </a:pPr>
            <a:r>
              <a:rPr lang="fr-FR" sz="2500" b="1" dirty="0">
                <a:solidFill>
                  <a:schemeClr val="accent2">
                    <a:lumMod val="75000"/>
                  </a:schemeClr>
                </a:solidFill>
              </a:rPr>
              <a:t>1/  la présentation du promoteur du projet : </a:t>
            </a:r>
            <a:r>
              <a:rPr lang="fr-FR" sz="2500" dirty="0"/>
              <a:t> </a:t>
            </a:r>
          </a:p>
          <a:p>
            <a:pPr algn="just">
              <a:spcBef>
                <a:spcPts val="410"/>
              </a:spcBef>
              <a:buClr>
                <a:srgbClr val="FF0000"/>
              </a:buClr>
              <a:buFont typeface="Calibri" panose="020F0502020204030204" pitchFamily="34" charset="0"/>
              <a:buChar char="→"/>
              <a:defRPr/>
            </a:pPr>
            <a:r>
              <a:rPr lang="fr-FR" sz="2400" dirty="0"/>
              <a:t> le nom ou la raison sociale ainsi que, le cas échéant, sa société, </a:t>
            </a:r>
          </a:p>
          <a:p>
            <a:pPr algn="just">
              <a:spcBef>
                <a:spcPts val="410"/>
              </a:spcBef>
              <a:buClr>
                <a:srgbClr val="FF0000"/>
              </a:buClr>
              <a:buFont typeface="Calibri" panose="020F0502020204030204" pitchFamily="34" charset="0"/>
              <a:buChar char="→"/>
              <a:defRPr/>
            </a:pPr>
            <a:r>
              <a:rPr lang="fr-FR" sz="2400" dirty="0"/>
              <a:t> Son expérience éventuelle dans le domaine du projet envisagé et dans d’autres domaines.</a:t>
            </a:r>
          </a:p>
          <a:p>
            <a:pPr>
              <a:spcBef>
                <a:spcPts val="410"/>
              </a:spcBef>
              <a:buClr>
                <a:srgbClr val="FF0000"/>
              </a:buClr>
              <a:buNone/>
              <a:defRPr/>
            </a:pPr>
            <a:endParaRPr lang="fr-FR" dirty="0"/>
          </a:p>
          <a:p>
            <a:pPr marL="0" indent="0">
              <a:buNone/>
              <a:defRPr/>
            </a:pPr>
            <a:r>
              <a:rPr lang="fr-FR" sz="2500" b="1" dirty="0">
                <a:solidFill>
                  <a:schemeClr val="accent2">
                    <a:lumMod val="75000"/>
                  </a:schemeClr>
                </a:solidFill>
                <a:effectLst>
                  <a:outerShdw blurRad="38100" dist="38100" dir="2700000" algn="tl">
                    <a:srgbClr val="000000">
                      <a:alpha val="43137"/>
                    </a:srgbClr>
                  </a:outerShdw>
                </a:effectLst>
                <a:latin typeface="Candara" panose="020E0502030303020204" pitchFamily="34" charset="0"/>
              </a:rPr>
              <a:t>2/ la présentation du bureau d’études :</a:t>
            </a:r>
            <a:endParaRPr lang="fr-FR" dirty="0"/>
          </a:p>
          <a:p>
            <a:pPr>
              <a:buClr>
                <a:srgbClr val="FF0000"/>
              </a:buClr>
              <a:buFont typeface="Calibri" panose="020F0502020204030204" pitchFamily="34" charset="0"/>
              <a:buChar char="→"/>
              <a:defRPr/>
            </a:pPr>
            <a:r>
              <a:rPr lang="fr-FR" sz="2400" dirty="0"/>
              <a:t>Son identité, sa localisation, l’équipe composante….etc.</a:t>
            </a:r>
          </a:p>
          <a:p>
            <a:pPr>
              <a:buClr>
                <a:srgbClr val="FF0000"/>
              </a:buClr>
              <a:buFont typeface="Calibri" panose="020F0502020204030204" pitchFamily="34" charset="0"/>
              <a:buChar char="→"/>
              <a:defRPr/>
            </a:pPr>
            <a:r>
              <a:rPr lang="fr-FR" sz="2400" dirty="0"/>
              <a:t> Son expérience.</a:t>
            </a:r>
          </a:p>
          <a:p>
            <a:pPr>
              <a:buClr>
                <a:srgbClr val="FF0000"/>
              </a:buClr>
              <a:buNone/>
              <a:defRPr/>
            </a:pPr>
            <a:endParaRPr lang="fr-FR" sz="2400" dirty="0"/>
          </a:p>
          <a:p>
            <a:pPr>
              <a:buClr>
                <a:srgbClr val="FF0000"/>
              </a:buClr>
              <a:buNone/>
              <a:defRPr/>
            </a:pPr>
            <a:r>
              <a:rPr lang="fr-FR" sz="2500" b="1" dirty="0">
                <a:solidFill>
                  <a:schemeClr val="accent2">
                    <a:lumMod val="75000"/>
                  </a:schemeClr>
                </a:solidFill>
                <a:effectLst>
                  <a:outerShdw blurRad="38100" dist="38100" dir="2700000" algn="tl">
                    <a:srgbClr val="000000">
                      <a:alpha val="43137"/>
                    </a:srgbClr>
                  </a:outerShdw>
                </a:effectLst>
                <a:latin typeface="Candara" panose="020E0502030303020204" pitchFamily="34" charset="0"/>
              </a:rPr>
              <a:t>3/  La délimitation de la zone d’étude :</a:t>
            </a:r>
          </a:p>
          <a:p>
            <a:pPr>
              <a:buClr>
                <a:srgbClr val="FF0000"/>
              </a:buClr>
              <a:buFont typeface="Calibri" panose="020F0502020204030204" pitchFamily="34" charset="0"/>
              <a:buChar char="→"/>
              <a:defRPr/>
            </a:pPr>
            <a:endParaRPr lang="fr-FR" dirty="0"/>
          </a:p>
          <a:p>
            <a:pPr>
              <a:buClr>
                <a:srgbClr val="FF0000"/>
              </a:buClr>
              <a:buFont typeface="Calibri" panose="020F0502020204030204" pitchFamily="34" charset="0"/>
              <a:buChar char="→"/>
              <a:defRPr/>
            </a:pPr>
            <a:endParaRPr lang="fr-FR" dirty="0"/>
          </a:p>
          <a:p>
            <a:pPr indent="0" algn="just">
              <a:buNone/>
              <a:defRPr/>
            </a:pPr>
            <a:endParaRPr lang="fr-FR" sz="2500" b="1" dirty="0">
              <a:solidFill>
                <a:schemeClr val="accent2">
                  <a:lumMod val="75000"/>
                </a:schemeClr>
              </a:solidFill>
              <a:effectLst>
                <a:outerShdw blurRad="38100" dist="38100" dir="2700000" algn="tl">
                  <a:srgbClr val="000000">
                    <a:alpha val="43137"/>
                  </a:srgbClr>
                </a:outerShdw>
              </a:effectLst>
              <a:latin typeface="Candara" panose="020E0502030303020204" pitchFamily="34" charset="0"/>
            </a:endParaRPr>
          </a:p>
          <a:p>
            <a:pPr indent="0">
              <a:buNone/>
              <a:defRPr/>
            </a:pPr>
            <a:endParaRPr lang="fr-FR" dirty="0"/>
          </a:p>
          <a:p>
            <a:pPr indent="0" algn="just">
              <a:buNone/>
              <a:defRPr/>
            </a:pPr>
            <a:endParaRPr lang="fr-FR" sz="1900" dirty="0">
              <a:latin typeface="Candara" panose="020E0502030303020204" pitchFamily="34" charset="0"/>
            </a:endParaRPr>
          </a:p>
          <a:p>
            <a:pPr indent="0" algn="just">
              <a:buNone/>
              <a:defRPr/>
            </a:pPr>
            <a:endParaRPr lang="fr-FR" sz="1900" dirty="0">
              <a:latin typeface="Candara" panose="020E0502030303020204" pitchFamily="34" charset="0"/>
            </a:endParaRPr>
          </a:p>
          <a:p>
            <a:pPr indent="0">
              <a:buNone/>
              <a:defRPr/>
            </a:pPr>
            <a:endParaRPr lang="fr-FR" dirty="0"/>
          </a:p>
          <a:p>
            <a:pPr indent="0" algn="just">
              <a:buNone/>
              <a:defRPr/>
            </a:pPr>
            <a:endParaRPr lang="fr-FR" sz="2500" dirty="0">
              <a:solidFill>
                <a:schemeClr val="accent2">
                  <a:lumMod val="75000"/>
                </a:schemeClr>
              </a:solidFill>
              <a:effectLst>
                <a:outerShdw blurRad="38100" dist="38100" dir="2700000" algn="tl">
                  <a:srgbClr val="000000">
                    <a:alpha val="43137"/>
                  </a:srgbClr>
                </a:outerShdw>
              </a:effectLst>
              <a:latin typeface="Candara" panose="020E0502030303020204" pitchFamily="34" charset="0"/>
              <a:ea typeface="Times New Roman" panose="02020603050405020304" pitchFamily="18" charset="0"/>
            </a:endParaRPr>
          </a:p>
          <a:p>
            <a:pPr>
              <a:defRPr/>
            </a:pPr>
            <a:endParaRPr lang="fr-FR" altLang="fr-FR" dirty="0">
              <a:latin typeface="Candara" panose="020E0502030303020204" pitchFamily="34" charset="0"/>
            </a:endParaRPr>
          </a:p>
        </p:txBody>
      </p:sp>
      <p:sp>
        <p:nvSpPr>
          <p:cNvPr id="9219" name="Espace réservé du numéro de diapositive 3"/>
          <p:cNvSpPr>
            <a:spLocks noGrp="1"/>
          </p:cNvSpPr>
          <p:nvPr>
            <p:ph type="sldNum" sz="quarter" idx="12"/>
          </p:nvPr>
        </p:nvSpPr>
        <p:spPr bwMode="auto">
          <a:noFill/>
          <a:ln>
            <a:miter lim="800000"/>
            <a:headEnd/>
            <a:tailEnd/>
          </a:ln>
        </p:spPr>
        <p:txBody>
          <a:bodyPr/>
          <a:lstStyle/>
          <a:p>
            <a:fld id="{589DB55A-50C4-4BEE-8ECC-7A307FDBAB4E}" type="slidenum">
              <a:rPr lang="fr-FR" smtClean="0"/>
              <a:pPr/>
              <a:t>24</a:t>
            </a:fld>
            <a:endParaRPr lang="fr-F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Espace réservé du contenu 2"/>
          <p:cNvSpPr>
            <a:spLocks noGrp="1"/>
          </p:cNvSpPr>
          <p:nvPr>
            <p:ph idx="1"/>
          </p:nvPr>
        </p:nvSpPr>
        <p:spPr>
          <a:xfrm>
            <a:off x="183444" y="0"/>
            <a:ext cx="8560405" cy="6555619"/>
          </a:xfrm>
        </p:spPr>
        <p:txBody>
          <a:bodyPr/>
          <a:lstStyle/>
          <a:p>
            <a:pPr marL="0" indent="0" algn="just">
              <a:buNone/>
              <a:defRPr/>
            </a:pPr>
            <a:r>
              <a:rPr lang="fr-FR" sz="2500" b="1" dirty="0">
                <a:solidFill>
                  <a:schemeClr val="accent2">
                    <a:lumMod val="75000"/>
                  </a:schemeClr>
                </a:solidFill>
                <a:effectLst>
                  <a:outerShdw blurRad="38100" dist="38100" dir="2700000" algn="tl">
                    <a:srgbClr val="000000">
                      <a:alpha val="43137"/>
                    </a:srgbClr>
                  </a:outerShdw>
                </a:effectLst>
                <a:latin typeface="Candara" panose="020E0502030303020204" pitchFamily="34" charset="0"/>
              </a:rPr>
              <a:t>  3/ La description détaillée de l’état initial du site:</a:t>
            </a:r>
          </a:p>
          <a:p>
            <a:pPr marL="0" indent="0" algn="just">
              <a:buNone/>
              <a:defRPr/>
            </a:pPr>
            <a:r>
              <a:rPr lang="fr-FR" sz="2400" dirty="0"/>
              <a:t> son environnement portant notamment sur ses ressources naturelles, sa biodiversité, ainsi que sur les espaces terrestres, maritimes ou hydrauliques, susceptibles d’être affectés par le projet</a:t>
            </a:r>
            <a:r>
              <a:rPr lang="fr-FR" dirty="0"/>
              <a:t>.</a:t>
            </a:r>
          </a:p>
          <a:p>
            <a:pPr marL="0" indent="0" algn="just">
              <a:buNone/>
              <a:defRPr/>
            </a:pPr>
            <a:r>
              <a:rPr lang="fr-FR" sz="2800" u="sng" dirty="0">
                <a:solidFill>
                  <a:srgbClr val="FF0000"/>
                </a:solidFill>
              </a:rPr>
              <a:t>Exemple:</a:t>
            </a:r>
          </a:p>
          <a:p>
            <a:pPr marL="0" indent="0">
              <a:buNone/>
              <a:defRPr/>
            </a:pPr>
            <a:endParaRPr lang="fr-FR" dirty="0"/>
          </a:p>
          <a:p>
            <a:pPr marL="0" indent="0">
              <a:buNone/>
              <a:defRPr/>
            </a:pPr>
            <a:r>
              <a:rPr lang="fr-FR" dirty="0"/>
              <a:t> </a:t>
            </a:r>
          </a:p>
          <a:p>
            <a:pPr>
              <a:spcBef>
                <a:spcPts val="410"/>
              </a:spcBef>
              <a:buClr>
                <a:srgbClr val="FF0000"/>
              </a:buClr>
              <a:buFont typeface="Calibri" panose="020F0502020204030204" pitchFamily="34" charset="0"/>
              <a:buChar char="→"/>
              <a:defRPr/>
            </a:pPr>
            <a:endParaRPr lang="fr-FR" dirty="0"/>
          </a:p>
          <a:p>
            <a:pPr>
              <a:buClr>
                <a:srgbClr val="FF0000"/>
              </a:buClr>
              <a:buFont typeface="Calibri" panose="020F0502020204030204" pitchFamily="34" charset="0"/>
              <a:buChar char="→"/>
              <a:defRPr/>
            </a:pPr>
            <a:endParaRPr lang="fr-FR" dirty="0"/>
          </a:p>
          <a:p>
            <a:pPr indent="0" algn="just">
              <a:buNone/>
              <a:defRPr/>
            </a:pPr>
            <a:endParaRPr lang="fr-FR" sz="2500" b="1" dirty="0">
              <a:solidFill>
                <a:schemeClr val="accent2">
                  <a:lumMod val="75000"/>
                </a:schemeClr>
              </a:solidFill>
              <a:effectLst>
                <a:outerShdw blurRad="38100" dist="38100" dir="2700000" algn="tl">
                  <a:srgbClr val="000000">
                    <a:alpha val="43137"/>
                  </a:srgbClr>
                </a:outerShdw>
              </a:effectLst>
              <a:latin typeface="Candara" panose="020E0502030303020204" pitchFamily="34" charset="0"/>
            </a:endParaRPr>
          </a:p>
          <a:p>
            <a:pPr indent="0">
              <a:buNone/>
              <a:defRPr/>
            </a:pPr>
            <a:endParaRPr lang="fr-FR" dirty="0"/>
          </a:p>
          <a:p>
            <a:pPr indent="0" algn="just">
              <a:buNone/>
              <a:defRPr/>
            </a:pPr>
            <a:endParaRPr lang="fr-FR" sz="1900" dirty="0">
              <a:latin typeface="Candara" panose="020E0502030303020204" pitchFamily="34" charset="0"/>
            </a:endParaRPr>
          </a:p>
          <a:p>
            <a:pPr indent="0" algn="just">
              <a:buNone/>
              <a:defRPr/>
            </a:pPr>
            <a:endParaRPr lang="fr-FR" sz="1900" dirty="0">
              <a:latin typeface="Candara" panose="020E0502030303020204" pitchFamily="34" charset="0"/>
            </a:endParaRPr>
          </a:p>
          <a:p>
            <a:pPr indent="0">
              <a:buNone/>
              <a:defRPr/>
            </a:pPr>
            <a:endParaRPr lang="fr-FR" dirty="0"/>
          </a:p>
          <a:p>
            <a:pPr indent="0" algn="just">
              <a:buNone/>
              <a:defRPr/>
            </a:pPr>
            <a:endParaRPr lang="fr-FR" sz="2500" dirty="0">
              <a:solidFill>
                <a:schemeClr val="accent2">
                  <a:lumMod val="75000"/>
                </a:schemeClr>
              </a:solidFill>
              <a:effectLst>
                <a:outerShdw blurRad="38100" dist="38100" dir="2700000" algn="tl">
                  <a:srgbClr val="000000">
                    <a:alpha val="43137"/>
                  </a:srgbClr>
                </a:outerShdw>
              </a:effectLst>
              <a:latin typeface="Candara" panose="020E0502030303020204" pitchFamily="34" charset="0"/>
              <a:ea typeface="Times New Roman" panose="02020603050405020304" pitchFamily="18" charset="0"/>
            </a:endParaRPr>
          </a:p>
          <a:p>
            <a:pPr>
              <a:defRPr/>
            </a:pPr>
            <a:endParaRPr lang="fr-FR" altLang="fr-FR" dirty="0">
              <a:latin typeface="Candara" panose="020E0502030303020204" pitchFamily="34" charset="0"/>
            </a:endParaRPr>
          </a:p>
        </p:txBody>
      </p:sp>
      <p:sp>
        <p:nvSpPr>
          <p:cNvPr id="10243" name="Espace réservé du numéro de diapositive 3"/>
          <p:cNvSpPr>
            <a:spLocks noGrp="1"/>
          </p:cNvSpPr>
          <p:nvPr>
            <p:ph type="sldNum" sz="quarter" idx="12"/>
          </p:nvPr>
        </p:nvSpPr>
        <p:spPr bwMode="auto">
          <a:noFill/>
          <a:ln>
            <a:miter lim="800000"/>
            <a:headEnd/>
            <a:tailEnd/>
          </a:ln>
        </p:spPr>
        <p:txBody>
          <a:bodyPr/>
          <a:lstStyle/>
          <a:p>
            <a:fld id="{AF2C2542-054D-4864-9F08-2161FF355C80}" type="slidenum">
              <a:rPr lang="fr-FR" smtClean="0"/>
              <a:pPr/>
              <a:t>25</a:t>
            </a:fld>
            <a:endParaRPr lang="fr-FR"/>
          </a:p>
        </p:txBody>
      </p:sp>
      <p:graphicFrame>
        <p:nvGraphicFramePr>
          <p:cNvPr id="3" name="Tableau 2"/>
          <p:cNvGraphicFramePr>
            <a:graphicFrameLocks noGrp="1"/>
          </p:cNvGraphicFramePr>
          <p:nvPr/>
        </p:nvGraphicFramePr>
        <p:xfrm>
          <a:off x="428596" y="2704026"/>
          <a:ext cx="8072494" cy="4153974"/>
        </p:xfrm>
        <a:graphic>
          <a:graphicData uri="http://schemas.openxmlformats.org/drawingml/2006/table">
            <a:tbl>
              <a:tblPr firstRow="1" bandRow="1">
                <a:tableStyleId>{5C22544A-7EE6-4342-B048-85BDC9FD1C3A}</a:tableStyleId>
              </a:tblPr>
              <a:tblGrid>
                <a:gridCol w="4036247">
                  <a:extLst>
                    <a:ext uri="{9D8B030D-6E8A-4147-A177-3AD203B41FA5}">
                      <a16:colId xmlns:a16="http://schemas.microsoft.com/office/drawing/2014/main" val="20000"/>
                    </a:ext>
                  </a:extLst>
                </a:gridCol>
                <a:gridCol w="4036247">
                  <a:extLst>
                    <a:ext uri="{9D8B030D-6E8A-4147-A177-3AD203B41FA5}">
                      <a16:colId xmlns:a16="http://schemas.microsoft.com/office/drawing/2014/main" val="20001"/>
                    </a:ext>
                  </a:extLst>
                </a:gridCol>
              </a:tblGrid>
              <a:tr h="4011098">
                <a:tc>
                  <a:txBody>
                    <a:bodyPr/>
                    <a:lstStyle/>
                    <a:p>
                      <a:pPr fontAlgn="base"/>
                      <a:r>
                        <a:rPr lang="fr-FR" sz="1800" b="1" u="sng" kern="1200" dirty="0">
                          <a:solidFill>
                            <a:srgbClr val="00A249"/>
                          </a:solidFill>
                          <a:effectLst>
                            <a:outerShdw blurRad="38100" dist="38100" dir="2700000" algn="tl">
                              <a:srgbClr val="000000">
                                <a:alpha val="43137"/>
                              </a:srgbClr>
                            </a:outerShdw>
                          </a:effectLst>
                          <a:latin typeface="Candara" panose="020E0502030303020204" pitchFamily="34" charset="0"/>
                          <a:ea typeface="+mn-ea"/>
                          <a:cs typeface="+mn-cs"/>
                        </a:rPr>
                        <a:t>PRESENTATION DU PROJET : </a:t>
                      </a:r>
                    </a:p>
                    <a:p>
                      <a:pPr fontAlgn="base"/>
                      <a:endParaRPr lang="fr-FR" sz="1600" b="1" kern="1200" dirty="0">
                        <a:solidFill>
                          <a:schemeClr val="tx1"/>
                        </a:solidFill>
                        <a:effectLst/>
                        <a:latin typeface="Candara" panose="020E0502030303020204" pitchFamily="34" charset="0"/>
                        <a:ea typeface="+mn-ea"/>
                        <a:cs typeface="+mn-cs"/>
                      </a:endParaRPr>
                    </a:p>
                    <a:p>
                      <a:pPr algn="just" eaLnBrk="0" fontAlgn="base" hangingPunct="0"/>
                      <a:r>
                        <a:rPr lang="fr-FR" sz="1600" b="1" kern="1200" dirty="0">
                          <a:solidFill>
                            <a:schemeClr val="tx1"/>
                          </a:solidFill>
                          <a:effectLst/>
                          <a:latin typeface="Candara" panose="020E0502030303020204" pitchFamily="34" charset="0"/>
                          <a:ea typeface="+mn-ea"/>
                          <a:cs typeface="+mn-cs"/>
                        </a:rPr>
                        <a:t>Le projet consiste à l'installation et l'exploitation d'une station services au lot n°11, à l’entrée du village de </a:t>
                      </a:r>
                      <a:r>
                        <a:rPr lang="fr-FR" sz="1600" b="1" kern="1200" dirty="0" err="1">
                          <a:solidFill>
                            <a:schemeClr val="tx1"/>
                          </a:solidFill>
                          <a:effectLst/>
                          <a:latin typeface="Candara" panose="020E0502030303020204" pitchFamily="34" charset="0"/>
                          <a:ea typeface="+mn-ea"/>
                          <a:cs typeface="+mn-cs"/>
                        </a:rPr>
                        <a:t>Berrahal</a:t>
                      </a:r>
                      <a:r>
                        <a:rPr lang="fr-FR" sz="1600" b="1" kern="1200" dirty="0">
                          <a:solidFill>
                            <a:schemeClr val="tx1"/>
                          </a:solidFill>
                          <a:effectLst/>
                          <a:latin typeface="Candara" panose="020E0502030303020204" pitchFamily="34" charset="0"/>
                          <a:ea typeface="+mn-ea"/>
                          <a:cs typeface="+mn-cs"/>
                        </a:rPr>
                        <a:t>, sur le coté droit de la route nationale n°44 en allant d’Annaba à Skikda. </a:t>
                      </a:r>
                    </a:p>
                    <a:p>
                      <a:pPr algn="just" eaLnBrk="0" fontAlgn="base" hangingPunct="0"/>
                      <a:r>
                        <a:rPr lang="fr-FR" sz="1600" b="1" kern="1200" dirty="0">
                          <a:solidFill>
                            <a:schemeClr val="tx1"/>
                          </a:solidFill>
                          <a:effectLst/>
                          <a:latin typeface="Candara" panose="020E0502030303020204" pitchFamily="34" charset="0"/>
                          <a:ea typeface="+mn-ea"/>
                          <a:cs typeface="+mn-cs"/>
                        </a:rPr>
                        <a:t>Les prestations qui seront assurées au niveau de la station sont comme suit : </a:t>
                      </a:r>
                    </a:p>
                    <a:p>
                      <a:pPr algn="just" eaLnBrk="0" fontAlgn="base" hangingPunct="0"/>
                      <a:r>
                        <a:rPr lang="fr-FR" sz="1600" b="1" kern="1200" dirty="0">
                          <a:solidFill>
                            <a:schemeClr val="tx1"/>
                          </a:solidFill>
                          <a:effectLst/>
                          <a:latin typeface="Candara" panose="020E0502030303020204" pitchFamily="34" charset="0"/>
                          <a:ea typeface="+mn-ea"/>
                          <a:cs typeface="+mn-cs"/>
                        </a:rPr>
                        <a:t>• Vente de carburants (Essence normale, Super, Gasoil, GPL/C et sans plomb) </a:t>
                      </a:r>
                    </a:p>
                    <a:p>
                      <a:pPr algn="just" eaLnBrk="0" fontAlgn="base" hangingPunct="0"/>
                      <a:r>
                        <a:rPr lang="fr-FR" sz="1600" b="1" kern="1200" dirty="0">
                          <a:solidFill>
                            <a:schemeClr val="tx1"/>
                          </a:solidFill>
                          <a:effectLst/>
                          <a:latin typeface="Candara" panose="020E0502030303020204" pitchFamily="34" charset="0"/>
                          <a:ea typeface="+mn-ea"/>
                          <a:cs typeface="+mn-cs"/>
                        </a:rPr>
                        <a:t>• Lavage/graissage, petite mécanique, électricité et vulcanisation. </a:t>
                      </a:r>
                    </a:p>
                    <a:p>
                      <a:pPr algn="just" eaLnBrk="0" fontAlgn="base" hangingPunct="0"/>
                      <a:r>
                        <a:rPr lang="fr-FR" sz="1600" b="1" kern="1200" dirty="0">
                          <a:solidFill>
                            <a:schemeClr val="tx1"/>
                          </a:solidFill>
                          <a:effectLst/>
                          <a:latin typeface="Candara" panose="020E0502030303020204" pitchFamily="34" charset="0"/>
                          <a:ea typeface="+mn-ea"/>
                          <a:cs typeface="+mn-cs"/>
                        </a:rPr>
                        <a:t>• Fastfood/Cafétéria </a:t>
                      </a:r>
                    </a:p>
                    <a:p>
                      <a:pPr algn="just"/>
                      <a:r>
                        <a:rPr lang="fr-FR" sz="1600" b="1" kern="1200" dirty="0">
                          <a:solidFill>
                            <a:schemeClr val="tx1"/>
                          </a:solidFill>
                          <a:effectLst/>
                          <a:latin typeface="Candara" panose="020E0502030303020204" pitchFamily="34" charset="0"/>
                          <a:ea typeface="+mn-ea"/>
                          <a:cs typeface="+mn-cs"/>
                        </a:rPr>
                        <a:t>• Point de vente</a:t>
                      </a:r>
                      <a:r>
                        <a:rPr lang="fr-FR" sz="1600" b="1" kern="1200" dirty="0">
                          <a:solidFill>
                            <a:schemeClr val="tx1"/>
                          </a:solidFill>
                          <a:effectLst/>
                          <a:latin typeface="+mn-lt"/>
                          <a:ea typeface="+mn-ea"/>
                          <a:cs typeface="+mn-cs"/>
                        </a:rPr>
                        <a:t> </a:t>
                      </a:r>
                      <a:endParaRPr lang="fr-FR" sz="1600" dirty="0">
                        <a:solidFill>
                          <a:schemeClr val="tx1"/>
                        </a:solidFill>
                      </a:endParaRPr>
                    </a:p>
                  </a:txBody>
                  <a:tcPr marL="58057" marR="58057" marT="34827" marB="348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sz="1800" b="1" dirty="0">
                          <a:effectLst/>
                          <a:latin typeface="Times New Roman" panose="02020603050405020304" pitchFamily="18" charset="0"/>
                          <a:ea typeface="Calibri" panose="020F0502020204030204" pitchFamily="34" charset="0"/>
                          <a:cs typeface="Arial" panose="020B0604020202020204" pitchFamily="34" charset="0"/>
                        </a:rPr>
                        <a:t>CARTE DE LOCALISATION DU PROJET </a:t>
                      </a:r>
                    </a:p>
                    <a:p>
                      <a:endParaRPr lang="fr-FR" sz="1800" b="1" dirty="0">
                        <a:effectLst/>
                        <a:latin typeface="Times New Roman" panose="02020603050405020304" pitchFamily="18" charset="0"/>
                        <a:cs typeface="Arial" panose="020B0604020202020204" pitchFamily="34" charset="0"/>
                      </a:endParaRPr>
                    </a:p>
                    <a:p>
                      <a:endParaRPr lang="fr-FR" sz="1800" b="1" dirty="0">
                        <a:effectLst/>
                        <a:latin typeface="Times New Roman" panose="02020603050405020304" pitchFamily="18" charset="0"/>
                        <a:cs typeface="Arial" panose="020B0604020202020204" pitchFamily="34" charset="0"/>
                      </a:endParaRPr>
                    </a:p>
                    <a:p>
                      <a:endParaRPr lang="fr-FR" sz="1800" b="1" dirty="0">
                        <a:effectLst/>
                        <a:latin typeface="Times New Roman" panose="02020603050405020304" pitchFamily="18" charset="0"/>
                        <a:cs typeface="Arial" panose="020B0604020202020204" pitchFamily="34" charset="0"/>
                      </a:endParaRPr>
                    </a:p>
                    <a:p>
                      <a:endParaRPr lang="fr-FR" sz="1800" b="1" dirty="0">
                        <a:effectLst/>
                        <a:latin typeface="Times New Roman" panose="02020603050405020304" pitchFamily="18" charset="0"/>
                        <a:cs typeface="Arial" panose="020B0604020202020204" pitchFamily="34" charset="0"/>
                      </a:endParaRPr>
                    </a:p>
                    <a:p>
                      <a:endParaRPr lang="fr-FR" sz="1800" b="1" dirty="0">
                        <a:effectLst/>
                        <a:latin typeface="Times New Roman" panose="02020603050405020304" pitchFamily="18" charset="0"/>
                        <a:cs typeface="Arial" panose="020B0604020202020204" pitchFamily="34" charset="0"/>
                      </a:endParaRPr>
                    </a:p>
                    <a:p>
                      <a:endParaRPr lang="fr-FR" sz="1800" b="1" dirty="0">
                        <a:effectLst/>
                        <a:latin typeface="Times New Roman" panose="02020603050405020304" pitchFamily="18" charset="0"/>
                        <a:cs typeface="Arial" panose="020B0604020202020204" pitchFamily="34" charset="0"/>
                      </a:endParaRPr>
                    </a:p>
                    <a:p>
                      <a:endParaRPr lang="fr-FR" sz="1800" b="1" dirty="0">
                        <a:effectLst/>
                        <a:latin typeface="Times New Roman" panose="02020603050405020304" pitchFamily="18" charset="0"/>
                        <a:cs typeface="Arial" panose="020B0604020202020204" pitchFamily="34" charset="0"/>
                      </a:endParaRPr>
                    </a:p>
                    <a:p>
                      <a:endParaRPr lang="fr-FR" sz="1800" b="1" dirty="0">
                        <a:effectLst/>
                        <a:latin typeface="Times New Roman" panose="02020603050405020304" pitchFamily="18" charset="0"/>
                        <a:cs typeface="Arial" panose="020B0604020202020204" pitchFamily="34" charset="0"/>
                      </a:endParaRPr>
                    </a:p>
                    <a:p>
                      <a:endParaRPr lang="fr-FR" sz="1800" b="1" dirty="0">
                        <a:effectLst/>
                        <a:latin typeface="Times New Roman" panose="02020603050405020304" pitchFamily="18" charset="0"/>
                        <a:cs typeface="Arial" panose="020B0604020202020204" pitchFamily="34" charset="0"/>
                      </a:endParaRPr>
                    </a:p>
                    <a:p>
                      <a:endParaRPr lang="fr-FR" sz="1800" b="1" dirty="0">
                        <a:effectLst/>
                        <a:latin typeface="Times New Roman" panose="02020603050405020304" pitchFamily="18" charset="0"/>
                        <a:cs typeface="Arial" panose="020B0604020202020204" pitchFamily="34" charset="0"/>
                      </a:endParaRPr>
                    </a:p>
                    <a:p>
                      <a:endParaRPr lang="fr-FR" sz="1800" b="1" dirty="0">
                        <a:effectLst/>
                        <a:latin typeface="Times New Roman" panose="02020603050405020304" pitchFamily="18" charset="0"/>
                        <a:cs typeface="Arial" panose="020B0604020202020204" pitchFamily="34" charset="0"/>
                      </a:endParaRPr>
                    </a:p>
                    <a:p>
                      <a:endParaRPr lang="fr-FR" sz="1800" b="1" dirty="0">
                        <a:effectLst/>
                        <a:latin typeface="Times New Roman" panose="02020603050405020304" pitchFamily="18" charset="0"/>
                        <a:cs typeface="Arial" panose="020B0604020202020204" pitchFamily="34" charset="0"/>
                      </a:endParaRPr>
                    </a:p>
                    <a:p>
                      <a:r>
                        <a:rPr lang="fr-FR" sz="1600" b="1" dirty="0">
                          <a:solidFill>
                            <a:schemeClr val="tx1"/>
                          </a:solidFill>
                        </a:rPr>
                        <a:t>      CARTE DE LOCALISATION DU PROJET </a:t>
                      </a:r>
                      <a:endParaRPr lang="fr-FR" sz="1600" dirty="0">
                        <a:solidFill>
                          <a:schemeClr val="tx1"/>
                        </a:solidFill>
                      </a:endParaRPr>
                    </a:p>
                  </a:txBody>
                  <a:tcPr marL="58057" marR="58057" marT="34827" marB="348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pic>
        <p:nvPicPr>
          <p:cNvPr id="7" name="Image 6"/>
          <p:cNvPicPr/>
          <p:nvPr/>
        </p:nvPicPr>
        <p:blipFill>
          <a:blip r:embed="rId3" cstate="print"/>
          <a:srcRect/>
          <a:stretch>
            <a:fillRect/>
          </a:stretch>
        </p:blipFill>
        <p:spPr bwMode="auto">
          <a:xfrm>
            <a:off x="5072066" y="3071810"/>
            <a:ext cx="3154636" cy="3346658"/>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Espace réservé du contenu 2"/>
          <p:cNvSpPr>
            <a:spLocks noGrp="1"/>
          </p:cNvSpPr>
          <p:nvPr>
            <p:ph idx="1"/>
          </p:nvPr>
        </p:nvSpPr>
        <p:spPr>
          <a:xfrm>
            <a:off x="0" y="246742"/>
            <a:ext cx="9144000" cy="6611257"/>
          </a:xfrm>
        </p:spPr>
        <p:txBody>
          <a:bodyPr>
            <a:normAutofit fontScale="77500" lnSpcReduction="20000"/>
          </a:bodyPr>
          <a:lstStyle/>
          <a:p>
            <a:pPr marL="0" indent="0" algn="just">
              <a:buNone/>
              <a:defRPr/>
            </a:pPr>
            <a:r>
              <a:rPr lang="fr-FR" sz="3400" b="1" dirty="0">
                <a:solidFill>
                  <a:schemeClr val="accent2">
                    <a:lumMod val="75000"/>
                  </a:schemeClr>
                </a:solidFill>
                <a:latin typeface="Candara" panose="020E0502030303020204" pitchFamily="34" charset="0"/>
              </a:rPr>
              <a:t>4/   la description détaillée des différentes phases du projet</a:t>
            </a:r>
            <a:r>
              <a:rPr lang="fr-FR" sz="4000" b="1" dirty="0">
                <a:solidFill>
                  <a:schemeClr val="accent2">
                    <a:lumMod val="75000"/>
                  </a:schemeClr>
                </a:solidFill>
                <a:latin typeface="Candara" panose="020E0502030303020204" pitchFamily="34" charset="0"/>
              </a:rPr>
              <a:t>:</a:t>
            </a:r>
            <a:r>
              <a:rPr lang="fr-FR" sz="4000" dirty="0">
                <a:solidFill>
                  <a:schemeClr val="accent2">
                    <a:lumMod val="75000"/>
                  </a:schemeClr>
                </a:solidFill>
              </a:rPr>
              <a:t> </a:t>
            </a:r>
            <a:r>
              <a:rPr lang="fr-FR" dirty="0"/>
              <a:t>notamment la phase de construction, la phase d’exploitation et la phase post-exploitation </a:t>
            </a:r>
          </a:p>
          <a:p>
            <a:pPr marL="0" indent="0" algn="just">
              <a:buNone/>
              <a:defRPr/>
            </a:pPr>
            <a:endParaRPr lang="fr-FR" dirty="0">
              <a:solidFill>
                <a:schemeClr val="accent2">
                  <a:lumMod val="75000"/>
                </a:schemeClr>
              </a:solidFill>
            </a:endParaRPr>
          </a:p>
          <a:p>
            <a:pPr marL="0" indent="0" algn="just">
              <a:buNone/>
              <a:defRPr/>
            </a:pPr>
            <a:r>
              <a:rPr lang="fr-FR" sz="3400" b="1" dirty="0">
                <a:solidFill>
                  <a:schemeClr val="accent2">
                    <a:lumMod val="75000"/>
                  </a:schemeClr>
                </a:solidFill>
                <a:latin typeface="Candara" panose="020E0502030303020204" pitchFamily="34" charset="0"/>
              </a:rPr>
              <a:t>5/ l’estimation des catégories et des quantités de résidus</a:t>
            </a:r>
            <a:r>
              <a:rPr lang="fr-FR" sz="3100" b="1" dirty="0">
                <a:solidFill>
                  <a:schemeClr val="accent2">
                    <a:lumMod val="75000"/>
                  </a:schemeClr>
                </a:solidFill>
                <a:latin typeface="Candara" panose="020E0502030303020204" pitchFamily="34" charset="0"/>
              </a:rPr>
              <a:t>:</a:t>
            </a:r>
            <a:r>
              <a:rPr lang="fr-FR" dirty="0">
                <a:solidFill>
                  <a:schemeClr val="accent2">
                    <a:lumMod val="75000"/>
                  </a:schemeClr>
                </a:solidFill>
              </a:rPr>
              <a:t> </a:t>
            </a:r>
            <a:r>
              <a:rPr lang="fr-FR" dirty="0"/>
              <a:t>d’émissions et de nuisances susceptibles d’être générés lors des différentes phases de réalisation et d’exploitation du projet (notamment déchets, chaleur, bruits, radiation, vibrations, odeurs, fumées.).</a:t>
            </a:r>
          </a:p>
          <a:p>
            <a:pPr marL="0" indent="0" algn="just">
              <a:buNone/>
              <a:defRPr/>
            </a:pPr>
            <a:endParaRPr lang="fr-FR" dirty="0"/>
          </a:p>
          <a:p>
            <a:pPr marL="0" indent="0" algn="just">
              <a:buNone/>
              <a:defRPr/>
            </a:pPr>
            <a:r>
              <a:rPr lang="fr-FR" sz="3400" b="1" u="sng" dirty="0">
                <a:solidFill>
                  <a:schemeClr val="accent2">
                    <a:lumMod val="75000"/>
                  </a:schemeClr>
                </a:solidFill>
                <a:latin typeface="Candara" panose="020E0502030303020204" pitchFamily="34" charset="0"/>
              </a:rPr>
              <a:t>6/ L’évaluation des impacts prévisibles directs et indirects</a:t>
            </a:r>
            <a:r>
              <a:rPr lang="fr-FR" sz="4600" b="1" u="sng" dirty="0">
                <a:solidFill>
                  <a:schemeClr val="accent2">
                    <a:lumMod val="75000"/>
                  </a:schemeClr>
                </a:solidFill>
                <a:latin typeface="Candara" panose="020E0502030303020204" pitchFamily="34" charset="0"/>
              </a:rPr>
              <a:t>:</a:t>
            </a:r>
          </a:p>
          <a:p>
            <a:pPr marL="0" indent="0" algn="just">
              <a:buNone/>
              <a:defRPr/>
            </a:pPr>
            <a:r>
              <a:rPr lang="fr-FR" dirty="0"/>
              <a:t>à court, moyen et long terme du projet sur l’environnement (air, eau, sol, milieu biologique, santé..) . Les effets cumulatifs pouvant être engendrés au cours des différentes phases du projet .</a:t>
            </a:r>
          </a:p>
          <a:p>
            <a:pPr marL="0" indent="0" algn="just">
              <a:buNone/>
              <a:defRPr/>
            </a:pPr>
            <a:endParaRPr lang="fr-FR" dirty="0"/>
          </a:p>
          <a:p>
            <a:pPr marL="0" indent="0" algn="just">
              <a:buNone/>
              <a:defRPr/>
            </a:pPr>
            <a:endParaRPr lang="fr-FR" dirty="0"/>
          </a:p>
          <a:p>
            <a:pPr marL="0" indent="0" algn="just">
              <a:buNone/>
              <a:defRPr/>
            </a:pPr>
            <a:r>
              <a:rPr lang="fr-FR" dirty="0"/>
              <a:t> </a:t>
            </a:r>
          </a:p>
          <a:p>
            <a:pPr>
              <a:spcBef>
                <a:spcPts val="410"/>
              </a:spcBef>
              <a:buClr>
                <a:srgbClr val="FF0000"/>
              </a:buClr>
              <a:buFont typeface="Calibri" panose="020F0502020204030204" pitchFamily="34" charset="0"/>
              <a:buChar char="→"/>
              <a:defRPr/>
            </a:pPr>
            <a:endParaRPr lang="fr-FR" dirty="0"/>
          </a:p>
          <a:p>
            <a:pPr>
              <a:buClr>
                <a:srgbClr val="FF0000"/>
              </a:buClr>
              <a:buFont typeface="Calibri" panose="020F0502020204030204" pitchFamily="34" charset="0"/>
              <a:buChar char="→"/>
              <a:defRPr/>
            </a:pPr>
            <a:endParaRPr lang="fr-FR" dirty="0"/>
          </a:p>
          <a:p>
            <a:pPr indent="0" algn="just">
              <a:buNone/>
              <a:defRPr/>
            </a:pPr>
            <a:endParaRPr lang="fr-FR" sz="2500" b="1" dirty="0">
              <a:solidFill>
                <a:schemeClr val="accent2">
                  <a:lumMod val="75000"/>
                </a:schemeClr>
              </a:solidFill>
              <a:effectLst>
                <a:outerShdw blurRad="38100" dist="38100" dir="2700000" algn="tl">
                  <a:srgbClr val="000000">
                    <a:alpha val="43137"/>
                  </a:srgbClr>
                </a:outerShdw>
              </a:effectLst>
              <a:latin typeface="Candara" panose="020E0502030303020204" pitchFamily="34" charset="0"/>
            </a:endParaRPr>
          </a:p>
          <a:p>
            <a:pPr indent="0">
              <a:buNone/>
              <a:defRPr/>
            </a:pPr>
            <a:endParaRPr lang="fr-FR" dirty="0"/>
          </a:p>
          <a:p>
            <a:pPr indent="0" algn="just">
              <a:buNone/>
              <a:defRPr/>
            </a:pPr>
            <a:endParaRPr lang="fr-FR" sz="1900" dirty="0">
              <a:latin typeface="Candara" panose="020E0502030303020204" pitchFamily="34" charset="0"/>
            </a:endParaRPr>
          </a:p>
          <a:p>
            <a:pPr indent="0" algn="just">
              <a:buNone/>
              <a:defRPr/>
            </a:pPr>
            <a:endParaRPr lang="fr-FR" sz="1900" dirty="0">
              <a:latin typeface="Candara" panose="020E0502030303020204" pitchFamily="34" charset="0"/>
            </a:endParaRPr>
          </a:p>
          <a:p>
            <a:pPr indent="0">
              <a:buNone/>
              <a:defRPr/>
            </a:pPr>
            <a:endParaRPr lang="fr-FR" dirty="0"/>
          </a:p>
          <a:p>
            <a:pPr indent="0" algn="just">
              <a:buNone/>
              <a:defRPr/>
            </a:pPr>
            <a:endParaRPr lang="fr-FR" sz="2500" dirty="0">
              <a:solidFill>
                <a:schemeClr val="accent2">
                  <a:lumMod val="75000"/>
                </a:schemeClr>
              </a:solidFill>
              <a:effectLst>
                <a:outerShdw blurRad="38100" dist="38100" dir="2700000" algn="tl">
                  <a:srgbClr val="000000">
                    <a:alpha val="43137"/>
                  </a:srgbClr>
                </a:outerShdw>
              </a:effectLst>
              <a:latin typeface="Candara" panose="020E0502030303020204" pitchFamily="34" charset="0"/>
              <a:ea typeface="Times New Roman" panose="02020603050405020304" pitchFamily="18" charset="0"/>
            </a:endParaRPr>
          </a:p>
          <a:p>
            <a:pPr>
              <a:defRPr/>
            </a:pPr>
            <a:endParaRPr lang="fr-FR" altLang="fr-FR" dirty="0">
              <a:latin typeface="Candara" panose="020E0502030303020204" pitchFamily="34" charset="0"/>
            </a:endParaRPr>
          </a:p>
        </p:txBody>
      </p:sp>
      <p:sp>
        <p:nvSpPr>
          <p:cNvPr id="11267" name="Espace réservé du numéro de diapositive 3"/>
          <p:cNvSpPr>
            <a:spLocks noGrp="1"/>
          </p:cNvSpPr>
          <p:nvPr>
            <p:ph type="sldNum" sz="quarter" idx="12"/>
          </p:nvPr>
        </p:nvSpPr>
        <p:spPr bwMode="auto">
          <a:noFill/>
          <a:ln>
            <a:miter lim="800000"/>
            <a:headEnd/>
            <a:tailEnd/>
          </a:ln>
        </p:spPr>
        <p:txBody>
          <a:bodyPr/>
          <a:lstStyle/>
          <a:p>
            <a:fld id="{E7A6A8F3-AAFE-429E-A8A7-EC9DDE3C1A9E}" type="slidenum">
              <a:rPr lang="fr-FR" smtClean="0"/>
              <a:pPr/>
              <a:t>26</a:t>
            </a:fld>
            <a:endParaRPr lang="fr-F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flipV="1">
            <a:off x="714348" y="0"/>
            <a:ext cx="7772400" cy="273061"/>
          </a:xfrm>
        </p:spPr>
        <p:txBody>
          <a:bodyPr>
            <a:normAutofit fontScale="90000"/>
          </a:bodyPr>
          <a:lstStyle/>
          <a:p>
            <a:endParaRPr lang="fr-FR" dirty="0"/>
          </a:p>
        </p:txBody>
      </p:sp>
      <p:sp>
        <p:nvSpPr>
          <p:cNvPr id="3" name="Sous-titre 2"/>
          <p:cNvSpPr>
            <a:spLocks noGrp="1"/>
          </p:cNvSpPr>
          <p:nvPr>
            <p:ph type="subTitle" idx="1"/>
          </p:nvPr>
        </p:nvSpPr>
        <p:spPr>
          <a:xfrm>
            <a:off x="0" y="357166"/>
            <a:ext cx="9144000" cy="5281634"/>
          </a:xfrm>
        </p:spPr>
        <p:txBody>
          <a:bodyPr>
            <a:normAutofit/>
          </a:bodyPr>
          <a:lstStyle/>
          <a:p>
            <a:pPr algn="just"/>
            <a:r>
              <a:rPr lang="fr-FR" sz="2400" b="1" u="sng" dirty="0">
                <a:solidFill>
                  <a:srgbClr val="C00000"/>
                </a:solidFill>
                <a:latin typeface="Candara" pitchFamily="34" charset="0"/>
              </a:rPr>
              <a:t>7/ Mesures envisageables : </a:t>
            </a:r>
            <a:r>
              <a:rPr lang="fr-FR" sz="2400" dirty="0">
                <a:solidFill>
                  <a:schemeClr val="tx1"/>
                </a:solidFill>
              </a:rPr>
              <a:t>pour supprimer, réduire et si possible compenser les dommages environnementaux du projet ainsi que l'estimation des coûts environnementaux correspondants. </a:t>
            </a:r>
            <a:endParaRPr lang="fr-FR" sz="2800" dirty="0">
              <a:solidFill>
                <a:schemeClr val="tx1"/>
              </a:solidFill>
            </a:endParaRPr>
          </a:p>
          <a:p>
            <a:pPr algn="just"/>
            <a:endParaRPr lang="fr-FR" sz="2800" dirty="0">
              <a:solidFill>
                <a:schemeClr val="tx1"/>
              </a:solidFill>
            </a:endParaRPr>
          </a:p>
          <a:p>
            <a:endParaRPr lang="fr-F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Espace réservé du contenu 2"/>
          <p:cNvSpPr>
            <a:spLocks noGrp="1"/>
          </p:cNvSpPr>
          <p:nvPr>
            <p:ph idx="1"/>
          </p:nvPr>
        </p:nvSpPr>
        <p:spPr>
          <a:xfrm>
            <a:off x="0" y="1"/>
            <a:ext cx="9144000" cy="2357430"/>
          </a:xfrm>
        </p:spPr>
        <p:txBody>
          <a:bodyPr>
            <a:normAutofit lnSpcReduction="10000"/>
          </a:bodyPr>
          <a:lstStyle/>
          <a:p>
            <a:pPr indent="0" algn="just">
              <a:buNone/>
              <a:defRPr/>
            </a:pPr>
            <a:r>
              <a:rPr lang="fr-FR" sz="3000" b="1" u="sng" dirty="0">
                <a:solidFill>
                  <a:srgbClr val="FF0000"/>
                </a:solidFill>
                <a:latin typeface="+mj-lt"/>
              </a:rPr>
              <a:t>9/ Les acteurs de l’EIE et procédure:</a:t>
            </a:r>
          </a:p>
          <a:p>
            <a:pPr indent="0" algn="just">
              <a:buNone/>
              <a:defRPr/>
            </a:pPr>
            <a:endParaRPr lang="fr-FR" sz="3500" u="sng" dirty="0">
              <a:solidFill>
                <a:srgbClr val="FF0000"/>
              </a:solidFill>
              <a:latin typeface="+mj-lt"/>
            </a:endParaRPr>
          </a:p>
          <a:p>
            <a:pPr marL="0" indent="0" algn="just">
              <a:buNone/>
              <a:defRPr/>
            </a:pPr>
            <a:r>
              <a:rPr lang="fr-FR" sz="2600" dirty="0"/>
              <a:t>Avant qu’elles ne soient </a:t>
            </a:r>
            <a:r>
              <a:rPr lang="fr-FR" sz="2600" u="sng" dirty="0"/>
              <a:t>effectives</a:t>
            </a:r>
            <a:r>
              <a:rPr lang="fr-FR" sz="2600" dirty="0"/>
              <a:t>, les études et les notices d’impact passent par plusieurs étapes  durant lesquelles plusieurs </a:t>
            </a:r>
            <a:r>
              <a:rPr lang="fr-FR" sz="2600" u="sng" dirty="0"/>
              <a:t>acteurs</a:t>
            </a:r>
            <a:r>
              <a:rPr lang="fr-FR" sz="2600" dirty="0"/>
              <a:t> sont concernés soit  directement ou indirectement. </a:t>
            </a:r>
          </a:p>
          <a:p>
            <a:pPr marL="0" indent="0" algn="just">
              <a:buNone/>
              <a:defRPr/>
            </a:pPr>
            <a:endParaRPr lang="fr-FR" sz="2800" dirty="0"/>
          </a:p>
          <a:p>
            <a:pPr indent="0" algn="just">
              <a:buNone/>
              <a:defRPr/>
            </a:pPr>
            <a:endParaRPr lang="fr-FR" sz="1900" dirty="0">
              <a:latin typeface="Candara" panose="020E0502030303020204" pitchFamily="34" charset="0"/>
            </a:endParaRPr>
          </a:p>
          <a:p>
            <a:pPr indent="0" algn="just">
              <a:buNone/>
              <a:defRPr/>
            </a:pPr>
            <a:endParaRPr lang="fr-FR" sz="2500" dirty="0">
              <a:solidFill>
                <a:schemeClr val="accent2">
                  <a:lumMod val="75000"/>
                </a:schemeClr>
              </a:solidFill>
              <a:effectLst>
                <a:outerShdw blurRad="38100" dist="38100" dir="2700000" algn="tl">
                  <a:srgbClr val="000000">
                    <a:alpha val="43137"/>
                  </a:srgbClr>
                </a:outerShdw>
              </a:effectLst>
              <a:latin typeface="Candara" panose="020E0502030303020204" pitchFamily="34" charset="0"/>
              <a:ea typeface="Times New Roman" panose="02020603050405020304" pitchFamily="18" charset="0"/>
            </a:endParaRPr>
          </a:p>
          <a:p>
            <a:pPr>
              <a:defRPr/>
            </a:pPr>
            <a:endParaRPr lang="fr-FR" altLang="fr-FR" dirty="0">
              <a:latin typeface="Candara" panose="020E0502030303020204" pitchFamily="34" charset="0"/>
            </a:endParaRPr>
          </a:p>
        </p:txBody>
      </p:sp>
      <p:sp>
        <p:nvSpPr>
          <p:cNvPr id="16387" name="Espace réservé du numéro de diapositive 3"/>
          <p:cNvSpPr>
            <a:spLocks noGrp="1"/>
          </p:cNvSpPr>
          <p:nvPr>
            <p:ph type="sldNum" sz="quarter" idx="12"/>
          </p:nvPr>
        </p:nvSpPr>
        <p:spPr bwMode="auto">
          <a:noFill/>
          <a:ln>
            <a:miter lim="800000"/>
            <a:headEnd/>
            <a:tailEnd/>
          </a:ln>
        </p:spPr>
        <p:txBody>
          <a:bodyPr/>
          <a:lstStyle/>
          <a:p>
            <a:fld id="{6E12B6E7-7D2E-4D12-A7E3-9DA5935CE6B5}" type="slidenum">
              <a:rPr lang="fr-FR" smtClean="0"/>
              <a:pPr/>
              <a:t>28</a:t>
            </a:fld>
            <a:endParaRPr lang="fr-FR"/>
          </a:p>
        </p:txBody>
      </p:sp>
      <p:sp>
        <p:nvSpPr>
          <p:cNvPr id="5" name="ZoneTexte 4"/>
          <p:cNvSpPr txBox="1"/>
          <p:nvPr/>
        </p:nvSpPr>
        <p:spPr>
          <a:xfrm>
            <a:off x="0" y="2810096"/>
            <a:ext cx="9144000" cy="1200329"/>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just"/>
            <a:r>
              <a:rPr lang="fr-FR" sz="2400" b="1" u="sng" dirty="0">
                <a:solidFill>
                  <a:srgbClr val="FF0000"/>
                </a:solidFill>
              </a:rPr>
              <a:t>Etape A:</a:t>
            </a:r>
            <a:r>
              <a:rPr lang="fr-FR" sz="2400" b="1" dirty="0">
                <a:solidFill>
                  <a:srgbClr val="FF0000"/>
                </a:solidFill>
              </a:rPr>
              <a:t> </a:t>
            </a:r>
            <a:r>
              <a:rPr lang="fr-FR" sz="2400" b="1" dirty="0">
                <a:solidFill>
                  <a:srgbClr val="FF0000"/>
                </a:solidFill>
                <a:effectLst>
                  <a:outerShdw blurRad="38100" dist="38100" dir="2700000" algn="tl">
                    <a:srgbClr val="000000">
                      <a:alpha val="43137"/>
                    </a:srgbClr>
                  </a:outerShdw>
                </a:effectLst>
              </a:rPr>
              <a:t> </a:t>
            </a:r>
            <a:r>
              <a:rPr lang="fr-FR" sz="2400" dirty="0"/>
              <a:t>L’étude ou la notice d’impact sur l’environnement doit être déposée par le </a:t>
            </a:r>
            <a:r>
              <a:rPr lang="fr-FR" sz="2400" b="1" dirty="0"/>
              <a:t>promoteur</a:t>
            </a:r>
            <a:r>
              <a:rPr lang="fr-FR" sz="2400" dirty="0"/>
              <a:t> auprès du </a:t>
            </a:r>
            <a:r>
              <a:rPr lang="fr-FR" sz="2400" b="1" dirty="0"/>
              <a:t>wali</a:t>
            </a:r>
            <a:r>
              <a:rPr lang="fr-FR" sz="2400" dirty="0"/>
              <a:t> territorialement compétent en dix (10) exemplaires.  </a:t>
            </a:r>
          </a:p>
        </p:txBody>
      </p:sp>
      <p:sp>
        <p:nvSpPr>
          <p:cNvPr id="7" name="ZoneTexte 6"/>
          <p:cNvSpPr txBox="1"/>
          <p:nvPr/>
        </p:nvSpPr>
        <p:spPr>
          <a:xfrm>
            <a:off x="0" y="4500570"/>
            <a:ext cx="9144000" cy="1569660"/>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just">
              <a:defRPr/>
            </a:pPr>
            <a:r>
              <a:rPr lang="fr-FR" sz="2400" b="1" u="sng" dirty="0">
                <a:solidFill>
                  <a:srgbClr val="FF0000"/>
                </a:solidFill>
              </a:rPr>
              <a:t>Etape B:</a:t>
            </a:r>
            <a:r>
              <a:rPr lang="fr-FR" sz="2400" b="1" dirty="0">
                <a:solidFill>
                  <a:srgbClr val="FF0000"/>
                </a:solidFill>
              </a:rPr>
              <a:t> </a:t>
            </a:r>
            <a:r>
              <a:rPr lang="fr-FR" sz="2400" dirty="0"/>
              <a:t>Les services chargés de l’environnement territorialement compétents, saisis par le wali, examinent le contenu de l’étude ou de la notice d’impact et peuvent demander au promoteur toute information ou étude complémentaire requise.</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Espace réservé du contenu 2"/>
          <p:cNvSpPr>
            <a:spLocks noGrp="1"/>
          </p:cNvSpPr>
          <p:nvPr>
            <p:ph idx="1"/>
          </p:nvPr>
        </p:nvSpPr>
        <p:spPr>
          <a:xfrm>
            <a:off x="0" y="411238"/>
            <a:ext cx="9144000" cy="5944810"/>
          </a:xfrm>
        </p:spPr>
        <p:txBody>
          <a:bodyPr>
            <a:normAutofit/>
          </a:bodyPr>
          <a:lstStyle/>
          <a:p>
            <a:pPr algn="just">
              <a:defRPr/>
            </a:pPr>
            <a:endParaRPr lang="fr-FR" dirty="0"/>
          </a:p>
          <a:p>
            <a:pPr indent="0" algn="just">
              <a:buNone/>
              <a:defRPr/>
            </a:pPr>
            <a:endParaRPr lang="fr-FR" sz="1900" dirty="0">
              <a:latin typeface="Candara" panose="020E0502030303020204" pitchFamily="34" charset="0"/>
            </a:endParaRPr>
          </a:p>
          <a:p>
            <a:pPr indent="0" algn="just">
              <a:buNone/>
              <a:defRPr/>
            </a:pPr>
            <a:endParaRPr lang="fr-FR" sz="1900" dirty="0">
              <a:latin typeface="Candara" panose="020E0502030303020204" pitchFamily="34" charset="0"/>
            </a:endParaRPr>
          </a:p>
          <a:p>
            <a:pPr indent="0">
              <a:buNone/>
              <a:defRPr/>
            </a:pPr>
            <a:endParaRPr lang="fr-FR" dirty="0"/>
          </a:p>
          <a:p>
            <a:pPr indent="0" algn="just">
              <a:buNone/>
              <a:defRPr/>
            </a:pPr>
            <a:endParaRPr lang="fr-FR" sz="2500" dirty="0">
              <a:solidFill>
                <a:schemeClr val="accent2">
                  <a:lumMod val="75000"/>
                </a:schemeClr>
              </a:solidFill>
              <a:effectLst>
                <a:outerShdw blurRad="38100" dist="38100" dir="2700000" algn="tl">
                  <a:srgbClr val="000000">
                    <a:alpha val="43137"/>
                  </a:srgbClr>
                </a:outerShdw>
              </a:effectLst>
              <a:latin typeface="Candara" panose="020E0502030303020204" pitchFamily="34" charset="0"/>
              <a:ea typeface="Times New Roman" panose="02020603050405020304" pitchFamily="18" charset="0"/>
            </a:endParaRPr>
          </a:p>
          <a:p>
            <a:pPr>
              <a:defRPr/>
            </a:pPr>
            <a:endParaRPr lang="fr-FR" altLang="fr-FR" dirty="0">
              <a:latin typeface="Candara" panose="020E0502030303020204" pitchFamily="34" charset="0"/>
            </a:endParaRPr>
          </a:p>
        </p:txBody>
      </p:sp>
      <p:sp>
        <p:nvSpPr>
          <p:cNvPr id="5" name="ZoneTexte 4"/>
          <p:cNvSpPr txBox="1"/>
          <p:nvPr/>
        </p:nvSpPr>
        <p:spPr>
          <a:xfrm>
            <a:off x="0" y="500042"/>
            <a:ext cx="9144000" cy="830997"/>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just">
              <a:defRPr/>
            </a:pPr>
            <a:r>
              <a:rPr lang="fr-FR" sz="2400" b="1" u="sng" dirty="0">
                <a:solidFill>
                  <a:srgbClr val="FF0000"/>
                </a:solidFill>
                <a:effectLst>
                  <a:outerShdw blurRad="38100" dist="38100" dir="2700000" algn="tl">
                    <a:srgbClr val="000000">
                      <a:alpha val="43137"/>
                    </a:srgbClr>
                  </a:outerShdw>
                </a:effectLst>
              </a:rPr>
              <a:t>Etape C: </a:t>
            </a:r>
            <a:r>
              <a:rPr lang="fr-FR" sz="2400" b="1" dirty="0">
                <a:solidFill>
                  <a:schemeClr val="accent1">
                    <a:lumMod val="75000"/>
                  </a:schemeClr>
                </a:solidFill>
                <a:effectLst>
                  <a:outerShdw blurRad="38100" dist="38100" dir="2700000" algn="tl">
                    <a:srgbClr val="000000">
                      <a:alpha val="43137"/>
                    </a:srgbClr>
                  </a:outerShdw>
                </a:effectLst>
              </a:rPr>
              <a:t>Le promoteur </a:t>
            </a:r>
            <a:r>
              <a:rPr lang="fr-FR" sz="2400" dirty="0"/>
              <a:t>dispose d’un délai d’un (1) mois pour fournir le complément d’informations demandé.</a:t>
            </a:r>
          </a:p>
        </p:txBody>
      </p:sp>
      <p:sp>
        <p:nvSpPr>
          <p:cNvPr id="7" name="ZoneTexte 6"/>
          <p:cNvSpPr txBox="1"/>
          <p:nvPr/>
        </p:nvSpPr>
        <p:spPr>
          <a:xfrm>
            <a:off x="0" y="1785926"/>
            <a:ext cx="9144000" cy="1938992"/>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just">
              <a:defRPr/>
            </a:pPr>
            <a:r>
              <a:rPr lang="fr-FR" sz="2400" b="1" u="sng" dirty="0">
                <a:solidFill>
                  <a:srgbClr val="FF0000"/>
                </a:solidFill>
                <a:effectLst>
                  <a:outerShdw blurRad="38100" dist="38100" dir="2700000" algn="tl">
                    <a:srgbClr val="000000">
                      <a:alpha val="43137"/>
                    </a:srgbClr>
                  </a:outerShdw>
                </a:effectLst>
              </a:rPr>
              <a:t>Etape D: </a:t>
            </a:r>
            <a:r>
              <a:rPr lang="fr-FR" sz="2400" b="1" dirty="0">
                <a:solidFill>
                  <a:schemeClr val="accent1">
                    <a:lumMod val="75000"/>
                  </a:schemeClr>
                </a:solidFill>
                <a:effectLst>
                  <a:outerShdw blurRad="38100" dist="38100" dir="2700000" algn="tl">
                    <a:srgbClr val="000000">
                      <a:alpha val="43137"/>
                    </a:srgbClr>
                  </a:outerShdw>
                </a:effectLst>
              </a:rPr>
              <a:t>Après examen </a:t>
            </a:r>
            <a:r>
              <a:rPr lang="fr-FR" sz="2400" dirty="0"/>
              <a:t>préliminaire et acceptation de l’étude ou de la notice d’impact, le wali prononce par arrêté l’ouverture de </a:t>
            </a:r>
            <a:r>
              <a:rPr lang="fr-FR" sz="2400" u="sng" dirty="0"/>
              <a:t>l’enquête publique, </a:t>
            </a:r>
            <a:r>
              <a:rPr lang="fr-FR" sz="2400" dirty="0"/>
              <a:t>dans le but d’inviter les tiers ou toute personne physique ou morale à faire connaître leur avis sur le projet envisagé et sur ses incidences prévisibles sur l’environnement.</a:t>
            </a:r>
          </a:p>
        </p:txBody>
      </p:sp>
      <p:sp>
        <p:nvSpPr>
          <p:cNvPr id="8" name="ZoneTexte 7"/>
          <p:cNvSpPr txBox="1"/>
          <p:nvPr/>
        </p:nvSpPr>
        <p:spPr>
          <a:xfrm>
            <a:off x="0" y="4286256"/>
            <a:ext cx="9144000" cy="1938992"/>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just">
              <a:defRPr/>
            </a:pPr>
            <a:r>
              <a:rPr lang="fr-FR" sz="2400" b="1" u="sng" dirty="0">
                <a:solidFill>
                  <a:srgbClr val="FF0000"/>
                </a:solidFill>
                <a:effectLst>
                  <a:outerShdw blurRad="38100" dist="38100" dir="2700000" algn="tl">
                    <a:srgbClr val="000000">
                      <a:alpha val="43137"/>
                    </a:srgbClr>
                  </a:outerShdw>
                </a:effectLst>
              </a:rPr>
              <a:t>Etape E : </a:t>
            </a:r>
            <a:r>
              <a:rPr lang="fr-FR" sz="2400" b="1" dirty="0">
                <a:solidFill>
                  <a:schemeClr val="accent1">
                    <a:lumMod val="75000"/>
                  </a:schemeClr>
                </a:solidFill>
                <a:effectLst>
                  <a:outerShdw blurRad="38100" dist="38100" dir="2700000" algn="tl">
                    <a:srgbClr val="000000">
                      <a:alpha val="43137"/>
                    </a:srgbClr>
                  </a:outerShdw>
                </a:effectLst>
              </a:rPr>
              <a:t>l’enquête publique,  </a:t>
            </a:r>
            <a:r>
              <a:rPr lang="fr-FR" sz="2400" dirty="0">
                <a:solidFill>
                  <a:schemeClr val="tx1"/>
                </a:solidFill>
              </a:rPr>
              <a:t>l’</a:t>
            </a:r>
            <a:r>
              <a:rPr lang="fr-FR" sz="2400" dirty="0"/>
              <a:t>arrêté portant ouverture de l’enquête publique doit être porté à la connaissance du public par voie d’affichage au siège de la wilaya, des communes concernées et dans les lieux d’implantation du projet ainsi que son insertion dans deux quotidiens nationaux, et précise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Espace réservé du contenu 2"/>
          <p:cNvSpPr>
            <a:spLocks noGrp="1"/>
          </p:cNvSpPr>
          <p:nvPr>
            <p:ph idx="1"/>
          </p:nvPr>
        </p:nvSpPr>
        <p:spPr>
          <a:xfrm>
            <a:off x="3500430" y="285728"/>
            <a:ext cx="2643206" cy="571504"/>
          </a:xfrm>
        </p:spPr>
        <p:txBody>
          <a:bodyPr>
            <a:normAutofit/>
          </a:bodyPr>
          <a:lstStyle/>
          <a:p>
            <a:pPr marL="0" indent="0" algn="ctr">
              <a:buNone/>
              <a:defRPr/>
            </a:pPr>
            <a:r>
              <a:rPr lang="fr-FR" altLang="fr-FR" sz="2700" b="1" u="sng" dirty="0">
                <a:solidFill>
                  <a:srgbClr val="FF4215"/>
                </a:solidFill>
                <a:effectLst>
                  <a:outerShdw blurRad="38100" dist="38100" dir="2700000" algn="tl">
                    <a:srgbClr val="000000">
                      <a:alpha val="43137"/>
                    </a:srgbClr>
                  </a:outerShdw>
                </a:effectLst>
              </a:rPr>
              <a:t>L’étude d’impact</a:t>
            </a:r>
          </a:p>
          <a:p>
            <a:pPr marL="0" indent="0" algn="ctr">
              <a:buNone/>
              <a:defRPr/>
            </a:pPr>
            <a:endParaRPr lang="fr-FR" altLang="fr-FR" sz="2700" dirty="0">
              <a:solidFill>
                <a:srgbClr val="FF4215"/>
              </a:solidFill>
            </a:endParaRPr>
          </a:p>
          <a:p>
            <a:pPr algn="just">
              <a:lnSpc>
                <a:spcPct val="100000"/>
              </a:lnSpc>
              <a:buClr>
                <a:srgbClr val="FF0000"/>
              </a:buClr>
              <a:buNone/>
              <a:defRPr/>
            </a:pPr>
            <a:endParaRPr lang="fr-FR" altLang="fr-FR" sz="2200" dirty="0"/>
          </a:p>
        </p:txBody>
      </p:sp>
      <p:sp>
        <p:nvSpPr>
          <p:cNvPr id="8195" name="Espace réservé du numéro de diapositive 3"/>
          <p:cNvSpPr>
            <a:spLocks noGrp="1"/>
          </p:cNvSpPr>
          <p:nvPr>
            <p:ph type="sldNum" sz="quarter" idx="12"/>
          </p:nvPr>
        </p:nvSpPr>
        <p:spPr bwMode="auto">
          <a:noFill/>
          <a:ln>
            <a:miter lim="800000"/>
            <a:headEnd/>
            <a:tailEnd/>
          </a:ln>
        </p:spPr>
        <p:txBody>
          <a:bodyPr/>
          <a:lstStyle/>
          <a:p>
            <a:fld id="{7437F541-EED6-48AC-BA67-413EF9FC770A}" type="slidenum">
              <a:rPr lang="fr-FR" smtClean="0"/>
              <a:pPr/>
              <a:t>3</a:t>
            </a:fld>
            <a:endParaRPr lang="fr-FR"/>
          </a:p>
        </p:txBody>
      </p:sp>
      <p:sp>
        <p:nvSpPr>
          <p:cNvPr id="7" name="ZoneTexte 6"/>
          <p:cNvSpPr txBox="1"/>
          <p:nvPr/>
        </p:nvSpPr>
        <p:spPr>
          <a:xfrm>
            <a:off x="857224" y="1357298"/>
            <a:ext cx="8286776" cy="461665"/>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defRPr/>
            </a:pPr>
            <a:r>
              <a:rPr lang="fr-FR" sz="2400" dirty="0"/>
              <a:t> S’applique à </a:t>
            </a:r>
            <a:r>
              <a:rPr lang="fr-FR" sz="2400" b="1" dirty="0">
                <a:solidFill>
                  <a:srgbClr val="319595"/>
                </a:solidFill>
                <a:effectLst>
                  <a:outerShdw blurRad="38100" dist="38100" dir="2700000" algn="tl">
                    <a:srgbClr val="000000">
                      <a:alpha val="43137"/>
                    </a:srgbClr>
                  </a:outerShdw>
                </a:effectLst>
              </a:rPr>
              <a:t>un projet </a:t>
            </a:r>
            <a:r>
              <a:rPr lang="fr-FR" sz="2400" b="1" dirty="0"/>
              <a:t>ou </a:t>
            </a:r>
            <a:r>
              <a:rPr lang="fr-FR" sz="2400" b="1" dirty="0">
                <a:solidFill>
                  <a:srgbClr val="319595"/>
                </a:solidFill>
                <a:effectLst>
                  <a:outerShdw blurRad="38100" dist="38100" dir="2700000" algn="tl">
                    <a:srgbClr val="000000">
                      <a:alpha val="43137"/>
                    </a:srgbClr>
                  </a:outerShdw>
                </a:effectLst>
              </a:rPr>
              <a:t>une activité </a:t>
            </a:r>
            <a:r>
              <a:rPr lang="fr-FR" sz="2400" b="1" u="sng" dirty="0">
                <a:solidFill>
                  <a:srgbClr val="319595"/>
                </a:solidFill>
                <a:effectLst>
                  <a:outerShdw blurRad="38100" dist="38100" dir="2700000" algn="tl">
                    <a:srgbClr val="000000">
                      <a:alpha val="43137"/>
                    </a:srgbClr>
                  </a:outerShdw>
                </a:effectLst>
              </a:rPr>
              <a:t>Future.</a:t>
            </a:r>
            <a:endParaRPr lang="fr-FR" sz="2400" u="sng" dirty="0"/>
          </a:p>
        </p:txBody>
      </p:sp>
      <p:sp>
        <p:nvSpPr>
          <p:cNvPr id="10" name="ZoneTexte 9"/>
          <p:cNvSpPr txBox="1"/>
          <p:nvPr/>
        </p:nvSpPr>
        <p:spPr>
          <a:xfrm>
            <a:off x="857224" y="2214554"/>
            <a:ext cx="8286776" cy="156966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just"/>
            <a:r>
              <a:rPr lang="fr-FR" altLang="fr-FR" sz="2400" dirty="0"/>
              <a:t>Est une </a:t>
            </a:r>
            <a:r>
              <a:rPr lang="fr-FR" altLang="fr-FR" sz="2400" dirty="0">
                <a:solidFill>
                  <a:srgbClr val="0070C1"/>
                </a:solidFill>
              </a:rPr>
              <a:t>procédure préventive et anticipative </a:t>
            </a:r>
            <a:r>
              <a:rPr lang="fr-FR" altLang="fr-FR" sz="2400" dirty="0"/>
              <a:t>destinée à garantir que les </a:t>
            </a:r>
            <a:r>
              <a:rPr lang="fr-FR" altLang="fr-FR" sz="2400" dirty="0">
                <a:solidFill>
                  <a:srgbClr val="0070C1"/>
                </a:solidFill>
              </a:rPr>
              <a:t>intérêts de la protection de l'environnement </a:t>
            </a:r>
            <a:r>
              <a:rPr lang="fr-FR" altLang="fr-FR" sz="2400" dirty="0"/>
              <a:t>soient pleinement pris en compte lors de </a:t>
            </a:r>
            <a:r>
              <a:rPr lang="fr-FR" altLang="fr-FR" sz="2400" dirty="0">
                <a:solidFill>
                  <a:srgbClr val="0070C1"/>
                </a:solidFill>
              </a:rPr>
              <a:t>l'élaboration </a:t>
            </a:r>
            <a:r>
              <a:rPr lang="fr-FR" altLang="fr-FR" sz="2400" dirty="0"/>
              <a:t>du dit projet ou activité</a:t>
            </a:r>
            <a:endParaRPr lang="fr-FR" dirty="0"/>
          </a:p>
        </p:txBody>
      </p:sp>
      <p:sp>
        <p:nvSpPr>
          <p:cNvPr id="12" name="ZoneTexte 11"/>
          <p:cNvSpPr txBox="1"/>
          <p:nvPr/>
        </p:nvSpPr>
        <p:spPr>
          <a:xfrm>
            <a:off x="857224" y="3857628"/>
            <a:ext cx="8286776" cy="830997"/>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just">
              <a:lnSpc>
                <a:spcPct val="100000"/>
              </a:lnSpc>
              <a:buClr>
                <a:srgbClr val="FF0000"/>
              </a:buClr>
              <a:defRPr/>
            </a:pPr>
            <a:r>
              <a:rPr lang="fr-FR" altLang="fr-FR" dirty="0"/>
              <a:t> </a:t>
            </a:r>
            <a:r>
              <a:rPr lang="fr-FR" altLang="fr-FR" sz="2400" dirty="0"/>
              <a:t>Elle étudie les effets, raisonnablement prévisibles, sur l'environnement d'un projet ou activité de développement.</a:t>
            </a:r>
            <a:endParaRPr lang="fr-FR" altLang="fr-FR" dirty="0"/>
          </a:p>
        </p:txBody>
      </p:sp>
      <p:sp>
        <p:nvSpPr>
          <p:cNvPr id="14" name="ZoneTexte 13"/>
          <p:cNvSpPr txBox="1"/>
          <p:nvPr/>
        </p:nvSpPr>
        <p:spPr>
          <a:xfrm>
            <a:off x="857224" y="5072074"/>
            <a:ext cx="8286776" cy="830997"/>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just">
              <a:lnSpc>
                <a:spcPct val="100000"/>
              </a:lnSpc>
              <a:buClr>
                <a:srgbClr val="FF0000"/>
              </a:buClr>
              <a:defRPr/>
            </a:pPr>
            <a:r>
              <a:rPr lang="fr-FR" altLang="fr-FR" dirty="0"/>
              <a:t> </a:t>
            </a:r>
            <a:r>
              <a:rPr lang="fr-FR" altLang="fr-FR" sz="2400" dirty="0"/>
              <a:t>Concerne aussi bien les effets bénéfiques que néfastes ou adverses</a:t>
            </a:r>
            <a:endParaRPr lang="fr-FR" dirty="0"/>
          </a:p>
        </p:txBody>
      </p:sp>
      <p:cxnSp>
        <p:nvCxnSpPr>
          <p:cNvPr id="17" name="Connecteur droit 16"/>
          <p:cNvCxnSpPr>
            <a:stCxn id="67586" idx="1"/>
          </p:cNvCxnSpPr>
          <p:nvPr/>
        </p:nvCxnSpPr>
        <p:spPr>
          <a:xfrm rot="10800000">
            <a:off x="500034" y="571480"/>
            <a:ext cx="3000396" cy="158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9" name="Connecteur droit 18"/>
          <p:cNvCxnSpPr/>
          <p:nvPr/>
        </p:nvCxnSpPr>
        <p:spPr>
          <a:xfrm rot="5400000">
            <a:off x="-826" y="1071546"/>
            <a:ext cx="1000926" cy="794"/>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5" name="Connecteur droit 24"/>
          <p:cNvCxnSpPr/>
          <p:nvPr/>
        </p:nvCxnSpPr>
        <p:spPr>
          <a:xfrm rot="5400000">
            <a:off x="-1500230" y="3500438"/>
            <a:ext cx="4000528" cy="158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7" name="Connecteur droit avec flèche 26"/>
          <p:cNvCxnSpPr/>
          <p:nvPr/>
        </p:nvCxnSpPr>
        <p:spPr>
          <a:xfrm>
            <a:off x="500034" y="3071810"/>
            <a:ext cx="285752"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31" name="Connecteur droit avec flèche 30"/>
          <p:cNvCxnSpPr/>
          <p:nvPr/>
        </p:nvCxnSpPr>
        <p:spPr>
          <a:xfrm>
            <a:off x="500034" y="4214818"/>
            <a:ext cx="285752"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33" name="Connecteur droit avec flèche 32"/>
          <p:cNvCxnSpPr/>
          <p:nvPr/>
        </p:nvCxnSpPr>
        <p:spPr>
          <a:xfrm flipV="1">
            <a:off x="500034" y="5500702"/>
            <a:ext cx="285752" cy="2"/>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38" name="Connecteur droit avec flèche 37"/>
          <p:cNvCxnSpPr/>
          <p:nvPr/>
        </p:nvCxnSpPr>
        <p:spPr>
          <a:xfrm>
            <a:off x="500034" y="1571612"/>
            <a:ext cx="285752"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Espace réservé du contenu 2"/>
          <p:cNvSpPr>
            <a:spLocks noGrp="1"/>
          </p:cNvSpPr>
          <p:nvPr>
            <p:ph idx="1"/>
          </p:nvPr>
        </p:nvSpPr>
        <p:spPr>
          <a:xfrm>
            <a:off x="0" y="214290"/>
            <a:ext cx="9144000" cy="1714512"/>
          </a:xfrm>
        </p:spPr>
        <p:txBody>
          <a:bodyPr>
            <a:normAutofit fontScale="92500" lnSpcReduction="20000"/>
          </a:bodyPr>
          <a:lstStyle/>
          <a:p>
            <a:pPr algn="just">
              <a:buClr>
                <a:srgbClr val="FF0000"/>
              </a:buClr>
              <a:buFont typeface="Calibri" panose="020F0502020204030204" pitchFamily="34" charset="0"/>
              <a:buChar char="→"/>
              <a:defRPr/>
            </a:pPr>
            <a:r>
              <a:rPr lang="fr-FR" sz="2400" b="1" dirty="0"/>
              <a:t> l’objet détaillé de l’enquête publique</a:t>
            </a:r>
            <a:r>
              <a:rPr lang="fr-FR" sz="2400" dirty="0"/>
              <a:t> ;</a:t>
            </a:r>
          </a:p>
          <a:p>
            <a:pPr algn="just">
              <a:buClr>
                <a:srgbClr val="FF0000"/>
              </a:buClr>
              <a:buFont typeface="Calibri" panose="020F0502020204030204" pitchFamily="34" charset="0"/>
              <a:buChar char="→"/>
              <a:defRPr/>
            </a:pPr>
            <a:r>
              <a:rPr lang="fr-FR" sz="2400" b="1" dirty="0"/>
              <a:t> la durée de l’enquête</a:t>
            </a:r>
            <a:r>
              <a:rPr lang="fr-FR" sz="2400" dirty="0"/>
              <a:t>, qui ne doit pas excéder un (1) mois à partir de la date d’affichage.</a:t>
            </a:r>
          </a:p>
          <a:p>
            <a:pPr algn="just">
              <a:buClr>
                <a:srgbClr val="FF0000"/>
              </a:buClr>
              <a:buFont typeface="Calibri" panose="020F0502020204030204" pitchFamily="34" charset="0"/>
              <a:buChar char="→"/>
              <a:defRPr/>
            </a:pPr>
            <a:r>
              <a:rPr lang="fr-FR" sz="2400" b="1" dirty="0"/>
              <a:t>les heures et le lieu </a:t>
            </a:r>
            <a:r>
              <a:rPr lang="fr-FR" sz="2400" dirty="0"/>
              <a:t>où le public peut formuler ses observations sur un registre coté et paraphé ouvert à cet effet.</a:t>
            </a:r>
          </a:p>
          <a:p>
            <a:pPr algn="just">
              <a:buClr>
                <a:srgbClr val="FF0000"/>
              </a:buClr>
              <a:buNone/>
              <a:defRPr/>
            </a:pPr>
            <a:endParaRPr lang="fr-FR" dirty="0"/>
          </a:p>
          <a:p>
            <a:pPr>
              <a:buNone/>
              <a:defRPr/>
            </a:pPr>
            <a:endParaRPr lang="fr-FR" altLang="fr-FR" dirty="0">
              <a:latin typeface="Candara" panose="020E0502030303020204" pitchFamily="34" charset="0"/>
            </a:endParaRPr>
          </a:p>
        </p:txBody>
      </p:sp>
      <p:sp>
        <p:nvSpPr>
          <p:cNvPr id="5" name="ZoneTexte 4"/>
          <p:cNvSpPr txBox="1"/>
          <p:nvPr/>
        </p:nvSpPr>
        <p:spPr>
          <a:xfrm>
            <a:off x="0" y="1928802"/>
            <a:ext cx="9144000" cy="2585323"/>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just">
              <a:defRPr/>
            </a:pPr>
            <a:r>
              <a:rPr lang="fr-FR" sz="2400" b="1" u="sng" dirty="0">
                <a:solidFill>
                  <a:srgbClr val="FF0000"/>
                </a:solidFill>
                <a:effectLst>
                  <a:outerShdw blurRad="38100" dist="38100" dir="2700000" algn="tl">
                    <a:srgbClr val="000000">
                      <a:alpha val="43137"/>
                    </a:srgbClr>
                  </a:outerShdw>
                </a:effectLst>
              </a:rPr>
              <a:t>Etape F: </a:t>
            </a:r>
            <a:r>
              <a:rPr lang="fr-FR" sz="2400" b="1" dirty="0">
                <a:solidFill>
                  <a:schemeClr val="accent1">
                    <a:lumMod val="75000"/>
                  </a:schemeClr>
                </a:solidFill>
                <a:effectLst>
                  <a:outerShdw blurRad="38100" dist="38100" dir="2700000" algn="tl">
                    <a:srgbClr val="000000">
                      <a:alpha val="43137"/>
                    </a:srgbClr>
                  </a:outerShdw>
                </a:effectLst>
              </a:rPr>
              <a:t>un commissaire enquêteur </a:t>
            </a:r>
            <a:r>
              <a:rPr lang="fr-FR" sz="2400" dirty="0"/>
              <a:t>le wali désigne un commissaire enquêteur chargé de veiller au respect des prescriptions fixées en matière d’affichage et de publication de l’arrêté portant ouverture de l’enquête publique, ainsi que pour le registre de recueil des avis de toutes les vérifications ou informations complémentaires visant à établir les conséquences prévisibles du projet sur l’environnement.</a:t>
            </a:r>
          </a:p>
          <a:p>
            <a:pPr algn="just">
              <a:defRPr/>
            </a:pPr>
            <a:endParaRPr lang="fr-FR" dirty="0"/>
          </a:p>
        </p:txBody>
      </p:sp>
      <p:sp>
        <p:nvSpPr>
          <p:cNvPr id="6" name="ZoneTexte 5"/>
          <p:cNvSpPr txBox="1"/>
          <p:nvPr/>
        </p:nvSpPr>
        <p:spPr>
          <a:xfrm>
            <a:off x="0" y="4929199"/>
            <a:ext cx="9144000" cy="1846659"/>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just"/>
            <a:r>
              <a:rPr lang="fr-FR" sz="2400" b="1" u="sng" dirty="0">
                <a:solidFill>
                  <a:srgbClr val="FF0000"/>
                </a:solidFill>
                <a:effectLst>
                  <a:outerShdw blurRad="38100" dist="38100" dir="2700000" algn="tl">
                    <a:srgbClr val="000000">
                      <a:alpha val="43137"/>
                    </a:srgbClr>
                  </a:outerShdw>
                </a:effectLst>
              </a:rPr>
              <a:t>Etape G:  </a:t>
            </a:r>
            <a:r>
              <a:rPr lang="fr-FR" sz="2400" b="1" dirty="0">
                <a:solidFill>
                  <a:schemeClr val="accent1">
                    <a:lumMod val="75000"/>
                  </a:schemeClr>
                </a:solidFill>
                <a:effectLst>
                  <a:outerShdw blurRad="38100" dist="38100" dir="2700000" algn="tl">
                    <a:srgbClr val="000000">
                      <a:alpha val="43137"/>
                    </a:srgbClr>
                  </a:outerShdw>
                </a:effectLst>
              </a:rPr>
              <a:t>A l’issue de l’enquête </a:t>
            </a:r>
            <a:r>
              <a:rPr lang="fr-FR" sz="2400" dirty="0"/>
              <a:t>publique, le wali dresse une copie des différents avis recueillis et le cas échéant, des conclusions du commissaire enquêteur et invite, dans des délais raisonnables, le promoteur à produire un mémoire en réponse. </a:t>
            </a:r>
          </a:p>
          <a:p>
            <a:endParaRPr lang="fr-F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Espace réservé du contenu 2"/>
          <p:cNvSpPr>
            <a:spLocks noGrp="1"/>
          </p:cNvSpPr>
          <p:nvPr>
            <p:ph idx="1"/>
          </p:nvPr>
        </p:nvSpPr>
        <p:spPr>
          <a:xfrm>
            <a:off x="0" y="-1"/>
            <a:ext cx="9144000" cy="6721475"/>
          </a:xfrm>
        </p:spPr>
        <p:txBody>
          <a:bodyPr>
            <a:normAutofit fontScale="92500" lnSpcReduction="20000"/>
          </a:bodyPr>
          <a:lstStyle/>
          <a:p>
            <a:pPr indent="0">
              <a:buNone/>
              <a:defRPr/>
            </a:pPr>
            <a:r>
              <a:rPr lang="fr-FR" sz="2600" b="1" dirty="0">
                <a:solidFill>
                  <a:schemeClr val="accent2">
                    <a:lumMod val="75000"/>
                  </a:schemeClr>
                </a:solidFill>
                <a:effectLst>
                  <a:outerShdw blurRad="38100" dist="38100" dir="2700000" algn="tl">
                    <a:srgbClr val="000000">
                      <a:alpha val="43137"/>
                    </a:srgbClr>
                  </a:outerShdw>
                </a:effectLst>
                <a:latin typeface="Candara" panose="020E0502030303020204" pitchFamily="34" charset="0"/>
              </a:rPr>
              <a:t> </a:t>
            </a:r>
            <a:r>
              <a:rPr lang="fr-FR" sz="2800" b="1" u="sng" dirty="0">
                <a:solidFill>
                  <a:schemeClr val="accent2">
                    <a:lumMod val="75000"/>
                  </a:schemeClr>
                </a:solidFill>
                <a:effectLst>
                  <a:outerShdw blurRad="38100" dist="38100" dir="2700000" algn="tl">
                    <a:srgbClr val="000000">
                      <a:alpha val="43137"/>
                    </a:srgbClr>
                  </a:outerShdw>
                </a:effectLst>
                <a:latin typeface="Candara" panose="020E0502030303020204" pitchFamily="34" charset="0"/>
              </a:rPr>
              <a:t>L’APPROBATION DE L’ETUDE ET DE LA NOTICE D’IMPACT </a:t>
            </a:r>
            <a:endParaRPr lang="fr-FR" sz="2500" b="1" u="sng" dirty="0">
              <a:solidFill>
                <a:schemeClr val="accent2">
                  <a:lumMod val="75000"/>
                </a:schemeClr>
              </a:solidFill>
              <a:effectLst>
                <a:outerShdw blurRad="38100" dist="38100" dir="2700000" algn="tl">
                  <a:srgbClr val="000000">
                    <a:alpha val="43137"/>
                  </a:srgbClr>
                </a:outerShdw>
              </a:effectLst>
              <a:latin typeface="Candara" panose="020E0502030303020204" pitchFamily="34" charset="0"/>
            </a:endParaRPr>
          </a:p>
          <a:p>
            <a:pPr marL="0" indent="0" algn="ctr">
              <a:buNone/>
              <a:defRPr/>
            </a:pPr>
            <a:endParaRPr lang="fr-FR" sz="2500" b="1" dirty="0">
              <a:solidFill>
                <a:schemeClr val="accent2">
                  <a:lumMod val="75000"/>
                </a:schemeClr>
              </a:solidFill>
              <a:effectLst>
                <a:outerShdw blurRad="38100" dist="38100" dir="2700000" algn="tl">
                  <a:srgbClr val="000000">
                    <a:alpha val="43137"/>
                  </a:srgbClr>
                </a:outerShdw>
              </a:effectLst>
              <a:latin typeface="Candara" panose="020E0502030303020204" pitchFamily="34" charset="0"/>
            </a:endParaRPr>
          </a:p>
          <a:p>
            <a:pPr marL="0" indent="0" algn="just">
              <a:buNone/>
              <a:defRPr/>
            </a:pPr>
            <a:r>
              <a:rPr lang="fr-FR" sz="2600" b="1" dirty="0">
                <a:highlight>
                  <a:srgbClr val="00FF00"/>
                </a:highlight>
              </a:rPr>
              <a:t>Le démarrage de l’exploitation est conditionné par l’obtention de l’accord final sur l’étude ou la notice d’impact</a:t>
            </a:r>
            <a:r>
              <a:rPr lang="fr-FR" sz="2600" dirty="0">
                <a:highlight>
                  <a:srgbClr val="00FF00"/>
                </a:highlight>
              </a:rPr>
              <a:t>. </a:t>
            </a:r>
          </a:p>
          <a:p>
            <a:pPr algn="just">
              <a:buNone/>
              <a:defRPr/>
            </a:pPr>
            <a:r>
              <a:rPr lang="fr-FR" sz="2600" b="1" dirty="0">
                <a:solidFill>
                  <a:schemeClr val="accent1">
                    <a:lumMod val="75000"/>
                  </a:schemeClr>
                </a:solidFill>
                <a:effectLst>
                  <a:outerShdw blurRad="38100" dist="38100" dir="2700000" algn="tl">
                    <a:srgbClr val="000000">
                      <a:alpha val="43137"/>
                    </a:srgbClr>
                  </a:outerShdw>
                </a:effectLst>
              </a:rPr>
              <a:t> le dossier </a:t>
            </a:r>
            <a:r>
              <a:rPr lang="fr-FR" sz="2600" dirty="0"/>
              <a:t>de l’étude ou de la notice d’impact comportant les avis des services techniques et les résultats de l’enquête publique, accompagné du procès-verbal du commissaire enquêteur et le mémoire en réponse du promoteur aux avis formulés est transmis selon le cas: </a:t>
            </a:r>
          </a:p>
          <a:p>
            <a:pPr>
              <a:buNone/>
              <a:defRPr/>
            </a:pPr>
            <a:r>
              <a:rPr lang="fr-FR" sz="2600" b="1" dirty="0">
                <a:solidFill>
                  <a:schemeClr val="accent1">
                    <a:lumMod val="75000"/>
                  </a:schemeClr>
                </a:solidFill>
                <a:effectLst>
                  <a:outerShdw blurRad="38100" dist="38100" dir="2700000" algn="tl">
                    <a:srgbClr val="000000">
                      <a:alpha val="43137"/>
                    </a:srgbClr>
                  </a:outerShdw>
                </a:effectLst>
              </a:rPr>
              <a:t>     au ministre chargé de l’environnement pour </a:t>
            </a:r>
            <a:r>
              <a:rPr lang="fr-FR" sz="2600" b="1" u="sng" dirty="0">
                <a:solidFill>
                  <a:schemeClr val="accent1">
                    <a:lumMod val="75000"/>
                  </a:schemeClr>
                </a:solidFill>
                <a:effectLst>
                  <a:outerShdw blurRad="38100" dist="38100" dir="2700000" algn="tl">
                    <a:srgbClr val="000000">
                      <a:alpha val="43137"/>
                    </a:srgbClr>
                  </a:outerShdw>
                </a:effectLst>
              </a:rPr>
              <a:t>l’étude d’impact</a:t>
            </a:r>
          </a:p>
          <a:p>
            <a:pPr>
              <a:buNone/>
              <a:defRPr/>
            </a:pPr>
            <a:endParaRPr lang="fr-FR" sz="2600" b="1" dirty="0">
              <a:solidFill>
                <a:schemeClr val="accent1">
                  <a:lumMod val="75000"/>
                </a:schemeClr>
              </a:solidFill>
              <a:effectLst>
                <a:outerShdw blurRad="38100" dist="38100" dir="2700000" algn="tl">
                  <a:srgbClr val="000000">
                    <a:alpha val="43137"/>
                  </a:srgbClr>
                </a:outerShdw>
              </a:effectLst>
            </a:endParaRPr>
          </a:p>
          <a:p>
            <a:pPr algn="just">
              <a:buNone/>
              <a:defRPr/>
            </a:pPr>
            <a:r>
              <a:rPr lang="fr-FR" sz="2600" b="1" dirty="0">
                <a:solidFill>
                  <a:schemeClr val="accent1">
                    <a:lumMod val="75000"/>
                  </a:schemeClr>
                </a:solidFill>
                <a:effectLst>
                  <a:outerShdw blurRad="38100" dist="38100" dir="2700000" algn="tl">
                    <a:srgbClr val="000000">
                      <a:alpha val="43137"/>
                    </a:srgbClr>
                  </a:outerShdw>
                </a:effectLst>
              </a:rPr>
              <a:t>     aux services chargés de l’environnement </a:t>
            </a:r>
            <a:r>
              <a:rPr lang="fr-FR" sz="2600" b="1" dirty="0">
                <a:solidFill>
                  <a:schemeClr val="accent1">
                    <a:lumMod val="50000"/>
                  </a:schemeClr>
                </a:solidFill>
              </a:rPr>
              <a:t>territorialement compétents pour </a:t>
            </a:r>
            <a:r>
              <a:rPr lang="fr-FR" sz="2600" b="1" u="sng" dirty="0">
                <a:solidFill>
                  <a:schemeClr val="accent1">
                    <a:lumMod val="50000"/>
                  </a:schemeClr>
                </a:solidFill>
              </a:rPr>
              <a:t>la notice d’impact</a:t>
            </a:r>
            <a:r>
              <a:rPr lang="fr-FR" sz="2600" dirty="0"/>
              <a:t>, qui procèdent à l’examen de l’étude ou de la notice d’impact et des documents annexés.</a:t>
            </a:r>
          </a:p>
          <a:p>
            <a:pPr>
              <a:buNone/>
              <a:defRPr/>
            </a:pPr>
            <a:endParaRPr lang="fr-FR" sz="2600" dirty="0"/>
          </a:p>
          <a:p>
            <a:pPr algn="just">
              <a:buNone/>
              <a:defRPr/>
            </a:pPr>
            <a:r>
              <a:rPr lang="fr-FR" sz="3000" b="1" dirty="0">
                <a:solidFill>
                  <a:srgbClr val="FF0000"/>
                </a:solidFill>
                <a:effectLst>
                  <a:outerShdw blurRad="38100" dist="38100" dir="2700000" algn="tl">
                    <a:srgbClr val="000000">
                      <a:alpha val="43137"/>
                    </a:srgbClr>
                  </a:outerShdw>
                </a:effectLst>
              </a:rPr>
              <a:t>     L’étude d’impact est approuvée</a:t>
            </a:r>
            <a:r>
              <a:rPr lang="fr-FR" sz="3000" dirty="0">
                <a:solidFill>
                  <a:srgbClr val="FF0000"/>
                </a:solidFill>
              </a:rPr>
              <a:t> enfin par le ministre chargé de l’environnement.</a:t>
            </a:r>
          </a:p>
          <a:p>
            <a:pPr marL="0" indent="0">
              <a:buNone/>
              <a:defRPr/>
            </a:pPr>
            <a:r>
              <a:rPr lang="fr-FR" dirty="0"/>
              <a:t> </a:t>
            </a:r>
            <a:endParaRPr lang="fr-FR" sz="1900" dirty="0">
              <a:latin typeface="Candara" panose="020E0502030303020204" pitchFamily="34" charset="0"/>
            </a:endParaRPr>
          </a:p>
          <a:p>
            <a:pPr indent="0">
              <a:buNone/>
              <a:defRPr/>
            </a:pPr>
            <a:endParaRPr lang="fr-FR" dirty="0"/>
          </a:p>
          <a:p>
            <a:pPr indent="0" algn="just">
              <a:buNone/>
              <a:defRPr/>
            </a:pPr>
            <a:endParaRPr lang="fr-FR" sz="2500" dirty="0">
              <a:solidFill>
                <a:schemeClr val="accent2">
                  <a:lumMod val="75000"/>
                </a:schemeClr>
              </a:solidFill>
              <a:effectLst>
                <a:outerShdw blurRad="38100" dist="38100" dir="2700000" algn="tl">
                  <a:srgbClr val="000000">
                    <a:alpha val="43137"/>
                  </a:srgbClr>
                </a:outerShdw>
              </a:effectLst>
              <a:latin typeface="Candara" panose="020E0502030303020204" pitchFamily="34" charset="0"/>
              <a:ea typeface="Times New Roman" panose="02020603050405020304" pitchFamily="18" charset="0"/>
            </a:endParaRPr>
          </a:p>
          <a:p>
            <a:pPr>
              <a:defRPr/>
            </a:pPr>
            <a:endParaRPr lang="fr-FR" altLang="fr-FR" dirty="0">
              <a:latin typeface="Candara" panose="020E0502030303020204" pitchFamily="34" charset="0"/>
            </a:endParaRPr>
          </a:p>
        </p:txBody>
      </p:sp>
      <p:sp>
        <p:nvSpPr>
          <p:cNvPr id="19459" name="Espace réservé du numéro de diapositive 3"/>
          <p:cNvSpPr>
            <a:spLocks noGrp="1"/>
          </p:cNvSpPr>
          <p:nvPr>
            <p:ph type="sldNum" sz="quarter" idx="12"/>
          </p:nvPr>
        </p:nvSpPr>
        <p:spPr bwMode="auto">
          <a:noFill/>
          <a:ln>
            <a:miter lim="800000"/>
            <a:headEnd/>
            <a:tailEnd/>
          </a:ln>
        </p:spPr>
        <p:txBody>
          <a:bodyPr/>
          <a:lstStyle/>
          <a:p>
            <a:fld id="{77F57CBA-E38F-4EE3-A4F9-ED521B336F6A}" type="slidenum">
              <a:rPr lang="fr-FR" smtClean="0"/>
              <a:pPr/>
              <a:t>31</a:t>
            </a:fld>
            <a:endParaRPr lang="fr-FR"/>
          </a:p>
        </p:txBody>
      </p:sp>
      <p:sp>
        <p:nvSpPr>
          <p:cNvPr id="4" name="Flèche droite 3"/>
          <p:cNvSpPr/>
          <p:nvPr/>
        </p:nvSpPr>
        <p:spPr>
          <a:xfrm>
            <a:off x="0" y="2996952"/>
            <a:ext cx="357158"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Flèche droite 4"/>
          <p:cNvSpPr/>
          <p:nvPr/>
        </p:nvSpPr>
        <p:spPr>
          <a:xfrm>
            <a:off x="0" y="3717032"/>
            <a:ext cx="357158"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Espace réservé du contenu 2"/>
          <p:cNvSpPr>
            <a:spLocks noGrp="1"/>
          </p:cNvSpPr>
          <p:nvPr>
            <p:ph idx="1"/>
          </p:nvPr>
        </p:nvSpPr>
        <p:spPr>
          <a:xfrm>
            <a:off x="0" y="0"/>
            <a:ext cx="9144000" cy="6555619"/>
          </a:xfrm>
        </p:spPr>
        <p:txBody>
          <a:bodyPr/>
          <a:lstStyle/>
          <a:p>
            <a:pPr algn="just">
              <a:buNone/>
              <a:defRPr/>
            </a:pPr>
            <a:r>
              <a:rPr lang="fr-FR" sz="2400" b="1" dirty="0">
                <a:solidFill>
                  <a:schemeClr val="accent1">
                    <a:lumMod val="75000"/>
                  </a:schemeClr>
                </a:solidFill>
                <a:effectLst>
                  <a:outerShdw blurRad="38100" dist="38100" dir="2700000" algn="tl">
                    <a:srgbClr val="000000">
                      <a:alpha val="43137"/>
                    </a:srgbClr>
                  </a:outerShdw>
                </a:effectLst>
              </a:rPr>
              <a:t>Le promoteur </a:t>
            </a:r>
            <a:r>
              <a:rPr lang="fr-FR" sz="2400" dirty="0"/>
              <a:t>peut soumettre au ministre chargé de l’environnement un recours administratif accompagné de l’ensemble des justificatifs ou des informations complémentaires permettant d’expliquer et / ou de fonder ses choix technologiques et environnementaux de sa demande d’étude ou de notice d’impact en vue d’un nouvel examen. </a:t>
            </a:r>
          </a:p>
          <a:p>
            <a:pPr marL="0" indent="0" algn="just">
              <a:buNone/>
              <a:defRPr/>
            </a:pPr>
            <a:endParaRPr lang="fr-FR" dirty="0"/>
          </a:p>
          <a:p>
            <a:pPr>
              <a:defRPr/>
            </a:pPr>
            <a:r>
              <a:rPr lang="fr-FR" sz="2100" b="1" dirty="0">
                <a:solidFill>
                  <a:srgbClr val="FF0000"/>
                </a:solidFill>
              </a:rPr>
              <a:t>Est-ce qu’une zone d’activité commerciale est soumise à une étude d’impact ou une notice d’impact ?</a:t>
            </a:r>
          </a:p>
          <a:p>
            <a:pPr marL="0" indent="0">
              <a:buNone/>
              <a:defRPr/>
            </a:pPr>
            <a:endParaRPr lang="fr-FR" sz="2100" b="1" dirty="0">
              <a:solidFill>
                <a:srgbClr val="FF0000"/>
              </a:solidFill>
            </a:endParaRPr>
          </a:p>
          <a:p>
            <a:pPr>
              <a:defRPr/>
            </a:pPr>
            <a:r>
              <a:rPr lang="fr-FR" sz="2100" b="1" dirty="0">
                <a:solidFill>
                  <a:srgbClr val="FF0000"/>
                </a:solidFill>
              </a:rPr>
              <a:t>Un projet d’alimentation en eau potable est-il soumis à une étude d’impact ? </a:t>
            </a:r>
          </a:p>
          <a:p>
            <a:pPr indent="0">
              <a:buNone/>
              <a:defRPr/>
            </a:pPr>
            <a:endParaRPr lang="fr-FR" dirty="0"/>
          </a:p>
          <a:p>
            <a:pPr indent="0" algn="just">
              <a:buNone/>
              <a:defRPr/>
            </a:pPr>
            <a:endParaRPr lang="fr-FR" sz="2500" dirty="0">
              <a:solidFill>
                <a:schemeClr val="accent2">
                  <a:lumMod val="75000"/>
                </a:schemeClr>
              </a:solidFill>
              <a:effectLst>
                <a:outerShdw blurRad="38100" dist="38100" dir="2700000" algn="tl">
                  <a:srgbClr val="000000">
                    <a:alpha val="43137"/>
                  </a:srgbClr>
                </a:outerShdw>
              </a:effectLst>
              <a:latin typeface="Candara" panose="020E0502030303020204" pitchFamily="34" charset="0"/>
              <a:ea typeface="Times New Roman" panose="02020603050405020304" pitchFamily="18" charset="0"/>
            </a:endParaRPr>
          </a:p>
          <a:p>
            <a:pPr>
              <a:defRPr/>
            </a:pPr>
            <a:endParaRPr lang="fr-FR" altLang="fr-FR" dirty="0">
              <a:latin typeface="Candara" panose="020E0502030303020204" pitchFamily="34" charset="0"/>
            </a:endParaRPr>
          </a:p>
        </p:txBody>
      </p:sp>
      <p:sp>
        <p:nvSpPr>
          <p:cNvPr id="20483" name="Espace réservé du numéro de diapositive 3"/>
          <p:cNvSpPr>
            <a:spLocks noGrp="1"/>
          </p:cNvSpPr>
          <p:nvPr>
            <p:ph type="sldNum" sz="quarter" idx="12"/>
          </p:nvPr>
        </p:nvSpPr>
        <p:spPr bwMode="auto">
          <a:noFill/>
          <a:ln>
            <a:miter lim="800000"/>
            <a:headEnd/>
            <a:tailEnd/>
          </a:ln>
        </p:spPr>
        <p:txBody>
          <a:bodyPr/>
          <a:lstStyle/>
          <a:p>
            <a:fld id="{9A6159D4-E3EF-49C2-82D6-8510B5B6C6C6}" type="slidenum">
              <a:rPr lang="fr-FR" smtClean="0"/>
              <a:pPr/>
              <a:t>32</a:t>
            </a:fld>
            <a:endParaRPr lang="fr-F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727371"/>
          </a:xfrm>
        </p:spPr>
        <p:txBody>
          <a:bodyPr>
            <a:normAutofit fontScale="92500"/>
          </a:bodyPr>
          <a:lstStyle/>
          <a:p>
            <a:pPr marL="0" indent="0" algn="ctr">
              <a:buNone/>
              <a:defRPr/>
            </a:pPr>
            <a:r>
              <a:rPr lang="fr-FR" sz="2500" b="1" dirty="0">
                <a:solidFill>
                  <a:schemeClr val="accent2">
                    <a:lumMod val="75000"/>
                  </a:schemeClr>
                </a:solidFill>
                <a:effectLst>
                  <a:outerShdw blurRad="38100" dist="38100" dir="2700000" algn="tl">
                    <a:srgbClr val="000000">
                      <a:alpha val="43137"/>
                    </a:srgbClr>
                  </a:outerShdw>
                </a:effectLst>
                <a:latin typeface="Candara" panose="020E0502030303020204" pitchFamily="34" charset="0"/>
              </a:rPr>
              <a:t>4 / LISTE DES PROJETS SOUMIS A ETUDE D’IMPACT </a:t>
            </a:r>
          </a:p>
          <a:p>
            <a:pPr marL="0" indent="0" algn="just">
              <a:buNone/>
              <a:defRPr/>
            </a:pPr>
            <a:r>
              <a:rPr lang="fr-FR" sz="2000" dirty="0">
                <a:latin typeface="Candara" panose="020E0502030303020204" pitchFamily="34" charset="0"/>
              </a:rPr>
              <a:t>1- Projets d’aménagement et de réalisation de nouvelles zones d’activités industrielles ;</a:t>
            </a:r>
          </a:p>
          <a:p>
            <a:pPr marL="0" indent="0" algn="just">
              <a:buNone/>
              <a:defRPr/>
            </a:pPr>
            <a:r>
              <a:rPr lang="fr-FR" sz="2000" dirty="0">
                <a:latin typeface="Candara" panose="020E0502030303020204" pitchFamily="34" charset="0"/>
              </a:rPr>
              <a:t>2- Projets d’aménagement et de réalisation de nouvelles zones d’activités commerciales ;</a:t>
            </a:r>
          </a:p>
          <a:p>
            <a:pPr marL="0" indent="0" algn="just">
              <a:buNone/>
              <a:defRPr/>
            </a:pPr>
            <a:r>
              <a:rPr lang="fr-FR" sz="2000" dirty="0">
                <a:latin typeface="Candara" panose="020E0502030303020204" pitchFamily="34" charset="0"/>
              </a:rPr>
              <a:t>3- Projets de réalisation de villes nouvelles de plus de cent mille (100.000) habitants ;</a:t>
            </a:r>
          </a:p>
          <a:p>
            <a:pPr marL="0" indent="0" algn="just">
              <a:buNone/>
              <a:defRPr/>
            </a:pPr>
            <a:r>
              <a:rPr lang="fr-FR" sz="2000" dirty="0">
                <a:latin typeface="Candara" panose="020E0502030303020204" pitchFamily="34" charset="0"/>
              </a:rPr>
              <a:t>4- Projets d’aménagement et de construction dans les zones d’expansion touristique pour une superficie de plus de dix (10) hectares ;</a:t>
            </a:r>
          </a:p>
          <a:p>
            <a:pPr marL="0" indent="0" algn="just">
              <a:buNone/>
              <a:defRPr/>
            </a:pPr>
            <a:r>
              <a:rPr lang="fr-FR" sz="2000" dirty="0">
                <a:latin typeface="Candara" panose="020E0502030303020204" pitchFamily="34" charset="0"/>
              </a:rPr>
              <a:t>5- Projets d’aménagement et de construction D’autoroutes </a:t>
            </a:r>
          </a:p>
          <a:p>
            <a:pPr marL="0" indent="0" algn="just">
              <a:buNone/>
              <a:defRPr/>
            </a:pPr>
            <a:r>
              <a:rPr lang="fr-FR" sz="2000" dirty="0">
                <a:latin typeface="Candara" panose="020E0502030303020204" pitchFamily="34" charset="0"/>
              </a:rPr>
              <a:t>6- Projets de réalisation et d’aménagement de ports industriels, de pêche et de plaisance ; </a:t>
            </a:r>
          </a:p>
          <a:p>
            <a:pPr marL="0" indent="0" algn="just">
              <a:buNone/>
              <a:defRPr/>
            </a:pPr>
            <a:r>
              <a:rPr lang="fr-FR" sz="2000" dirty="0">
                <a:latin typeface="Candara" panose="020E0502030303020204" pitchFamily="34" charset="0"/>
              </a:rPr>
              <a:t>7- Projets de construction et d’aménagement d’aéroports et aérodromes ;</a:t>
            </a:r>
          </a:p>
          <a:p>
            <a:pPr marL="0" indent="0" algn="just">
              <a:buNone/>
              <a:defRPr/>
            </a:pPr>
            <a:r>
              <a:rPr lang="fr-FR" sz="2000" dirty="0">
                <a:latin typeface="Candara" panose="020E0502030303020204" pitchFamily="34" charset="0"/>
              </a:rPr>
              <a:t>8- Projets de lotissement urbain dont la superficie est de plus de dix (10) hectares ;</a:t>
            </a:r>
          </a:p>
          <a:p>
            <a:pPr marL="0" indent="0" algn="just">
              <a:buNone/>
              <a:defRPr/>
            </a:pPr>
            <a:r>
              <a:rPr lang="fr-FR" sz="2000" dirty="0">
                <a:latin typeface="Candara" panose="020E0502030303020204" pitchFamily="34" charset="0"/>
              </a:rPr>
              <a:t>9- Projets de construction et d’aménagement de complexes de thalassothérapie et thermalisme ;</a:t>
            </a:r>
          </a:p>
          <a:p>
            <a:pPr marL="0" indent="0" algn="just">
              <a:buNone/>
              <a:defRPr/>
            </a:pPr>
            <a:r>
              <a:rPr lang="fr-FR" sz="2000" dirty="0">
                <a:latin typeface="Candara" panose="020E0502030303020204" pitchFamily="34" charset="0"/>
              </a:rPr>
              <a:t>10- Projets de construction de complexes hôteliers de plus de huit cents (800) lits ;</a:t>
            </a:r>
          </a:p>
          <a:p>
            <a:pPr marL="0" indent="0" algn="just">
              <a:buNone/>
              <a:defRPr/>
            </a:pPr>
            <a:r>
              <a:rPr lang="fr-FR" sz="2000" dirty="0">
                <a:latin typeface="Candara" panose="020E0502030303020204" pitchFamily="34" charset="0"/>
              </a:rPr>
              <a:t>11- Projets de construction ou dragage de barrages ;</a:t>
            </a:r>
          </a:p>
          <a:p>
            <a:pPr marL="0" indent="0" algn="just">
              <a:buNone/>
              <a:defRPr/>
            </a:pPr>
            <a:r>
              <a:rPr lang="fr-FR" sz="2000" dirty="0">
                <a:latin typeface="Candara" panose="020E0502030303020204" pitchFamily="34" charset="0"/>
              </a:rPr>
              <a:t>12- Projets de construction et d’aménagement d’équipements culturels, sportifs ou de loisirs susceptibles D’accueillir plus de cinq mille (5000) personnes ; </a:t>
            </a:r>
          </a:p>
          <a:p>
            <a:pPr marL="0" indent="0" algn="just">
              <a:buNone/>
              <a:defRPr/>
            </a:pPr>
            <a:r>
              <a:rPr lang="fr-FR" sz="2000" dirty="0">
                <a:latin typeface="Candara" panose="020E0502030303020204" pitchFamily="34" charset="0"/>
              </a:rPr>
              <a:t>13- Projets de réalisation et d’aménagement de parcs d’attraction d’une capacité de plus de quatre mille (4000) visiteurs ;</a:t>
            </a:r>
          </a:p>
        </p:txBody>
      </p:sp>
      <p:sp>
        <p:nvSpPr>
          <p:cNvPr id="21507" name="Espace réservé du numéro de diapositive 3"/>
          <p:cNvSpPr>
            <a:spLocks noGrp="1"/>
          </p:cNvSpPr>
          <p:nvPr>
            <p:ph type="sldNum" sz="quarter" idx="12"/>
          </p:nvPr>
        </p:nvSpPr>
        <p:spPr bwMode="auto">
          <a:noFill/>
          <a:ln>
            <a:miter lim="800000"/>
            <a:headEnd/>
            <a:tailEnd/>
          </a:ln>
        </p:spPr>
        <p:txBody>
          <a:bodyPr/>
          <a:lstStyle/>
          <a:p>
            <a:fld id="{73D50657-34CD-40AC-8549-08FE4B505404}" type="slidenum">
              <a:rPr lang="fr-FR" smtClean="0"/>
              <a:pPr/>
              <a:t>33</a:t>
            </a:fld>
            <a:endParaRPr lang="fr-F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Espace réservé du contenu 2"/>
          <p:cNvSpPr>
            <a:spLocks noGrp="1"/>
          </p:cNvSpPr>
          <p:nvPr>
            <p:ph idx="1"/>
          </p:nvPr>
        </p:nvSpPr>
        <p:spPr>
          <a:xfrm>
            <a:off x="0" y="0"/>
            <a:ext cx="9144000" cy="6721324"/>
          </a:xfrm>
        </p:spPr>
        <p:txBody>
          <a:bodyPr>
            <a:noAutofit/>
          </a:bodyPr>
          <a:lstStyle/>
          <a:p>
            <a:pPr marL="0" indent="0" algn="just">
              <a:buNone/>
            </a:pPr>
            <a:r>
              <a:rPr lang="fr-FR" altLang="fr-FR" sz="2000" dirty="0">
                <a:latin typeface="Candara" pitchFamily="34" charset="0"/>
              </a:rPr>
              <a:t>14- Projets de construction et d’aménagement de parcs de stationnement (terrains ou bâtiments) pour plus de trois cents (300) voitures ;</a:t>
            </a:r>
          </a:p>
          <a:p>
            <a:pPr marL="0" indent="0" algn="just">
              <a:buNone/>
            </a:pPr>
            <a:r>
              <a:rPr lang="fr-FR" altLang="fr-FR" sz="2000" dirty="0">
                <a:latin typeface="Candara" pitchFamily="34" charset="0"/>
              </a:rPr>
              <a:t>15- Projets de travaux hydrauliques sur une superficie de cinq cents (500) m2 (enrochement, endiguement) ;</a:t>
            </a:r>
          </a:p>
          <a:p>
            <a:pPr marL="0" indent="0" algn="just">
              <a:buNone/>
            </a:pPr>
            <a:r>
              <a:rPr lang="fr-FR" altLang="fr-FR" sz="2000" dirty="0">
                <a:latin typeface="Candara" pitchFamily="34" charset="0"/>
              </a:rPr>
              <a:t>16- Projets d’aménagement de places de transbordement de marchandises et centres de distribution disposant d.une surface de stockage de plus de vingt mille (20.000) m2 ;</a:t>
            </a:r>
          </a:p>
          <a:p>
            <a:pPr marL="0" indent="0" algn="just">
              <a:buNone/>
            </a:pPr>
            <a:r>
              <a:rPr lang="fr-FR" altLang="fr-FR" sz="2000" dirty="0">
                <a:latin typeface="Candara" pitchFamily="34" charset="0"/>
              </a:rPr>
              <a:t>17- Projets de construction et d’aménagement de centres commerciaux d.une surface bâtie de plus de cinq mille (5000) m2 ;</a:t>
            </a:r>
          </a:p>
          <a:p>
            <a:pPr marL="0" indent="0" algn="just">
              <a:buNone/>
            </a:pPr>
            <a:r>
              <a:rPr lang="fr-FR" altLang="fr-FR" sz="2000" dirty="0">
                <a:latin typeface="Candara" pitchFamily="34" charset="0"/>
              </a:rPr>
              <a:t>18- Projets de dragage de bassins portuaires et évacuation des boues de dragage en mer ;</a:t>
            </a:r>
          </a:p>
          <a:p>
            <a:pPr marL="0" indent="0" algn="just">
              <a:buNone/>
            </a:pPr>
            <a:r>
              <a:rPr lang="fr-FR" altLang="fr-FR" sz="2000" dirty="0">
                <a:latin typeface="Candara" pitchFamily="34" charset="0"/>
              </a:rPr>
              <a:t>19- Projets de travaux et ouvrages de défense contre la mer d.une longueur de plus de cinq cents (500) m </a:t>
            </a:r>
          </a:p>
          <a:p>
            <a:pPr marL="0" indent="0" algn="just">
              <a:buNone/>
            </a:pPr>
            <a:r>
              <a:rPr lang="fr-FR" altLang="fr-FR" sz="2000" dirty="0">
                <a:latin typeface="Candara" pitchFamily="34" charset="0"/>
              </a:rPr>
              <a:t>20- Tous travaux d’aménagement et de construction projetés en zone humide ;</a:t>
            </a:r>
          </a:p>
          <a:p>
            <a:pPr marL="0" indent="0" algn="just">
              <a:buNone/>
            </a:pPr>
            <a:r>
              <a:rPr lang="fr-FR" altLang="fr-FR" sz="2000" dirty="0">
                <a:latin typeface="Candara" pitchFamily="34" charset="0"/>
              </a:rPr>
              <a:t>21- Projets de construction de pipelines de transport D’hydrocarbures liquides ou gazeux;</a:t>
            </a:r>
          </a:p>
          <a:p>
            <a:pPr marL="0" indent="0" algn="just">
              <a:buNone/>
            </a:pPr>
            <a:r>
              <a:rPr lang="fr-FR" altLang="fr-FR" sz="2000" dirty="0">
                <a:latin typeface="Candara" pitchFamily="34" charset="0"/>
              </a:rPr>
              <a:t>22- Projets de déchargement de plus de dix mille (10. 000) m3 de boues dans des lacs ou étendue d.eau ;</a:t>
            </a:r>
          </a:p>
          <a:p>
            <a:pPr marL="0" indent="0" algn="just">
              <a:buNone/>
            </a:pPr>
            <a:r>
              <a:rPr lang="fr-FR" altLang="fr-FR" sz="2000" dirty="0">
                <a:latin typeface="Candara" pitchFamily="34" charset="0"/>
              </a:rPr>
              <a:t>23- Projets de forage ou d’extraction du pétrole, de gaz naturel ou de minéraux à terre ou en mer ;</a:t>
            </a:r>
          </a:p>
        </p:txBody>
      </p:sp>
      <p:sp>
        <p:nvSpPr>
          <p:cNvPr id="22531" name="Espace réservé du numéro de diapositive 3"/>
          <p:cNvSpPr>
            <a:spLocks noGrp="1"/>
          </p:cNvSpPr>
          <p:nvPr>
            <p:ph type="sldNum" sz="quarter" idx="12"/>
          </p:nvPr>
        </p:nvSpPr>
        <p:spPr bwMode="auto">
          <a:noFill/>
          <a:ln>
            <a:miter lim="800000"/>
            <a:headEnd/>
            <a:tailEnd/>
          </a:ln>
        </p:spPr>
        <p:txBody>
          <a:bodyPr/>
          <a:lstStyle/>
          <a:p>
            <a:fld id="{C49E85C5-009E-4701-BB87-441D0D0BC833}" type="slidenum">
              <a:rPr lang="fr-FR" smtClean="0"/>
              <a:pPr/>
              <a:t>34</a:t>
            </a:fld>
            <a:endParaRPr lang="fr-F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sp>
        <p:nvSpPr>
          <p:cNvPr id="4" name="Rectangle 3"/>
          <p:cNvSpPr/>
          <p:nvPr/>
        </p:nvSpPr>
        <p:spPr>
          <a:xfrm>
            <a:off x="0" y="214290"/>
            <a:ext cx="9144000" cy="3416320"/>
          </a:xfrm>
          <a:prstGeom prst="rect">
            <a:avLst/>
          </a:prstGeom>
        </p:spPr>
        <p:txBody>
          <a:bodyPr wrap="square">
            <a:spAutoFit/>
          </a:bodyPr>
          <a:lstStyle/>
          <a:p>
            <a:pPr algn="just"/>
            <a:r>
              <a:rPr lang="fr-FR" altLang="fr-FR" sz="2400" dirty="0">
                <a:latin typeface="Candara" pitchFamily="34" charset="0"/>
              </a:rPr>
              <a:t>24- Projets de construction de lignes électriques d’une capacité de plus de soixante-neuf (69) KV ;</a:t>
            </a:r>
          </a:p>
          <a:p>
            <a:pPr algn="just"/>
            <a:r>
              <a:rPr lang="fr-FR" altLang="fr-FR" sz="2400" dirty="0">
                <a:latin typeface="Candara" pitchFamily="34" charset="0"/>
              </a:rPr>
              <a:t>25- Projets de construction et d’aménagement de stades comprenant des tribunes fixes pour plus de vingt mille (20. 000) spectateurs ; </a:t>
            </a:r>
          </a:p>
          <a:p>
            <a:pPr algn="just"/>
            <a:r>
              <a:rPr lang="fr-FR" altLang="fr-FR" sz="2400" dirty="0">
                <a:latin typeface="Candara" pitchFamily="34" charset="0"/>
              </a:rPr>
              <a:t>26- Projets de réalisation de lignes de chemin de fer </a:t>
            </a:r>
          </a:p>
          <a:p>
            <a:pPr algn="just"/>
            <a:r>
              <a:rPr lang="fr-FR" altLang="fr-FR" sz="2400" dirty="0">
                <a:latin typeface="Candara" pitchFamily="34" charset="0"/>
              </a:rPr>
              <a:t>27- Projets de réalisation d’échangeurs et métro en zone urbaine ;</a:t>
            </a:r>
          </a:p>
          <a:p>
            <a:pPr algn="just"/>
            <a:r>
              <a:rPr lang="fr-FR" altLang="fr-FR" sz="2400" dirty="0">
                <a:latin typeface="Candara" pitchFamily="34" charset="0"/>
              </a:rPr>
              <a:t>28- Projets de réalisation de lignes de tramway en milieu urbain ;</a:t>
            </a:r>
          </a:p>
          <a:p>
            <a:pPr algn="just"/>
            <a:r>
              <a:rPr lang="fr-FR" altLang="fr-FR" sz="2400" dirty="0">
                <a:latin typeface="Candara" pitchFamily="34" charset="0"/>
              </a:rPr>
              <a:t>29- Projets d’adduction d’eau pour plus de dix mille (10. 000) habitants.</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37079" y="0"/>
            <a:ext cx="9006921" cy="6858000"/>
          </a:xfrm>
        </p:spPr>
        <p:txBody>
          <a:bodyPr>
            <a:normAutofit fontScale="92500" lnSpcReduction="10000"/>
          </a:bodyPr>
          <a:lstStyle/>
          <a:p>
            <a:pPr marL="0" indent="0" algn="ctr">
              <a:buNone/>
              <a:defRPr/>
            </a:pPr>
            <a:r>
              <a:rPr lang="fr-FR" sz="2500" b="1" dirty="0">
                <a:solidFill>
                  <a:schemeClr val="accent2">
                    <a:lumMod val="75000"/>
                  </a:schemeClr>
                </a:solidFill>
                <a:effectLst>
                  <a:outerShdw blurRad="38100" dist="38100" dir="2700000" algn="tl">
                    <a:srgbClr val="000000">
                      <a:alpha val="43137"/>
                    </a:srgbClr>
                  </a:outerShdw>
                </a:effectLst>
                <a:latin typeface="Candara" panose="020E0502030303020204" pitchFamily="34" charset="0"/>
              </a:rPr>
              <a:t>5 / PROJETS SOUMIS A NOTICE D’IMPACT </a:t>
            </a:r>
          </a:p>
          <a:p>
            <a:pPr marL="0" indent="0" algn="just">
              <a:buNone/>
              <a:defRPr/>
            </a:pPr>
            <a:r>
              <a:rPr lang="fr-FR" sz="2400" dirty="0">
                <a:latin typeface="Candara" panose="020E0502030303020204" pitchFamily="34" charset="0"/>
              </a:rPr>
              <a:t>1- Projets d’exploration de gisements de pétrole et de gaz pour une durée de moins de deux (2) ans ;</a:t>
            </a:r>
          </a:p>
          <a:p>
            <a:pPr marL="0" indent="0" algn="just">
              <a:buNone/>
              <a:defRPr/>
            </a:pPr>
            <a:r>
              <a:rPr lang="fr-FR" sz="2400" dirty="0">
                <a:latin typeface="Candara" panose="020E0502030303020204" pitchFamily="34" charset="0"/>
              </a:rPr>
              <a:t>2- Projets d’aménagement de parcs de stationnement pour cent (100) à trois cents (300) voitures ;</a:t>
            </a:r>
          </a:p>
          <a:p>
            <a:pPr marL="0" indent="0" algn="just">
              <a:buNone/>
              <a:defRPr/>
            </a:pPr>
            <a:r>
              <a:rPr lang="fr-FR" sz="2400" dirty="0">
                <a:latin typeface="Candara" panose="020E0502030303020204" pitchFamily="34" charset="0"/>
              </a:rPr>
              <a:t>3- Projets de construction et d’aménagement de stades comprenant des tribunes fixes pour cinq mille (5000) à vingt mille (20. 000) spectateurs ;</a:t>
            </a:r>
          </a:p>
          <a:p>
            <a:pPr marL="0" indent="0" algn="just">
              <a:buNone/>
              <a:defRPr/>
            </a:pPr>
            <a:r>
              <a:rPr lang="fr-FR" sz="2400" dirty="0">
                <a:latin typeface="Candara" panose="020E0502030303020204" pitchFamily="34" charset="0"/>
              </a:rPr>
              <a:t>4- Projets de construction de lignes électriques d’une capacité comprise entre vingt (20) et soixante-neuf (69) KV ; </a:t>
            </a:r>
          </a:p>
          <a:p>
            <a:pPr marL="0" indent="0" algn="just">
              <a:buNone/>
              <a:defRPr/>
            </a:pPr>
            <a:r>
              <a:rPr lang="fr-FR" sz="2400" dirty="0">
                <a:latin typeface="Candara" panose="020E0502030303020204" pitchFamily="34" charset="0"/>
              </a:rPr>
              <a:t>5- Projets d’adduction d’eau pour cinq cents (500) à dix mille (10.000) habitants ;</a:t>
            </a:r>
          </a:p>
          <a:p>
            <a:pPr marL="0" indent="0" algn="just">
              <a:buNone/>
              <a:defRPr/>
            </a:pPr>
            <a:r>
              <a:rPr lang="fr-FR" sz="2400" dirty="0">
                <a:latin typeface="Candara" panose="020E0502030303020204" pitchFamily="34" charset="0"/>
              </a:rPr>
              <a:t>6- Projets de construction d’équipements culturels, sportifs ou de loisirs susceptibles d’accueillir entre cinq mille (5000) et vingt mille (20 000) personnes ;</a:t>
            </a:r>
          </a:p>
          <a:p>
            <a:pPr marL="0" indent="0" algn="just">
              <a:buNone/>
              <a:defRPr/>
            </a:pPr>
            <a:r>
              <a:rPr lang="fr-FR" sz="2400" dirty="0">
                <a:latin typeface="Candara" panose="020E0502030303020204" pitchFamily="34" charset="0"/>
              </a:rPr>
              <a:t>7- Projets d’aménagement et de création de villages de vacances de plus de deux (2) hectares ;</a:t>
            </a:r>
          </a:p>
          <a:p>
            <a:pPr marL="0" indent="0" algn="just">
              <a:buNone/>
              <a:defRPr/>
            </a:pPr>
            <a:r>
              <a:rPr lang="fr-FR" sz="2400" dirty="0">
                <a:latin typeface="Candara" panose="020E0502030303020204" pitchFamily="34" charset="0"/>
              </a:rPr>
              <a:t>8- Projets de construction d’infrastructures hôtelières de trois cents (300) à huit cents (800) lits ;</a:t>
            </a:r>
          </a:p>
          <a:p>
            <a:pPr marL="0" indent="0" algn="just">
              <a:buNone/>
              <a:defRPr/>
            </a:pPr>
            <a:r>
              <a:rPr lang="fr-FR" sz="2400" dirty="0">
                <a:latin typeface="Candara" panose="020E0502030303020204" pitchFamily="34" charset="0"/>
              </a:rPr>
              <a:t>9- Projets d’aménagement de terrains de camping de plus de deux cents (200) emplacements ;</a:t>
            </a:r>
          </a:p>
          <a:p>
            <a:pPr marL="0" indent="0">
              <a:buNone/>
              <a:defRPr/>
            </a:pPr>
            <a:endParaRPr lang="fr-FR" sz="1600" dirty="0">
              <a:latin typeface="Candara" panose="020E0502030303020204" pitchFamily="34" charset="0"/>
            </a:endParaRPr>
          </a:p>
          <a:p>
            <a:pPr marL="0" indent="0" algn="just">
              <a:buNone/>
              <a:defRPr/>
            </a:pPr>
            <a:endParaRPr lang="fr-FR" sz="1600" dirty="0">
              <a:latin typeface="Candara" panose="020E0502030303020204" pitchFamily="34" charset="0"/>
            </a:endParaRPr>
          </a:p>
        </p:txBody>
      </p:sp>
      <p:sp>
        <p:nvSpPr>
          <p:cNvPr id="23555" name="Espace réservé du numéro de diapositive 3"/>
          <p:cNvSpPr>
            <a:spLocks noGrp="1"/>
          </p:cNvSpPr>
          <p:nvPr>
            <p:ph type="sldNum" sz="quarter" idx="12"/>
          </p:nvPr>
        </p:nvSpPr>
        <p:spPr bwMode="auto">
          <a:noFill/>
          <a:ln>
            <a:miter lim="800000"/>
            <a:headEnd/>
            <a:tailEnd/>
          </a:ln>
        </p:spPr>
        <p:txBody>
          <a:bodyPr/>
          <a:lstStyle/>
          <a:p>
            <a:fld id="{0258FE41-D817-4C76-B395-C30BB7C7DE85}" type="slidenum">
              <a:rPr lang="fr-FR" smtClean="0"/>
              <a:pPr/>
              <a:t>36</a:t>
            </a:fld>
            <a:endParaRPr lang="fr-F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sp>
        <p:nvSpPr>
          <p:cNvPr id="4" name="Rectangle 3"/>
          <p:cNvSpPr/>
          <p:nvPr/>
        </p:nvSpPr>
        <p:spPr>
          <a:xfrm>
            <a:off x="0" y="500042"/>
            <a:ext cx="9144000" cy="3416320"/>
          </a:xfrm>
          <a:prstGeom prst="rect">
            <a:avLst/>
          </a:prstGeom>
        </p:spPr>
        <p:txBody>
          <a:bodyPr wrap="square">
            <a:spAutoFit/>
          </a:bodyPr>
          <a:lstStyle/>
          <a:p>
            <a:pPr algn="just">
              <a:defRPr/>
            </a:pPr>
            <a:r>
              <a:rPr lang="fr-FR" sz="2400" dirty="0">
                <a:latin typeface="Candara" panose="020E0502030303020204" pitchFamily="34" charset="0"/>
              </a:rPr>
              <a:t>10- Projets d’aménagement de retenues collinaires ; </a:t>
            </a:r>
          </a:p>
          <a:p>
            <a:pPr algn="just">
              <a:defRPr/>
            </a:pPr>
            <a:r>
              <a:rPr lang="fr-FR" sz="2400" dirty="0">
                <a:latin typeface="Candara" panose="020E0502030303020204" pitchFamily="34" charset="0"/>
              </a:rPr>
              <a:t>11- Projets de réalisation de cimetières ;</a:t>
            </a:r>
          </a:p>
          <a:p>
            <a:pPr algn="just">
              <a:defRPr/>
            </a:pPr>
            <a:r>
              <a:rPr lang="fr-FR" sz="2400" dirty="0">
                <a:latin typeface="Candara" panose="020E0502030303020204" pitchFamily="34" charset="0"/>
              </a:rPr>
              <a:t>12- Projets de construction de centres commerciaux d’une surface bâtie de mille (1000) à cinq mille (5000) m2 13- Projets d’aménagement de places de transbordement de marchandises et centres de distribution disposant d’une surface de stockage de dix mille (10.000) à vingt mille (20.000) m2 ;</a:t>
            </a:r>
          </a:p>
          <a:p>
            <a:pPr>
              <a:defRPr/>
            </a:pPr>
            <a:r>
              <a:rPr lang="fr-FR" sz="2400" dirty="0">
                <a:latin typeface="Candara" panose="020E0502030303020204" pitchFamily="34" charset="0"/>
              </a:rPr>
              <a:t>14- Projets d’aménagement de lotissements urbains dont la superficie est comprise entre trois (3) et cinq (5) ha.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1"/>
            <a:ext cx="7772400" cy="857232"/>
          </a:xfrm>
        </p:spPr>
        <p:txBody>
          <a:bodyPr>
            <a:normAutofit/>
          </a:bodyPr>
          <a:lstStyle/>
          <a:p>
            <a:pPr algn="l"/>
            <a:r>
              <a:rPr lang="fr-FR" sz="2400" b="1" u="sng" dirty="0">
                <a:solidFill>
                  <a:srgbClr val="FF0000"/>
                </a:solidFill>
              </a:rPr>
              <a:t>10/ Outil d’évaluation d’impacts (LA MATRICE D’IMPACTS):</a:t>
            </a:r>
          </a:p>
        </p:txBody>
      </p:sp>
      <p:sp>
        <p:nvSpPr>
          <p:cNvPr id="3" name="Sous-titre 2"/>
          <p:cNvSpPr>
            <a:spLocks noGrp="1"/>
          </p:cNvSpPr>
          <p:nvPr>
            <p:ph type="subTitle" idx="1"/>
          </p:nvPr>
        </p:nvSpPr>
        <p:spPr>
          <a:xfrm>
            <a:off x="0" y="1071546"/>
            <a:ext cx="9144000" cy="4714908"/>
          </a:xfrm>
        </p:spPr>
        <p:txBody>
          <a:bodyPr>
            <a:normAutofit/>
          </a:bodyPr>
          <a:lstStyle/>
          <a:p>
            <a:pPr algn="just"/>
            <a:r>
              <a:rPr lang="fr-FR" sz="2400" dirty="0">
                <a:solidFill>
                  <a:schemeClr val="tx1"/>
                </a:solidFill>
              </a:rPr>
              <a:t>La matrice d’impact intègre:</a:t>
            </a:r>
          </a:p>
          <a:p>
            <a:pPr algn="just"/>
            <a:r>
              <a:rPr lang="fr-FR" sz="2400" dirty="0">
                <a:solidFill>
                  <a:schemeClr val="tx1"/>
                </a:solidFill>
              </a:rPr>
              <a:t>   </a:t>
            </a:r>
          </a:p>
          <a:p>
            <a:pPr algn="just"/>
            <a:r>
              <a:rPr lang="fr-FR" sz="2400" dirty="0">
                <a:solidFill>
                  <a:schemeClr val="tx1"/>
                </a:solidFill>
              </a:rPr>
              <a:t>      les composants de l’environnement (naturels, et anthropiques) </a:t>
            </a:r>
          </a:p>
          <a:p>
            <a:pPr algn="just"/>
            <a:r>
              <a:rPr lang="fr-FR" sz="2400" dirty="0">
                <a:solidFill>
                  <a:schemeClr val="tx1"/>
                </a:solidFill>
              </a:rPr>
              <a:t>      les activités d’un projet  en un tableau d’interactions de façon, notamment, a déterminer des liens de cause a effet </a:t>
            </a:r>
          </a:p>
          <a:p>
            <a:pPr algn="just"/>
            <a:endParaRPr lang="fr-FR" sz="2400" dirty="0">
              <a:solidFill>
                <a:schemeClr val="tx1"/>
              </a:solidFill>
            </a:endParaRPr>
          </a:p>
          <a:p>
            <a:pPr algn="just"/>
            <a:endParaRPr lang="fr-FR" sz="2400" b="1" dirty="0">
              <a:solidFill>
                <a:schemeClr val="tx1"/>
              </a:solidFill>
            </a:endParaRPr>
          </a:p>
        </p:txBody>
      </p:sp>
      <p:sp>
        <p:nvSpPr>
          <p:cNvPr id="9" name="Flèche droite 8"/>
          <p:cNvSpPr/>
          <p:nvPr/>
        </p:nvSpPr>
        <p:spPr>
          <a:xfrm>
            <a:off x="0" y="1993971"/>
            <a:ext cx="428596"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Flèche droite 9"/>
          <p:cNvSpPr/>
          <p:nvPr/>
        </p:nvSpPr>
        <p:spPr>
          <a:xfrm>
            <a:off x="0" y="2494036"/>
            <a:ext cx="428596"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a:extLst>
              <a:ext uri="{FF2B5EF4-FFF2-40B4-BE49-F238E27FC236}">
                <a16:creationId xmlns:a16="http://schemas.microsoft.com/office/drawing/2014/main" id="{7E5A96E2-758C-87F2-FCBD-C338F6AD0308}"/>
              </a:ext>
            </a:extLst>
          </p:cNvPr>
          <p:cNvGraphicFramePr>
            <a:graphicFrameLocks noGrp="1"/>
          </p:cNvGraphicFramePr>
          <p:nvPr>
            <p:extLst>
              <p:ext uri="{D42A27DB-BD31-4B8C-83A1-F6EECF244321}">
                <p14:modId xmlns:p14="http://schemas.microsoft.com/office/powerpoint/2010/main" val="1118952158"/>
              </p:ext>
            </p:extLst>
          </p:nvPr>
        </p:nvGraphicFramePr>
        <p:xfrm>
          <a:off x="1517439" y="1700808"/>
          <a:ext cx="6936430" cy="3063096"/>
        </p:xfrm>
        <a:graphic>
          <a:graphicData uri="http://schemas.openxmlformats.org/drawingml/2006/table">
            <a:tbl>
              <a:tblPr firstRow="1" bandRow="1">
                <a:tableStyleId>{5C22544A-7EE6-4342-B048-85BDC9FD1C3A}</a:tableStyleId>
              </a:tblPr>
              <a:tblGrid>
                <a:gridCol w="2088232">
                  <a:extLst>
                    <a:ext uri="{9D8B030D-6E8A-4147-A177-3AD203B41FA5}">
                      <a16:colId xmlns:a16="http://schemas.microsoft.com/office/drawing/2014/main" val="1191383287"/>
                    </a:ext>
                  </a:extLst>
                </a:gridCol>
                <a:gridCol w="504056">
                  <a:extLst>
                    <a:ext uri="{9D8B030D-6E8A-4147-A177-3AD203B41FA5}">
                      <a16:colId xmlns:a16="http://schemas.microsoft.com/office/drawing/2014/main" val="2310347760"/>
                    </a:ext>
                  </a:extLst>
                </a:gridCol>
                <a:gridCol w="1398377">
                  <a:extLst>
                    <a:ext uri="{9D8B030D-6E8A-4147-A177-3AD203B41FA5}">
                      <a16:colId xmlns:a16="http://schemas.microsoft.com/office/drawing/2014/main" val="3429567909"/>
                    </a:ext>
                  </a:extLst>
                </a:gridCol>
                <a:gridCol w="1558479">
                  <a:extLst>
                    <a:ext uri="{9D8B030D-6E8A-4147-A177-3AD203B41FA5}">
                      <a16:colId xmlns:a16="http://schemas.microsoft.com/office/drawing/2014/main" val="52367882"/>
                    </a:ext>
                  </a:extLst>
                </a:gridCol>
                <a:gridCol w="1387286">
                  <a:extLst>
                    <a:ext uri="{9D8B030D-6E8A-4147-A177-3AD203B41FA5}">
                      <a16:colId xmlns:a16="http://schemas.microsoft.com/office/drawing/2014/main" val="1968858703"/>
                    </a:ext>
                  </a:extLst>
                </a:gridCol>
              </a:tblGrid>
              <a:tr h="370840">
                <a:tc>
                  <a:txBody>
                    <a:bodyPr/>
                    <a:lstStyle/>
                    <a:p>
                      <a:endParaRPr lang="fr-FR"/>
                    </a:p>
                  </a:txBody>
                  <a:tcPr/>
                </a:tc>
                <a:tc>
                  <a:txBody>
                    <a:bodyPr/>
                    <a:lstStyle/>
                    <a:p>
                      <a:endParaRPr lang="fr-FR" dirty="0"/>
                    </a:p>
                  </a:txBody>
                  <a:tcPr/>
                </a:tc>
                <a:tc>
                  <a:txBody>
                    <a:bodyPr/>
                    <a:lstStyle/>
                    <a:p>
                      <a:r>
                        <a:rPr lang="fr-FR" dirty="0"/>
                        <a:t>         A</a:t>
                      </a:r>
                    </a:p>
                  </a:txBody>
                  <a:tcPr/>
                </a:tc>
                <a:tc>
                  <a:txBody>
                    <a:bodyPr/>
                    <a:lstStyle/>
                    <a:p>
                      <a:r>
                        <a:rPr lang="fr-FR" dirty="0"/>
                        <a:t>         B</a:t>
                      </a:r>
                    </a:p>
                  </a:txBody>
                  <a:tcPr/>
                </a:tc>
                <a:tc>
                  <a:txBody>
                    <a:bodyPr/>
                    <a:lstStyle/>
                    <a:p>
                      <a:r>
                        <a:rPr lang="fr-FR" dirty="0"/>
                        <a:t>       C</a:t>
                      </a:r>
                    </a:p>
                  </a:txBody>
                  <a:tcPr/>
                </a:tc>
                <a:extLst>
                  <a:ext uri="{0D108BD9-81ED-4DB2-BD59-A6C34878D82A}">
                    <a16:rowId xmlns:a16="http://schemas.microsoft.com/office/drawing/2014/main" val="1561101276"/>
                  </a:ext>
                </a:extLst>
              </a:tr>
              <a:tr h="1069320">
                <a:tc>
                  <a:txBody>
                    <a:bodyPr/>
                    <a:lstStyle/>
                    <a:p>
                      <a:r>
                        <a:rPr lang="fr-FR" sz="2000" b="1" dirty="0"/>
                        <a:t>Qualité / Propriété</a:t>
                      </a:r>
                    </a:p>
                  </a:txBody>
                  <a:tcPr/>
                </a:tc>
                <a:tc>
                  <a:txBody>
                    <a:bodyPr/>
                    <a:lstStyle/>
                    <a:p>
                      <a:pPr algn="ctr"/>
                      <a:r>
                        <a:rPr lang="fr-FR" b="1" dirty="0"/>
                        <a:t>1</a:t>
                      </a:r>
                    </a:p>
                  </a:txBody>
                  <a:tcPr/>
                </a:tc>
                <a:tc>
                  <a:txBody>
                    <a:bodyPr/>
                    <a:lstStyle/>
                    <a:p>
                      <a:r>
                        <a:rPr lang="fr-FR" sz="2400" b="1" dirty="0"/>
                        <a:t>V </a:t>
                      </a:r>
                      <a:r>
                        <a:rPr lang="fr-FR" dirty="0"/>
                        <a:t>               </a:t>
                      </a:r>
                      <a:r>
                        <a:rPr lang="fr-FR" sz="2400" b="1" dirty="0"/>
                        <a:t>I</a:t>
                      </a:r>
                      <a:endParaRPr lang="fr-FR" b="1" dirty="0"/>
                    </a:p>
                    <a:p>
                      <a:endParaRPr lang="fr-FR" dirty="0"/>
                    </a:p>
                    <a:p>
                      <a:r>
                        <a:rPr lang="fr-FR" sz="2400" b="1" dirty="0"/>
                        <a:t>A    </a:t>
                      </a:r>
                      <a:r>
                        <a:rPr lang="fr-FR" dirty="0"/>
                        <a:t>          </a:t>
                      </a:r>
                      <a:r>
                        <a:rPr lang="fr-FR" sz="2400" b="1" dirty="0"/>
                        <a:t>d</a:t>
                      </a:r>
                      <a:endParaRPr lang="fr-FR" b="1" dirty="0"/>
                    </a:p>
                  </a:txBody>
                  <a:tcPr/>
                </a:tc>
                <a:tc>
                  <a:txBody>
                    <a:bodyPr/>
                    <a:lstStyle/>
                    <a:p>
                      <a:endParaRPr lang="fr-FR" dirty="0"/>
                    </a:p>
                  </a:txBody>
                  <a:tcPr/>
                </a:tc>
                <a:tc>
                  <a:txBody>
                    <a:bodyPr/>
                    <a:lstStyle/>
                    <a:p>
                      <a:endParaRPr lang="fr-FR"/>
                    </a:p>
                  </a:txBody>
                  <a:tcPr/>
                </a:tc>
                <a:extLst>
                  <a:ext uri="{0D108BD9-81ED-4DB2-BD59-A6C34878D82A}">
                    <a16:rowId xmlns:a16="http://schemas.microsoft.com/office/drawing/2014/main" val="2227984854"/>
                  </a:ext>
                </a:extLst>
              </a:tr>
              <a:tr h="1224136">
                <a:tc>
                  <a:txBody>
                    <a:bodyPr/>
                    <a:lstStyle/>
                    <a:p>
                      <a:r>
                        <a:rPr lang="fr-FR" sz="2000" b="1" dirty="0"/>
                        <a:t>Pente d’équilibre</a:t>
                      </a:r>
                    </a:p>
                  </a:txBody>
                  <a:tcPr/>
                </a:tc>
                <a:tc>
                  <a:txBody>
                    <a:bodyPr/>
                    <a:lstStyle/>
                    <a:p>
                      <a:pPr algn="ctr"/>
                      <a:r>
                        <a:rPr lang="fr-FR" b="1" dirty="0"/>
                        <a:t>2</a:t>
                      </a:r>
                    </a:p>
                  </a:txBody>
                  <a:tcPr/>
                </a:tc>
                <a:tc>
                  <a:txBody>
                    <a:bodyPr/>
                    <a:lstStyle/>
                    <a:p>
                      <a:endParaRPr lang="fr-FR" dirty="0"/>
                    </a:p>
                  </a:txBody>
                  <a:tcPr/>
                </a:tc>
                <a:tc>
                  <a:txBody>
                    <a:bodyPr/>
                    <a:lstStyle/>
                    <a:p>
                      <a:endParaRPr lang="fr-FR"/>
                    </a:p>
                  </a:txBody>
                  <a:tcPr/>
                </a:tc>
                <a:tc>
                  <a:txBody>
                    <a:bodyPr/>
                    <a:lstStyle/>
                    <a:p>
                      <a:endParaRPr lang="fr-FR"/>
                    </a:p>
                  </a:txBody>
                  <a:tcPr/>
                </a:tc>
                <a:extLst>
                  <a:ext uri="{0D108BD9-81ED-4DB2-BD59-A6C34878D82A}">
                    <a16:rowId xmlns:a16="http://schemas.microsoft.com/office/drawing/2014/main" val="1214489170"/>
                  </a:ext>
                </a:extLst>
              </a:tr>
              <a:tr h="370840">
                <a:tc>
                  <a:txBody>
                    <a:bodyPr/>
                    <a:lstStyle/>
                    <a:p>
                      <a:endParaRPr lang="fr-FR" dirty="0"/>
                    </a:p>
                  </a:txBody>
                  <a:tcPr/>
                </a:tc>
                <a:tc>
                  <a:txBody>
                    <a:bodyPr/>
                    <a:lstStyle/>
                    <a:p>
                      <a:endParaRPr lang="fr-FR" dirty="0"/>
                    </a:p>
                  </a:txBody>
                  <a:tcPr/>
                </a:tc>
                <a:tc>
                  <a:txBody>
                    <a:bodyPr/>
                    <a:lstStyle/>
                    <a:p>
                      <a:endParaRPr lang="fr-FR"/>
                    </a:p>
                  </a:txBody>
                  <a:tcPr/>
                </a:tc>
                <a:tc>
                  <a:txBody>
                    <a:bodyPr/>
                    <a:lstStyle/>
                    <a:p>
                      <a:endParaRPr lang="fr-FR"/>
                    </a:p>
                  </a:txBody>
                  <a:tcPr/>
                </a:tc>
                <a:tc>
                  <a:txBody>
                    <a:bodyPr/>
                    <a:lstStyle/>
                    <a:p>
                      <a:endParaRPr lang="fr-FR" dirty="0"/>
                    </a:p>
                  </a:txBody>
                  <a:tcPr/>
                </a:tc>
                <a:extLst>
                  <a:ext uri="{0D108BD9-81ED-4DB2-BD59-A6C34878D82A}">
                    <a16:rowId xmlns:a16="http://schemas.microsoft.com/office/drawing/2014/main" val="3947915848"/>
                  </a:ext>
                </a:extLst>
              </a:tr>
            </a:tbl>
          </a:graphicData>
        </a:graphic>
      </p:graphicFrame>
      <p:sp>
        <p:nvSpPr>
          <p:cNvPr id="6" name="Accolade ouvrante 5">
            <a:extLst>
              <a:ext uri="{FF2B5EF4-FFF2-40B4-BE49-F238E27FC236}">
                <a16:creationId xmlns:a16="http://schemas.microsoft.com/office/drawing/2014/main" id="{E18F7CD5-9BEA-76A4-450A-513CF3DAEB8B}"/>
              </a:ext>
            </a:extLst>
          </p:cNvPr>
          <p:cNvSpPr/>
          <p:nvPr/>
        </p:nvSpPr>
        <p:spPr>
          <a:xfrm>
            <a:off x="1115616" y="2132856"/>
            <a:ext cx="288032" cy="2160240"/>
          </a:xfrm>
          <a:prstGeom prst="lef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7" name="ZoneTexte 6">
            <a:extLst>
              <a:ext uri="{FF2B5EF4-FFF2-40B4-BE49-F238E27FC236}">
                <a16:creationId xmlns:a16="http://schemas.microsoft.com/office/drawing/2014/main" id="{FFBF6FBE-C28E-148C-4B6D-087BB648FA7A}"/>
              </a:ext>
            </a:extLst>
          </p:cNvPr>
          <p:cNvSpPr txBox="1"/>
          <p:nvPr/>
        </p:nvSpPr>
        <p:spPr>
          <a:xfrm>
            <a:off x="340068" y="2905780"/>
            <a:ext cx="894321" cy="523220"/>
          </a:xfrm>
          <a:prstGeom prst="rect">
            <a:avLst/>
          </a:prstGeom>
          <a:noFill/>
        </p:spPr>
        <p:txBody>
          <a:bodyPr wrap="square" rtlCol="0">
            <a:spAutoFit/>
          </a:bodyPr>
          <a:lstStyle/>
          <a:p>
            <a:r>
              <a:rPr lang="fr-FR" sz="2800" b="1" dirty="0"/>
              <a:t>Sol</a:t>
            </a:r>
          </a:p>
        </p:txBody>
      </p:sp>
      <p:cxnSp>
        <p:nvCxnSpPr>
          <p:cNvPr id="13" name="Connecteur droit avec flèche 12">
            <a:extLst>
              <a:ext uri="{FF2B5EF4-FFF2-40B4-BE49-F238E27FC236}">
                <a16:creationId xmlns:a16="http://schemas.microsoft.com/office/drawing/2014/main" id="{69BED2A6-C3BF-9370-D0C9-D5B8AD7F761B}"/>
              </a:ext>
            </a:extLst>
          </p:cNvPr>
          <p:cNvCxnSpPr>
            <a:cxnSpLocks/>
          </p:cNvCxnSpPr>
          <p:nvPr/>
        </p:nvCxnSpPr>
        <p:spPr>
          <a:xfrm>
            <a:off x="4397759" y="620688"/>
            <a:ext cx="750305" cy="1512168"/>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5" name="Connecteur droit avec flèche 14">
            <a:extLst>
              <a:ext uri="{FF2B5EF4-FFF2-40B4-BE49-F238E27FC236}">
                <a16:creationId xmlns:a16="http://schemas.microsoft.com/office/drawing/2014/main" id="{551956C1-4486-B5B3-FCA1-5931F83EBB29}"/>
              </a:ext>
            </a:extLst>
          </p:cNvPr>
          <p:cNvCxnSpPr/>
          <p:nvPr/>
        </p:nvCxnSpPr>
        <p:spPr>
          <a:xfrm>
            <a:off x="3563888" y="620688"/>
            <a:ext cx="720080" cy="1512168"/>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1" name="ZoneTexte 20">
            <a:extLst>
              <a:ext uri="{FF2B5EF4-FFF2-40B4-BE49-F238E27FC236}">
                <a16:creationId xmlns:a16="http://schemas.microsoft.com/office/drawing/2014/main" id="{509812E1-684E-9149-7196-2763508E13AE}"/>
              </a:ext>
            </a:extLst>
          </p:cNvPr>
          <p:cNvSpPr txBox="1"/>
          <p:nvPr/>
        </p:nvSpPr>
        <p:spPr>
          <a:xfrm>
            <a:off x="4397759" y="260648"/>
            <a:ext cx="2046449" cy="400110"/>
          </a:xfrm>
          <a:prstGeom prst="rect">
            <a:avLst/>
          </a:prstGeom>
          <a:noFill/>
        </p:spPr>
        <p:txBody>
          <a:bodyPr wrap="square" rtlCol="0">
            <a:spAutoFit/>
          </a:bodyPr>
          <a:lstStyle/>
          <a:p>
            <a:r>
              <a:rPr lang="fr-FR" sz="2000" b="1" dirty="0"/>
              <a:t>Durée d’impact</a:t>
            </a:r>
          </a:p>
        </p:txBody>
      </p:sp>
      <p:sp>
        <p:nvSpPr>
          <p:cNvPr id="22" name="ZoneTexte 21">
            <a:extLst>
              <a:ext uri="{FF2B5EF4-FFF2-40B4-BE49-F238E27FC236}">
                <a16:creationId xmlns:a16="http://schemas.microsoft.com/office/drawing/2014/main" id="{B09CB995-BA1C-38A6-A28F-217E7B50583C}"/>
              </a:ext>
            </a:extLst>
          </p:cNvPr>
          <p:cNvSpPr txBox="1"/>
          <p:nvPr/>
        </p:nvSpPr>
        <p:spPr>
          <a:xfrm>
            <a:off x="1691680" y="260648"/>
            <a:ext cx="1863769" cy="369332"/>
          </a:xfrm>
          <a:prstGeom prst="rect">
            <a:avLst/>
          </a:prstGeom>
          <a:noFill/>
        </p:spPr>
        <p:txBody>
          <a:bodyPr wrap="square" rtlCol="0">
            <a:spAutoFit/>
          </a:bodyPr>
          <a:lstStyle/>
          <a:p>
            <a:r>
              <a:rPr lang="fr-FR" b="1" dirty="0"/>
              <a:t>Portée d’impact</a:t>
            </a:r>
          </a:p>
        </p:txBody>
      </p:sp>
      <p:cxnSp>
        <p:nvCxnSpPr>
          <p:cNvPr id="24" name="Connecteur droit avec flèche 23">
            <a:extLst>
              <a:ext uri="{FF2B5EF4-FFF2-40B4-BE49-F238E27FC236}">
                <a16:creationId xmlns:a16="http://schemas.microsoft.com/office/drawing/2014/main" id="{F6F4E8F8-9591-86E5-BACA-7B5127D1F1CD}"/>
              </a:ext>
            </a:extLst>
          </p:cNvPr>
          <p:cNvCxnSpPr>
            <a:cxnSpLocks/>
          </p:cNvCxnSpPr>
          <p:nvPr/>
        </p:nvCxnSpPr>
        <p:spPr>
          <a:xfrm flipV="1">
            <a:off x="4283968" y="3068960"/>
            <a:ext cx="0" cy="2304256"/>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6" name="Connecteur droit avec flèche 25">
            <a:extLst>
              <a:ext uri="{FF2B5EF4-FFF2-40B4-BE49-F238E27FC236}">
                <a16:creationId xmlns:a16="http://schemas.microsoft.com/office/drawing/2014/main" id="{E196BB8C-5CE8-225E-9308-47BAAEF3D7A9}"/>
              </a:ext>
            </a:extLst>
          </p:cNvPr>
          <p:cNvCxnSpPr>
            <a:cxnSpLocks/>
          </p:cNvCxnSpPr>
          <p:nvPr/>
        </p:nvCxnSpPr>
        <p:spPr>
          <a:xfrm flipV="1">
            <a:off x="5292080" y="3068960"/>
            <a:ext cx="0" cy="2304256"/>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8" name="ZoneTexte 27">
            <a:extLst>
              <a:ext uri="{FF2B5EF4-FFF2-40B4-BE49-F238E27FC236}">
                <a16:creationId xmlns:a16="http://schemas.microsoft.com/office/drawing/2014/main" id="{DC84778D-061A-7FB7-254C-D22FCD610EFD}"/>
              </a:ext>
            </a:extLst>
          </p:cNvPr>
          <p:cNvSpPr txBox="1"/>
          <p:nvPr/>
        </p:nvSpPr>
        <p:spPr>
          <a:xfrm>
            <a:off x="5292080" y="5373216"/>
            <a:ext cx="2664295" cy="400110"/>
          </a:xfrm>
          <a:prstGeom prst="rect">
            <a:avLst/>
          </a:prstGeom>
          <a:noFill/>
        </p:spPr>
        <p:txBody>
          <a:bodyPr wrap="square" rtlCol="0">
            <a:spAutoFit/>
          </a:bodyPr>
          <a:lstStyle/>
          <a:p>
            <a:r>
              <a:rPr lang="fr-FR" sz="2000" b="1" dirty="0"/>
              <a:t>Qualité de l’impact</a:t>
            </a:r>
          </a:p>
        </p:txBody>
      </p:sp>
      <p:sp>
        <p:nvSpPr>
          <p:cNvPr id="29" name="ZoneTexte 28">
            <a:extLst>
              <a:ext uri="{FF2B5EF4-FFF2-40B4-BE49-F238E27FC236}">
                <a16:creationId xmlns:a16="http://schemas.microsoft.com/office/drawing/2014/main" id="{D7E0985E-C88D-3C06-F30F-0C0124D1A65F}"/>
              </a:ext>
            </a:extLst>
          </p:cNvPr>
          <p:cNvSpPr txBox="1"/>
          <p:nvPr/>
        </p:nvSpPr>
        <p:spPr>
          <a:xfrm>
            <a:off x="2452407" y="5373216"/>
            <a:ext cx="1944216" cy="400110"/>
          </a:xfrm>
          <a:prstGeom prst="rect">
            <a:avLst/>
          </a:prstGeom>
          <a:noFill/>
        </p:spPr>
        <p:txBody>
          <a:bodyPr wrap="square" rtlCol="0">
            <a:spAutoFit/>
          </a:bodyPr>
          <a:lstStyle/>
          <a:p>
            <a:r>
              <a:rPr lang="fr-FR" sz="2000" b="1" dirty="0"/>
              <a:t>Type de l’impact</a:t>
            </a:r>
          </a:p>
        </p:txBody>
      </p:sp>
      <p:sp>
        <p:nvSpPr>
          <p:cNvPr id="30" name="ZoneTexte 29">
            <a:extLst>
              <a:ext uri="{FF2B5EF4-FFF2-40B4-BE49-F238E27FC236}">
                <a16:creationId xmlns:a16="http://schemas.microsoft.com/office/drawing/2014/main" id="{F13EDC8D-E89E-0D1B-E21D-E55CAA359822}"/>
              </a:ext>
            </a:extLst>
          </p:cNvPr>
          <p:cNvSpPr txBox="1"/>
          <p:nvPr/>
        </p:nvSpPr>
        <p:spPr>
          <a:xfrm>
            <a:off x="5148064" y="1196752"/>
            <a:ext cx="3240359" cy="461665"/>
          </a:xfrm>
          <a:prstGeom prst="rect">
            <a:avLst/>
          </a:prstGeom>
          <a:noFill/>
        </p:spPr>
        <p:txBody>
          <a:bodyPr wrap="square" rtlCol="0">
            <a:spAutoFit/>
          </a:bodyPr>
          <a:lstStyle/>
          <a:p>
            <a:r>
              <a:rPr lang="fr-FR" sz="2400" b="1" dirty="0"/>
              <a:t>Composants du projet</a:t>
            </a:r>
          </a:p>
        </p:txBody>
      </p:sp>
    </p:spTree>
    <p:extLst>
      <p:ext uri="{BB962C8B-B14F-4D97-AF65-F5344CB8AC3E}">
        <p14:creationId xmlns:p14="http://schemas.microsoft.com/office/powerpoint/2010/main" val="9118144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285728"/>
            <a:ext cx="7772400" cy="441319"/>
          </a:xfrm>
        </p:spPr>
        <p:txBody>
          <a:bodyPr>
            <a:noAutofit/>
          </a:bodyPr>
          <a:lstStyle/>
          <a:p>
            <a:pPr algn="l"/>
            <a:r>
              <a:rPr lang="fr-FR" sz="2800" b="1" u="sng" dirty="0">
                <a:solidFill>
                  <a:srgbClr val="FF0000"/>
                </a:solidFill>
              </a:rPr>
              <a:t>2/ Définition</a:t>
            </a:r>
            <a:r>
              <a:rPr lang="fr-FR" sz="2800" b="1" u="sng" dirty="0"/>
              <a:t> </a:t>
            </a:r>
            <a:r>
              <a:rPr lang="fr-FR" sz="2800" b="1" u="sng" dirty="0">
                <a:solidFill>
                  <a:srgbClr val="FF0000"/>
                </a:solidFill>
              </a:rPr>
              <a:t>:</a:t>
            </a:r>
          </a:p>
        </p:txBody>
      </p:sp>
      <p:sp>
        <p:nvSpPr>
          <p:cNvPr id="3" name="Sous-titre 2"/>
          <p:cNvSpPr>
            <a:spLocks noGrp="1"/>
          </p:cNvSpPr>
          <p:nvPr>
            <p:ph type="subTitle" idx="1"/>
          </p:nvPr>
        </p:nvSpPr>
        <p:spPr>
          <a:xfrm>
            <a:off x="0" y="1071546"/>
            <a:ext cx="9144000" cy="2786082"/>
          </a:xfrm>
        </p:spPr>
        <p:style>
          <a:lnRef idx="1">
            <a:schemeClr val="accent3"/>
          </a:lnRef>
          <a:fillRef idx="2">
            <a:schemeClr val="accent3"/>
          </a:fillRef>
          <a:effectRef idx="1">
            <a:schemeClr val="accent3"/>
          </a:effectRef>
          <a:fontRef idx="minor">
            <a:schemeClr val="dk1"/>
          </a:fontRef>
        </p:style>
        <p:txBody>
          <a:bodyPr>
            <a:normAutofit/>
          </a:bodyPr>
          <a:lstStyle/>
          <a:p>
            <a:pPr algn="just"/>
            <a:r>
              <a:rPr lang="fr-FR" sz="2400" dirty="0">
                <a:solidFill>
                  <a:schemeClr val="tx1"/>
                </a:solidFill>
              </a:rPr>
              <a:t>L’EIE est une étude </a:t>
            </a:r>
            <a:r>
              <a:rPr lang="fr-FR" sz="2400" dirty="0">
                <a:solidFill>
                  <a:srgbClr val="FF0000"/>
                </a:solidFill>
              </a:rPr>
              <a:t>préalable</a:t>
            </a:r>
            <a:r>
              <a:rPr lang="fr-FR" sz="2400" dirty="0">
                <a:solidFill>
                  <a:schemeClr val="tx1"/>
                </a:solidFill>
              </a:rPr>
              <a:t> permettant</a:t>
            </a:r>
            <a:r>
              <a:rPr lang="fr-FR" sz="2400" b="1" dirty="0">
                <a:solidFill>
                  <a:schemeClr val="tx1"/>
                </a:solidFill>
              </a:rPr>
              <a:t> </a:t>
            </a:r>
            <a:r>
              <a:rPr lang="fr-FR" sz="2400" b="1" u="sng" dirty="0">
                <a:solidFill>
                  <a:schemeClr val="tx1"/>
                </a:solidFill>
              </a:rPr>
              <a:t>d’identifier et d’évaluer </a:t>
            </a:r>
            <a:r>
              <a:rPr lang="fr-FR" sz="2400" dirty="0">
                <a:solidFill>
                  <a:schemeClr val="tx1"/>
                </a:solidFill>
              </a:rPr>
              <a:t>les effets </a:t>
            </a:r>
            <a:r>
              <a:rPr lang="fr-FR" sz="2400" dirty="0">
                <a:solidFill>
                  <a:srgbClr val="FF0000"/>
                </a:solidFill>
              </a:rPr>
              <a:t>directs ou indirects</a:t>
            </a:r>
            <a:r>
              <a:rPr lang="fr-FR" sz="2400" dirty="0">
                <a:solidFill>
                  <a:srgbClr val="00B050"/>
                </a:solidFill>
              </a:rPr>
              <a:t> </a:t>
            </a:r>
            <a:r>
              <a:rPr lang="fr-FR" sz="2400" dirty="0">
                <a:solidFill>
                  <a:schemeClr val="tx1"/>
                </a:solidFill>
              </a:rPr>
              <a:t>pouvant atteindre l’environnement suite a la réalisation de projets économiques et de développement  et la mise en place des infrastructures de base  et de déterminer des mesures pour </a:t>
            </a:r>
            <a:r>
              <a:rPr lang="fr-FR" sz="2400" dirty="0">
                <a:solidFill>
                  <a:srgbClr val="FF0000"/>
                </a:solidFill>
              </a:rPr>
              <a:t>supprimer, atténuer ou compenser </a:t>
            </a:r>
            <a:r>
              <a:rPr lang="fr-FR" sz="2400" dirty="0">
                <a:solidFill>
                  <a:schemeClr val="tx1"/>
                </a:solidFill>
              </a:rPr>
              <a:t>les impacts négatifs et </a:t>
            </a:r>
            <a:r>
              <a:rPr lang="fr-FR" sz="2400" dirty="0">
                <a:solidFill>
                  <a:srgbClr val="FF0000"/>
                </a:solidFill>
              </a:rPr>
              <a:t>d’améliorer</a:t>
            </a:r>
            <a:r>
              <a:rPr lang="fr-FR" sz="2400" dirty="0">
                <a:solidFill>
                  <a:schemeClr val="tx1"/>
                </a:solidFill>
              </a:rPr>
              <a:t> les effets positifs du projet sur l’environnement.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48615C04-B6F0-BC32-B01D-C7F28AA1A5A2}"/>
              </a:ext>
            </a:extLst>
          </p:cNvPr>
          <p:cNvSpPr txBox="1"/>
          <p:nvPr/>
        </p:nvSpPr>
        <p:spPr>
          <a:xfrm>
            <a:off x="179512" y="620688"/>
            <a:ext cx="8568952" cy="4278094"/>
          </a:xfrm>
          <a:prstGeom prst="rect">
            <a:avLst/>
          </a:prstGeom>
          <a:noFill/>
        </p:spPr>
        <p:txBody>
          <a:bodyPr wrap="square" rtlCol="0">
            <a:spAutoFit/>
          </a:bodyPr>
          <a:lstStyle/>
          <a:p>
            <a:r>
              <a:rPr lang="fr-FR" sz="3200" b="1" u="sng" dirty="0"/>
              <a:t>Portée de l’impact:</a:t>
            </a:r>
          </a:p>
          <a:p>
            <a:endParaRPr lang="fr-FR" sz="2400" b="1" u="sng" dirty="0"/>
          </a:p>
          <a:p>
            <a:r>
              <a:rPr lang="fr-FR" sz="2400" u="sng" dirty="0"/>
              <a:t>Voisine (v): </a:t>
            </a:r>
            <a:r>
              <a:rPr lang="fr-FR" sz="2400" dirty="0"/>
              <a:t>envergure d’impact a un rayon inférieur ou égal a 1 Km</a:t>
            </a:r>
          </a:p>
          <a:p>
            <a:endParaRPr lang="fr-FR" sz="2400" dirty="0"/>
          </a:p>
          <a:p>
            <a:r>
              <a:rPr lang="fr-FR" sz="2400" u="sng" dirty="0"/>
              <a:t>Local (l): </a:t>
            </a:r>
            <a:r>
              <a:rPr lang="fr-FR" sz="2400" dirty="0"/>
              <a:t>rayon inférieur ou égal a 5 Km</a:t>
            </a:r>
          </a:p>
          <a:p>
            <a:endParaRPr lang="fr-FR" sz="2400" dirty="0"/>
          </a:p>
          <a:p>
            <a:r>
              <a:rPr lang="fr-FR" sz="2400" u="sng" dirty="0"/>
              <a:t>Zonal (z): </a:t>
            </a:r>
            <a:r>
              <a:rPr lang="fr-FR" sz="2400" dirty="0"/>
              <a:t>Sup a 5 km et </a:t>
            </a:r>
            <a:r>
              <a:rPr lang="fr-FR" sz="2400" dirty="0" err="1"/>
              <a:t>Inf</a:t>
            </a:r>
            <a:r>
              <a:rPr lang="fr-FR" sz="2400" dirty="0"/>
              <a:t> a 100 Km</a:t>
            </a:r>
          </a:p>
          <a:p>
            <a:endParaRPr lang="fr-FR" sz="2400" dirty="0"/>
          </a:p>
          <a:p>
            <a:r>
              <a:rPr lang="fr-FR" sz="2400" u="sng" dirty="0"/>
              <a:t>Régional ( r) </a:t>
            </a:r>
            <a:r>
              <a:rPr lang="fr-FR" sz="2400" dirty="0"/>
              <a:t>: Sup a 100 et </a:t>
            </a:r>
            <a:r>
              <a:rPr lang="fr-FR" sz="2400" dirty="0" err="1"/>
              <a:t>inf</a:t>
            </a:r>
            <a:r>
              <a:rPr lang="fr-FR" sz="2400" dirty="0"/>
              <a:t> a 500 Km</a:t>
            </a:r>
          </a:p>
          <a:p>
            <a:endParaRPr lang="fr-FR" sz="2400" dirty="0"/>
          </a:p>
          <a:p>
            <a:r>
              <a:rPr lang="fr-FR" sz="2400" u="sng" dirty="0"/>
              <a:t>National (n): </a:t>
            </a:r>
            <a:r>
              <a:rPr lang="fr-FR" sz="2400" dirty="0"/>
              <a:t>Sup a 500 Km</a:t>
            </a:r>
          </a:p>
        </p:txBody>
      </p:sp>
    </p:spTree>
    <p:extLst>
      <p:ext uri="{BB962C8B-B14F-4D97-AF65-F5344CB8AC3E}">
        <p14:creationId xmlns:p14="http://schemas.microsoft.com/office/powerpoint/2010/main" val="290348969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5413724D-730F-26A7-C187-834A31CDE2F2}"/>
              </a:ext>
            </a:extLst>
          </p:cNvPr>
          <p:cNvSpPr>
            <a:spLocks noGrp="1"/>
          </p:cNvSpPr>
          <p:nvPr>
            <p:ph type="subTitle" idx="1"/>
          </p:nvPr>
        </p:nvSpPr>
        <p:spPr>
          <a:xfrm>
            <a:off x="107504" y="404664"/>
            <a:ext cx="9036496" cy="5234136"/>
          </a:xfrm>
        </p:spPr>
        <p:txBody>
          <a:bodyPr/>
          <a:lstStyle/>
          <a:p>
            <a:pPr algn="l"/>
            <a:r>
              <a:rPr lang="fr-FR" b="1" u="sng" dirty="0">
                <a:solidFill>
                  <a:schemeClr val="tx1"/>
                </a:solidFill>
              </a:rPr>
              <a:t>Durée de l’impact:</a:t>
            </a:r>
          </a:p>
          <a:p>
            <a:pPr algn="l"/>
            <a:endParaRPr lang="fr-FR" dirty="0"/>
          </a:p>
          <a:p>
            <a:pPr algn="l">
              <a:lnSpc>
                <a:spcPct val="150000"/>
              </a:lnSpc>
            </a:pPr>
            <a:r>
              <a:rPr lang="fr-FR" sz="2400" u="sng" dirty="0">
                <a:solidFill>
                  <a:schemeClr val="tx1"/>
                </a:solidFill>
              </a:rPr>
              <a:t>Court terme (c ): </a:t>
            </a:r>
            <a:r>
              <a:rPr lang="fr-FR" sz="2400" dirty="0">
                <a:solidFill>
                  <a:schemeClr val="tx1"/>
                </a:solidFill>
              </a:rPr>
              <a:t>la durée d’impact est </a:t>
            </a:r>
            <a:r>
              <a:rPr lang="fr-FR" sz="2400" dirty="0" err="1">
                <a:solidFill>
                  <a:schemeClr val="tx1"/>
                </a:solidFill>
              </a:rPr>
              <a:t>inf</a:t>
            </a:r>
            <a:r>
              <a:rPr lang="fr-FR" sz="2400" dirty="0">
                <a:solidFill>
                  <a:schemeClr val="tx1"/>
                </a:solidFill>
              </a:rPr>
              <a:t> a 30 jours</a:t>
            </a:r>
          </a:p>
          <a:p>
            <a:pPr algn="l">
              <a:lnSpc>
                <a:spcPct val="150000"/>
              </a:lnSpc>
            </a:pPr>
            <a:r>
              <a:rPr lang="fr-FR" sz="2400" u="sng" dirty="0">
                <a:solidFill>
                  <a:schemeClr val="tx1"/>
                </a:solidFill>
              </a:rPr>
              <a:t>Moyen terme (m) : </a:t>
            </a:r>
            <a:r>
              <a:rPr lang="fr-FR" sz="2400" dirty="0">
                <a:solidFill>
                  <a:schemeClr val="tx1"/>
                </a:solidFill>
              </a:rPr>
              <a:t>Durée sup a 30 et </a:t>
            </a:r>
            <a:r>
              <a:rPr lang="fr-FR" sz="2400" dirty="0" err="1">
                <a:solidFill>
                  <a:schemeClr val="tx1"/>
                </a:solidFill>
              </a:rPr>
              <a:t>inf</a:t>
            </a:r>
            <a:r>
              <a:rPr lang="fr-FR" sz="2400" dirty="0">
                <a:solidFill>
                  <a:schemeClr val="tx1"/>
                </a:solidFill>
              </a:rPr>
              <a:t> a 6 mois</a:t>
            </a:r>
          </a:p>
          <a:p>
            <a:pPr algn="l">
              <a:lnSpc>
                <a:spcPct val="150000"/>
              </a:lnSpc>
            </a:pPr>
            <a:r>
              <a:rPr lang="fr-FR" sz="2400" u="sng" dirty="0">
                <a:solidFill>
                  <a:schemeClr val="tx1"/>
                </a:solidFill>
              </a:rPr>
              <a:t>Long terme (g): </a:t>
            </a:r>
            <a:r>
              <a:rPr lang="fr-FR" sz="2400" dirty="0">
                <a:solidFill>
                  <a:schemeClr val="tx1"/>
                </a:solidFill>
              </a:rPr>
              <a:t>Durée sup a 6 mois et </a:t>
            </a:r>
            <a:r>
              <a:rPr lang="fr-FR" sz="2400" dirty="0" err="1">
                <a:solidFill>
                  <a:schemeClr val="tx1"/>
                </a:solidFill>
              </a:rPr>
              <a:t>inf</a:t>
            </a:r>
            <a:r>
              <a:rPr lang="fr-FR" sz="2400" dirty="0">
                <a:solidFill>
                  <a:schemeClr val="tx1"/>
                </a:solidFill>
              </a:rPr>
              <a:t> a 3 ans</a:t>
            </a:r>
          </a:p>
          <a:p>
            <a:pPr algn="l">
              <a:lnSpc>
                <a:spcPct val="150000"/>
              </a:lnSpc>
            </a:pPr>
            <a:r>
              <a:rPr lang="fr-FR" sz="2400" u="sng" dirty="0">
                <a:solidFill>
                  <a:schemeClr val="tx1"/>
                </a:solidFill>
              </a:rPr>
              <a:t>Très long terme (t) </a:t>
            </a:r>
            <a:r>
              <a:rPr lang="fr-FR" sz="2400" dirty="0">
                <a:solidFill>
                  <a:schemeClr val="tx1"/>
                </a:solidFill>
              </a:rPr>
              <a:t>: Durée sup a 3 ans.</a:t>
            </a:r>
          </a:p>
        </p:txBody>
      </p:sp>
    </p:spTree>
    <p:extLst>
      <p:ext uri="{BB962C8B-B14F-4D97-AF65-F5344CB8AC3E}">
        <p14:creationId xmlns:p14="http://schemas.microsoft.com/office/powerpoint/2010/main" val="325573137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7FE2695B-7073-B52F-BDF2-947D048F8B12}"/>
              </a:ext>
            </a:extLst>
          </p:cNvPr>
          <p:cNvSpPr>
            <a:spLocks noGrp="1"/>
          </p:cNvSpPr>
          <p:nvPr>
            <p:ph type="subTitle" idx="1"/>
          </p:nvPr>
        </p:nvSpPr>
        <p:spPr>
          <a:xfrm>
            <a:off x="0" y="116632"/>
            <a:ext cx="9144000" cy="5522168"/>
          </a:xfrm>
        </p:spPr>
        <p:txBody>
          <a:bodyPr>
            <a:normAutofit/>
          </a:bodyPr>
          <a:lstStyle/>
          <a:p>
            <a:pPr algn="l"/>
            <a:r>
              <a:rPr lang="fr-FR" b="1" u="sng" dirty="0">
                <a:solidFill>
                  <a:schemeClr val="tx1"/>
                </a:solidFill>
              </a:rPr>
              <a:t>Type d’impact:</a:t>
            </a:r>
          </a:p>
          <a:p>
            <a:pPr algn="l"/>
            <a:endParaRPr lang="fr-FR" dirty="0"/>
          </a:p>
          <a:p>
            <a:pPr algn="just"/>
            <a:r>
              <a:rPr lang="fr-FR" sz="2400" b="1" u="sng" dirty="0">
                <a:solidFill>
                  <a:schemeClr val="tx1"/>
                </a:solidFill>
              </a:rPr>
              <a:t>Atténuable (A): </a:t>
            </a:r>
            <a:r>
              <a:rPr lang="fr-FR" sz="2400" dirty="0">
                <a:solidFill>
                  <a:schemeClr val="tx1"/>
                </a:solidFill>
              </a:rPr>
              <a:t>lorsque un impact est susceptible de provoquer un changement réparable sur l’élément qu’il touche</a:t>
            </a:r>
          </a:p>
          <a:p>
            <a:pPr algn="just"/>
            <a:endParaRPr lang="fr-FR" sz="2400" dirty="0">
              <a:solidFill>
                <a:schemeClr val="tx1"/>
              </a:solidFill>
            </a:endParaRPr>
          </a:p>
          <a:p>
            <a:pPr algn="just"/>
            <a:r>
              <a:rPr lang="fr-FR" sz="2400" b="1" u="sng" dirty="0">
                <a:solidFill>
                  <a:schemeClr val="tx1"/>
                </a:solidFill>
              </a:rPr>
              <a:t>Partiellement atténuable (p) </a:t>
            </a:r>
            <a:r>
              <a:rPr lang="fr-FR" sz="2400" dirty="0">
                <a:solidFill>
                  <a:schemeClr val="tx1"/>
                </a:solidFill>
              </a:rPr>
              <a:t>: lorsque l’impact est susceptible de provoquer un changement partiellement réparable sur l’élément qu’il touche </a:t>
            </a:r>
          </a:p>
          <a:p>
            <a:pPr algn="just"/>
            <a:endParaRPr lang="fr-FR" sz="2400" dirty="0">
              <a:solidFill>
                <a:schemeClr val="tx1"/>
              </a:solidFill>
            </a:endParaRPr>
          </a:p>
          <a:p>
            <a:pPr algn="just"/>
            <a:r>
              <a:rPr lang="fr-FR" sz="2400" b="1" u="sng" dirty="0">
                <a:solidFill>
                  <a:schemeClr val="tx1"/>
                </a:solidFill>
              </a:rPr>
              <a:t>Non atténuable ( a): </a:t>
            </a:r>
            <a:r>
              <a:rPr lang="fr-FR" sz="2400" dirty="0">
                <a:solidFill>
                  <a:schemeClr val="tx1"/>
                </a:solidFill>
              </a:rPr>
              <a:t>Lorsque l’impact est susceptible de provoquer un changement irréparable sur l’élément qu’il touche </a:t>
            </a:r>
          </a:p>
        </p:txBody>
      </p:sp>
    </p:spTree>
    <p:extLst>
      <p:ext uri="{BB962C8B-B14F-4D97-AF65-F5344CB8AC3E}">
        <p14:creationId xmlns:p14="http://schemas.microsoft.com/office/powerpoint/2010/main" val="50500376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AC9BEF45-4042-5A66-9622-7EA838931FCA}"/>
              </a:ext>
            </a:extLst>
          </p:cNvPr>
          <p:cNvSpPr>
            <a:spLocks noGrp="1"/>
          </p:cNvSpPr>
          <p:nvPr>
            <p:ph type="subTitle" idx="1"/>
          </p:nvPr>
        </p:nvSpPr>
        <p:spPr>
          <a:xfrm>
            <a:off x="107504" y="404664"/>
            <a:ext cx="8856984" cy="5234136"/>
          </a:xfrm>
        </p:spPr>
        <p:txBody>
          <a:bodyPr/>
          <a:lstStyle/>
          <a:p>
            <a:pPr algn="l"/>
            <a:r>
              <a:rPr lang="fr-FR" b="1" u="sng" dirty="0">
                <a:solidFill>
                  <a:schemeClr val="tx1"/>
                </a:solidFill>
              </a:rPr>
              <a:t>Qualité de l’impact:</a:t>
            </a:r>
          </a:p>
          <a:p>
            <a:pPr algn="l"/>
            <a:endParaRPr lang="fr-FR" b="1" u="sng" dirty="0">
              <a:solidFill>
                <a:schemeClr val="tx1"/>
              </a:solidFill>
            </a:endParaRPr>
          </a:p>
          <a:p>
            <a:pPr algn="just"/>
            <a:r>
              <a:rPr lang="fr-FR" sz="2400" b="1" u="sng" dirty="0">
                <a:solidFill>
                  <a:schemeClr val="tx1"/>
                </a:solidFill>
              </a:rPr>
              <a:t>Déterminant (D) </a:t>
            </a:r>
            <a:r>
              <a:rPr lang="fr-FR" sz="2400" dirty="0">
                <a:solidFill>
                  <a:schemeClr val="tx1"/>
                </a:solidFill>
              </a:rPr>
              <a:t>: impact susceptible de provoquer une modification déterminante sur l’élément qu’il touche </a:t>
            </a:r>
          </a:p>
          <a:p>
            <a:pPr algn="just"/>
            <a:endParaRPr lang="fr-FR" sz="2400" dirty="0">
              <a:solidFill>
                <a:schemeClr val="tx1"/>
              </a:solidFill>
            </a:endParaRPr>
          </a:p>
          <a:p>
            <a:pPr algn="just"/>
            <a:r>
              <a:rPr lang="fr-FR" sz="2400" b="1" u="sng" dirty="0">
                <a:solidFill>
                  <a:schemeClr val="tx1"/>
                </a:solidFill>
              </a:rPr>
              <a:t>Non déterminant (d): </a:t>
            </a:r>
            <a:r>
              <a:rPr lang="fr-FR" sz="2400" dirty="0">
                <a:solidFill>
                  <a:schemeClr val="tx1"/>
                </a:solidFill>
              </a:rPr>
              <a:t>impact susceptible de provoquer une </a:t>
            </a:r>
            <a:r>
              <a:rPr lang="fr-FR" sz="2400">
                <a:solidFill>
                  <a:schemeClr val="tx1"/>
                </a:solidFill>
              </a:rPr>
              <a:t>modification non déterminante </a:t>
            </a:r>
            <a:r>
              <a:rPr lang="fr-FR" sz="2400" dirty="0">
                <a:solidFill>
                  <a:schemeClr val="tx1"/>
                </a:solidFill>
              </a:rPr>
              <a:t>sur l’élément qu’il touche </a:t>
            </a:r>
          </a:p>
          <a:p>
            <a:pPr algn="just"/>
            <a:endParaRPr lang="fr-FR" sz="2400" b="1" u="sng" dirty="0">
              <a:solidFill>
                <a:schemeClr val="tx1"/>
              </a:solidFill>
            </a:endParaRPr>
          </a:p>
        </p:txBody>
      </p:sp>
    </p:spTree>
    <p:extLst>
      <p:ext uri="{BB962C8B-B14F-4D97-AF65-F5344CB8AC3E}">
        <p14:creationId xmlns:p14="http://schemas.microsoft.com/office/powerpoint/2010/main" val="17783907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857224" y="857232"/>
            <a:ext cx="7558086" cy="727071"/>
          </a:xfrm>
        </p:spPr>
        <p:style>
          <a:lnRef idx="1">
            <a:schemeClr val="accent3"/>
          </a:lnRef>
          <a:fillRef idx="2">
            <a:schemeClr val="accent3"/>
          </a:fillRef>
          <a:effectRef idx="1">
            <a:schemeClr val="accent3"/>
          </a:effectRef>
          <a:fontRef idx="minor">
            <a:schemeClr val="dk1"/>
          </a:fontRef>
        </p:style>
        <p:txBody>
          <a:bodyPr>
            <a:normAutofit fontScale="90000"/>
          </a:bodyPr>
          <a:lstStyle/>
          <a:p>
            <a:pPr algn="just"/>
            <a:r>
              <a:rPr lang="fr-FR" sz="2800" dirty="0"/>
              <a:t>Selon l’ampleur du projet et selon la gravité de ses impacts, on peut procéder a :</a:t>
            </a:r>
          </a:p>
        </p:txBody>
      </p:sp>
      <p:sp>
        <p:nvSpPr>
          <p:cNvPr id="3" name="Sous-titre 2"/>
          <p:cNvSpPr>
            <a:spLocks noGrp="1"/>
          </p:cNvSpPr>
          <p:nvPr>
            <p:ph type="subTitle" idx="1"/>
          </p:nvPr>
        </p:nvSpPr>
        <p:spPr>
          <a:xfrm>
            <a:off x="1071538" y="2857496"/>
            <a:ext cx="6400800" cy="500066"/>
          </a:xfrm>
        </p:spPr>
        <p:style>
          <a:lnRef idx="1">
            <a:schemeClr val="accent5"/>
          </a:lnRef>
          <a:fillRef idx="2">
            <a:schemeClr val="accent5"/>
          </a:fillRef>
          <a:effectRef idx="1">
            <a:schemeClr val="accent5"/>
          </a:effectRef>
          <a:fontRef idx="minor">
            <a:schemeClr val="dk1"/>
          </a:fontRef>
        </p:style>
        <p:txBody>
          <a:bodyPr>
            <a:noAutofit/>
          </a:bodyPr>
          <a:lstStyle/>
          <a:p>
            <a:pPr algn="l"/>
            <a:r>
              <a:rPr lang="fr-FR" sz="2400" dirty="0">
                <a:solidFill>
                  <a:schemeClr val="tx1"/>
                </a:solidFill>
              </a:rPr>
              <a:t>Une EIE complète et approfondie </a:t>
            </a:r>
          </a:p>
        </p:txBody>
      </p:sp>
      <p:cxnSp>
        <p:nvCxnSpPr>
          <p:cNvPr id="13" name="Connecteur droit 12"/>
          <p:cNvCxnSpPr>
            <a:stCxn id="2" idx="1"/>
          </p:cNvCxnSpPr>
          <p:nvPr/>
        </p:nvCxnSpPr>
        <p:spPr>
          <a:xfrm rot="10800000">
            <a:off x="571472" y="1214422"/>
            <a:ext cx="285752" cy="6346"/>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5" name="Connecteur droit 14"/>
          <p:cNvCxnSpPr/>
          <p:nvPr/>
        </p:nvCxnSpPr>
        <p:spPr>
          <a:xfrm rot="5400000">
            <a:off x="-392147" y="2178041"/>
            <a:ext cx="1928826" cy="158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7" name="Connecteur droit avec flèche 16"/>
          <p:cNvCxnSpPr>
            <a:cxnSpLocks/>
          </p:cNvCxnSpPr>
          <p:nvPr/>
        </p:nvCxnSpPr>
        <p:spPr>
          <a:xfrm>
            <a:off x="571471" y="3107529"/>
            <a:ext cx="500067"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0" name="Connecteur droit 19"/>
          <p:cNvCxnSpPr/>
          <p:nvPr/>
        </p:nvCxnSpPr>
        <p:spPr>
          <a:xfrm rot="5400000">
            <a:off x="-499304" y="4214024"/>
            <a:ext cx="2143140" cy="158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2" name="Connecteur droit avec flèche 21"/>
          <p:cNvCxnSpPr/>
          <p:nvPr/>
        </p:nvCxnSpPr>
        <p:spPr>
          <a:xfrm>
            <a:off x="571472" y="5286388"/>
            <a:ext cx="50006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24" name="ZoneTexte 23"/>
          <p:cNvSpPr txBox="1"/>
          <p:nvPr/>
        </p:nvSpPr>
        <p:spPr>
          <a:xfrm>
            <a:off x="1071538" y="4929198"/>
            <a:ext cx="7554910" cy="830997"/>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just"/>
            <a:r>
              <a:rPr lang="fr-FR" sz="2400" dirty="0"/>
              <a:t>Une notice d’impacts (Une procédure simplifiée, une description sommaire )</a:t>
            </a:r>
          </a:p>
        </p:txBody>
      </p:sp>
      <p:sp>
        <p:nvSpPr>
          <p:cNvPr id="10" name="ZoneTexte 9"/>
          <p:cNvSpPr txBox="1"/>
          <p:nvPr/>
        </p:nvSpPr>
        <p:spPr>
          <a:xfrm>
            <a:off x="0" y="0"/>
            <a:ext cx="7143768" cy="461665"/>
          </a:xfrm>
          <a:prstGeom prst="rect">
            <a:avLst/>
          </a:prstGeom>
          <a:noFill/>
        </p:spPr>
        <p:txBody>
          <a:bodyPr wrap="square" rtlCol="0">
            <a:spAutoFit/>
          </a:bodyPr>
          <a:lstStyle/>
          <a:p>
            <a:r>
              <a:rPr lang="fr-FR" sz="2400" b="1" u="sng" dirty="0">
                <a:solidFill>
                  <a:srgbClr val="FF0000"/>
                </a:solidFill>
              </a:rPr>
              <a:t>2/ Etude d’impacts ou notice d’impacts:</a:t>
            </a:r>
          </a:p>
        </p:txBody>
      </p:sp>
      <p:sp>
        <p:nvSpPr>
          <p:cNvPr id="4" name="ZoneTexte 3">
            <a:extLst>
              <a:ext uri="{FF2B5EF4-FFF2-40B4-BE49-F238E27FC236}">
                <a16:creationId xmlns:a16="http://schemas.microsoft.com/office/drawing/2014/main" id="{0C7EE6B9-E4DF-86E3-AE4F-ED91A942344F}"/>
              </a:ext>
            </a:extLst>
          </p:cNvPr>
          <p:cNvSpPr txBox="1"/>
          <p:nvPr/>
        </p:nvSpPr>
        <p:spPr>
          <a:xfrm>
            <a:off x="1071538" y="6000768"/>
            <a:ext cx="7554910" cy="646331"/>
          </a:xfrm>
          <a:prstGeom prst="rect">
            <a:avLst/>
          </a:prstGeom>
          <a:noFill/>
        </p:spPr>
        <p:txBody>
          <a:bodyPr wrap="square" rtlCol="0">
            <a:spAutoFit/>
          </a:bodyPr>
          <a:lstStyle/>
          <a:p>
            <a:pPr marL="0" indent="0" algn="just">
              <a:buNone/>
              <a:defRPr/>
            </a:pPr>
            <a:r>
              <a:rPr lang="fr-FR" sz="1800" b="1" dirty="0">
                <a:latin typeface="Candara" panose="020E0502030303020204" pitchFamily="34" charset="0"/>
              </a:rPr>
              <a:t>Exemple: </a:t>
            </a:r>
            <a:r>
              <a:rPr lang="fr-FR" sz="1800" dirty="0">
                <a:latin typeface="Candara" panose="020E0502030303020204" pitchFamily="34" charset="0"/>
              </a:rPr>
              <a:t>Projets d’aménagement de parcs de stationnement pour cent (100) à trois cents (300) voitures.</a:t>
            </a:r>
          </a:p>
        </p:txBody>
      </p:sp>
      <p:sp>
        <p:nvSpPr>
          <p:cNvPr id="6" name="ZoneTexte 5">
            <a:extLst>
              <a:ext uri="{FF2B5EF4-FFF2-40B4-BE49-F238E27FC236}">
                <a16:creationId xmlns:a16="http://schemas.microsoft.com/office/drawing/2014/main" id="{128295E5-8AF5-30E4-26B5-7AFE78303134}"/>
              </a:ext>
            </a:extLst>
          </p:cNvPr>
          <p:cNvSpPr txBox="1"/>
          <p:nvPr/>
        </p:nvSpPr>
        <p:spPr>
          <a:xfrm>
            <a:off x="1071538" y="3645024"/>
            <a:ext cx="8072462" cy="646331"/>
          </a:xfrm>
          <a:prstGeom prst="rect">
            <a:avLst/>
          </a:prstGeom>
          <a:noFill/>
        </p:spPr>
        <p:txBody>
          <a:bodyPr wrap="square" rtlCol="0">
            <a:spAutoFit/>
          </a:bodyPr>
          <a:lstStyle/>
          <a:p>
            <a:r>
              <a:rPr lang="fr-FR" sz="1800" b="1" dirty="0">
                <a:latin typeface="Candara" panose="020E0502030303020204" pitchFamily="34" charset="0"/>
              </a:rPr>
              <a:t>Exemple</a:t>
            </a:r>
            <a:r>
              <a:rPr lang="fr-FR" sz="1800" dirty="0">
                <a:latin typeface="Candara" panose="020E0502030303020204" pitchFamily="34" charset="0"/>
              </a:rPr>
              <a:t>: Projets de réalisation de villes nouvelles de plus de cent mille (100.000) habitants</a:t>
            </a: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4857760"/>
            <a:ext cx="9144000" cy="1752600"/>
          </a:xfrm>
        </p:spPr>
        <p:txBody>
          <a:bodyPr>
            <a:normAutofit lnSpcReduction="10000"/>
          </a:bodyPr>
          <a:lstStyle/>
          <a:p>
            <a:pPr algn="just"/>
            <a:r>
              <a:rPr lang="fr-FR" sz="2400" dirty="0">
                <a:solidFill>
                  <a:schemeClr val="tx1"/>
                </a:solidFill>
              </a:rPr>
              <a:t>‘’L’évaluation environnementale est un terme qui s’applique a un ensemble de processus qui visent la prise en compte de l’environnement dans la planification, le développement et la réalisation des projets, de plans, de programmes ou de politique, tant en ce qui concerne l’état des entreprises’’</a:t>
            </a:r>
          </a:p>
        </p:txBody>
      </p:sp>
      <p:sp>
        <p:nvSpPr>
          <p:cNvPr id="4" name="Rectangle 3"/>
          <p:cNvSpPr/>
          <p:nvPr/>
        </p:nvSpPr>
        <p:spPr>
          <a:xfrm>
            <a:off x="0" y="1071546"/>
            <a:ext cx="4357718" cy="785818"/>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fr-FR" sz="2400" b="1" dirty="0"/>
              <a:t>L’évaluation environnementale</a:t>
            </a:r>
          </a:p>
        </p:txBody>
      </p:sp>
      <p:sp>
        <p:nvSpPr>
          <p:cNvPr id="6" name="Rectangle 5"/>
          <p:cNvSpPr/>
          <p:nvPr/>
        </p:nvSpPr>
        <p:spPr>
          <a:xfrm>
            <a:off x="4786314" y="1071546"/>
            <a:ext cx="4357686" cy="785818"/>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just"/>
            <a:r>
              <a:rPr lang="fr-FR" sz="2400" b="1" dirty="0"/>
              <a:t>L’étude d’impact sur l’environnement</a:t>
            </a:r>
          </a:p>
        </p:txBody>
      </p:sp>
      <p:sp>
        <p:nvSpPr>
          <p:cNvPr id="7" name="Rectangle 6"/>
          <p:cNvSpPr/>
          <p:nvPr/>
        </p:nvSpPr>
        <p:spPr>
          <a:xfrm>
            <a:off x="0" y="2143116"/>
            <a:ext cx="4357686" cy="2428892"/>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2400" b="1" dirty="0"/>
              <a:t>Désigne le processus qui doit permettre d’estimer l’incidence d’un projet ou d’un programme sur l’environnement</a:t>
            </a:r>
          </a:p>
        </p:txBody>
      </p:sp>
      <p:sp>
        <p:nvSpPr>
          <p:cNvPr id="8" name="Rectangle 7"/>
          <p:cNvSpPr/>
          <p:nvPr/>
        </p:nvSpPr>
        <p:spPr>
          <a:xfrm>
            <a:off x="4786314" y="2143116"/>
            <a:ext cx="4357686" cy="2428892"/>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2400" b="1" dirty="0">
                <a:solidFill>
                  <a:schemeClr val="tx1"/>
                </a:solidFill>
              </a:rPr>
              <a:t>La première et principale étape du processus de l’évaluation environnementale, avant l’examen pour l’autorité environnementale </a:t>
            </a:r>
          </a:p>
        </p:txBody>
      </p:sp>
      <p:sp>
        <p:nvSpPr>
          <p:cNvPr id="9" name="ZoneTexte 8"/>
          <p:cNvSpPr txBox="1"/>
          <p:nvPr/>
        </p:nvSpPr>
        <p:spPr>
          <a:xfrm>
            <a:off x="0" y="0"/>
            <a:ext cx="9144000" cy="461665"/>
          </a:xfrm>
          <a:prstGeom prst="rect">
            <a:avLst/>
          </a:prstGeom>
          <a:noFill/>
        </p:spPr>
        <p:txBody>
          <a:bodyPr wrap="square" rtlCol="0">
            <a:spAutoFit/>
          </a:bodyPr>
          <a:lstStyle/>
          <a:p>
            <a:r>
              <a:rPr lang="fr-FR" sz="2400" b="1" dirty="0">
                <a:solidFill>
                  <a:srgbClr val="FF0000"/>
                </a:solidFill>
              </a:rPr>
              <a:t>4/ Etude d’impacts et évaluation environnementale, quelle différence: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pic>
        <p:nvPicPr>
          <p:cNvPr id="1026" name="Picture 2" descr="C:\Users\MEDJAHED\Desktop\utilisations-de-l-eau-et-qualites-recherchees.png"/>
          <p:cNvPicPr>
            <a:picLocks noChangeAspect="1" noChangeArrowheads="1"/>
          </p:cNvPicPr>
          <p:nvPr/>
        </p:nvPicPr>
        <p:blipFill>
          <a:blip r:embed="rId3"/>
          <a:srcRect/>
          <a:stretch>
            <a:fillRect/>
          </a:stretch>
        </p:blipFill>
        <p:spPr bwMode="auto">
          <a:xfrm>
            <a:off x="190500" y="785794"/>
            <a:ext cx="8739218" cy="5143500"/>
          </a:xfrm>
          <a:prstGeom prst="rect">
            <a:avLst/>
          </a:prstGeom>
        </p:spPr>
        <p:style>
          <a:lnRef idx="1">
            <a:schemeClr val="accent3"/>
          </a:lnRef>
          <a:fillRef idx="2">
            <a:schemeClr val="accent3"/>
          </a:fillRef>
          <a:effectRef idx="1">
            <a:schemeClr val="accent3"/>
          </a:effectRef>
          <a:fontRef idx="minor">
            <a:schemeClr val="dk1"/>
          </a:fontRef>
        </p:style>
      </p:pic>
      <p:sp>
        <p:nvSpPr>
          <p:cNvPr id="5" name="ZoneTexte 4"/>
          <p:cNvSpPr txBox="1"/>
          <p:nvPr/>
        </p:nvSpPr>
        <p:spPr>
          <a:xfrm>
            <a:off x="4286248" y="1714488"/>
            <a:ext cx="1857388" cy="64633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fr-FR" b="1" dirty="0"/>
              <a:t>Biotope                (milieux naturel</a:t>
            </a:r>
            <a:r>
              <a:rPr lang="fr-FR" dirty="0"/>
              <a:t>) </a:t>
            </a:r>
          </a:p>
        </p:txBody>
      </p:sp>
      <p:sp>
        <p:nvSpPr>
          <p:cNvPr id="6" name="ZoneTexte 5"/>
          <p:cNvSpPr txBox="1"/>
          <p:nvPr/>
        </p:nvSpPr>
        <p:spPr>
          <a:xfrm>
            <a:off x="4786314" y="2500306"/>
            <a:ext cx="2357454" cy="64633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fr-FR" b="1" dirty="0"/>
              <a:t>Biocénose                           (éléments biotiques)</a:t>
            </a:r>
          </a:p>
        </p:txBody>
      </p:sp>
      <p:sp>
        <p:nvSpPr>
          <p:cNvPr id="7" name="ZoneTexte 6"/>
          <p:cNvSpPr txBox="1"/>
          <p:nvPr/>
        </p:nvSpPr>
        <p:spPr>
          <a:xfrm>
            <a:off x="1928794" y="4143380"/>
            <a:ext cx="1928826" cy="400110"/>
          </a:xfrm>
          <a:prstGeom prst="rect">
            <a:avLst/>
          </a:prstGeom>
          <a:noFill/>
        </p:spPr>
        <p:txBody>
          <a:bodyPr wrap="square" rtlCol="0">
            <a:spAutoFit/>
          </a:bodyPr>
          <a:lstStyle/>
          <a:p>
            <a:r>
              <a:rPr lang="fr-FR" sz="2000" b="1" dirty="0">
                <a:solidFill>
                  <a:schemeClr val="bg1"/>
                </a:solidFill>
              </a:rPr>
              <a:t>* L’eau </a:t>
            </a:r>
          </a:p>
        </p:txBody>
      </p:sp>
      <p:sp>
        <p:nvSpPr>
          <p:cNvPr id="8" name="ZoneTexte 7"/>
          <p:cNvSpPr txBox="1"/>
          <p:nvPr/>
        </p:nvSpPr>
        <p:spPr>
          <a:xfrm>
            <a:off x="857224" y="1714488"/>
            <a:ext cx="785818" cy="400110"/>
          </a:xfrm>
          <a:prstGeom prst="rect">
            <a:avLst/>
          </a:prstGeom>
          <a:noFill/>
        </p:spPr>
        <p:txBody>
          <a:bodyPr wrap="square" rtlCol="0">
            <a:spAutoFit/>
          </a:bodyPr>
          <a:lstStyle/>
          <a:p>
            <a:r>
              <a:rPr lang="fr-FR" sz="2000" b="1" dirty="0">
                <a:solidFill>
                  <a:schemeClr val="bg1"/>
                </a:solidFill>
              </a:rPr>
              <a:t>*L’air</a:t>
            </a:r>
          </a:p>
        </p:txBody>
      </p:sp>
      <p:cxnSp>
        <p:nvCxnSpPr>
          <p:cNvPr id="10" name="Connecteur droit avec flèche 9"/>
          <p:cNvCxnSpPr/>
          <p:nvPr/>
        </p:nvCxnSpPr>
        <p:spPr>
          <a:xfrm>
            <a:off x="1500166" y="1928802"/>
            <a:ext cx="785818" cy="1588"/>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11" name="ZoneTexte 10"/>
          <p:cNvSpPr txBox="1"/>
          <p:nvPr/>
        </p:nvSpPr>
        <p:spPr>
          <a:xfrm>
            <a:off x="785786" y="3500438"/>
            <a:ext cx="1071570" cy="400110"/>
          </a:xfrm>
          <a:prstGeom prst="rect">
            <a:avLst/>
          </a:prstGeom>
          <a:noFill/>
        </p:spPr>
        <p:txBody>
          <a:bodyPr wrap="square" rtlCol="0">
            <a:spAutoFit/>
          </a:bodyPr>
          <a:lstStyle/>
          <a:p>
            <a:r>
              <a:rPr lang="fr-FR" sz="2000" b="1" dirty="0">
                <a:solidFill>
                  <a:schemeClr val="bg1"/>
                </a:solidFill>
              </a:rPr>
              <a:t>*Le sol</a:t>
            </a:r>
          </a:p>
        </p:txBody>
      </p:sp>
      <p:cxnSp>
        <p:nvCxnSpPr>
          <p:cNvPr id="13" name="Connecteur droit avec flèche 12"/>
          <p:cNvCxnSpPr/>
          <p:nvPr/>
        </p:nvCxnSpPr>
        <p:spPr>
          <a:xfrm>
            <a:off x="1643042" y="3714752"/>
            <a:ext cx="857256" cy="1588"/>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15" name="ZoneTexte 14"/>
          <p:cNvSpPr txBox="1"/>
          <p:nvPr/>
        </p:nvSpPr>
        <p:spPr>
          <a:xfrm>
            <a:off x="214282" y="2643182"/>
            <a:ext cx="1143008" cy="584775"/>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fr-FR" sz="1600" b="1" dirty="0">
                <a:solidFill>
                  <a:schemeClr val="tx1"/>
                </a:solidFill>
              </a:rPr>
              <a:t>Population</a:t>
            </a:r>
          </a:p>
          <a:p>
            <a:pPr algn="ctr"/>
            <a:r>
              <a:rPr lang="fr-FR" sz="1600" b="1" dirty="0">
                <a:solidFill>
                  <a:schemeClr val="tx1"/>
                </a:solidFill>
              </a:rPr>
              <a:t>locale</a:t>
            </a:r>
          </a:p>
        </p:txBody>
      </p:sp>
      <p:cxnSp>
        <p:nvCxnSpPr>
          <p:cNvPr id="17" name="Connecteur droit avec flèche 16"/>
          <p:cNvCxnSpPr>
            <a:stCxn id="15" idx="3"/>
          </p:cNvCxnSpPr>
          <p:nvPr/>
        </p:nvCxnSpPr>
        <p:spPr>
          <a:xfrm flipV="1">
            <a:off x="1357290" y="2928934"/>
            <a:ext cx="214314" cy="6636"/>
          </a:xfrm>
          <a:prstGeom prst="straightConnector1">
            <a:avLst/>
          </a:prstGeom>
          <a:ln w="28575">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19" name="Connecteur droit avec flèche 18"/>
          <p:cNvCxnSpPr/>
          <p:nvPr/>
        </p:nvCxnSpPr>
        <p:spPr>
          <a:xfrm rot="5400000">
            <a:off x="-35751" y="3679033"/>
            <a:ext cx="928694" cy="1588"/>
          </a:xfrm>
          <a:prstGeom prst="straightConnector1">
            <a:avLst/>
          </a:prstGeom>
          <a:ln w="28575">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21" name="Ellipse 20"/>
          <p:cNvSpPr/>
          <p:nvPr/>
        </p:nvSpPr>
        <p:spPr>
          <a:xfrm>
            <a:off x="6786578" y="3643314"/>
            <a:ext cx="2000264" cy="571504"/>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b="1" dirty="0"/>
              <a:t>Activités industrielles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9E7B1899-9282-F469-F243-1AB3F95D0000}"/>
              </a:ext>
            </a:extLst>
          </p:cNvPr>
          <p:cNvSpPr>
            <a:spLocks noGrp="1"/>
          </p:cNvSpPr>
          <p:nvPr>
            <p:ph type="subTitle" idx="1"/>
          </p:nvPr>
        </p:nvSpPr>
        <p:spPr>
          <a:xfrm>
            <a:off x="0" y="692696"/>
            <a:ext cx="9036496" cy="6048672"/>
          </a:xfrm>
        </p:spPr>
        <p:txBody>
          <a:bodyPr>
            <a:normAutofit fontScale="62500" lnSpcReduction="20000"/>
          </a:bodyPr>
          <a:lstStyle/>
          <a:p>
            <a:pPr algn="just"/>
            <a:r>
              <a:rPr lang="fr-FR" dirty="0"/>
              <a:t>Deux entrées importantes dans l’EIE a savoir le </a:t>
            </a:r>
            <a:r>
              <a:rPr lang="fr-FR" b="1" dirty="0"/>
              <a:t>lieu d’implantation </a:t>
            </a:r>
            <a:r>
              <a:rPr lang="fr-FR" dirty="0"/>
              <a:t>et </a:t>
            </a:r>
            <a:r>
              <a:rPr lang="fr-FR" b="1" dirty="0"/>
              <a:t>le projet lui-même </a:t>
            </a:r>
            <a:r>
              <a:rPr lang="fr-FR" dirty="0"/>
              <a:t>(ses caractéristiques, ses composantes, et ses éléments de base) </a:t>
            </a:r>
          </a:p>
          <a:p>
            <a:pPr algn="just"/>
            <a:r>
              <a:rPr lang="fr-FR" dirty="0"/>
              <a:t>La compréhension du lieu d’implantation du projet va aider a comprendre les effets négatifs</a:t>
            </a:r>
          </a:p>
          <a:p>
            <a:pPr algn="just"/>
            <a:r>
              <a:rPr lang="fr-FR" dirty="0"/>
              <a:t>Examiner le lieu qui est en vrai l’environnement (composés d’éléments biotiques et abiotiques) puisque on cherche a protéger mon environnement a assurer l’équilibre et le fonctionnement normal de l’</a:t>
            </a:r>
            <a:r>
              <a:rPr lang="fr-FR" dirty="0" err="1"/>
              <a:t>écosystéme</a:t>
            </a:r>
            <a:r>
              <a:rPr lang="fr-FR" dirty="0"/>
              <a:t>, donc  on fait l’inventaire des éléments qui composent mon environnement (est ce qu’il y a des ressources en eau, une nappe phréatique, les organismes vivants, la faune, la quantité d’eau, végétation…etc.) un projet sur une nappe phréatique, ce n’est pas du même degré d’impact d’un projet a bord d’un cours d’eau, un cours d’eau qui coule a flot (contient une grande quantité d’eau) c’est pas du même degré d’un endroit ou il y a une pénurie d’eau </a:t>
            </a:r>
          </a:p>
          <a:p>
            <a:pPr algn="just"/>
            <a:r>
              <a:rPr lang="fr-FR" dirty="0"/>
              <a:t>La compréhension des éléments du milieux (biotique et abiotique) va me permettre de comprendre le degré de sensibilité du milieu par rapport eu projet mais aussi l’évaluation et l’hiérarchisation des effets </a:t>
            </a:r>
          </a:p>
          <a:p>
            <a:pPr algn="just"/>
            <a:r>
              <a:rPr lang="fr-FR" dirty="0"/>
              <a:t>en ce qui concerne l’air aussi , la qualité d’air si le lieu est déjà fragile de par la présence d’activités industrielles </a:t>
            </a:r>
          </a:p>
          <a:p>
            <a:pPr algn="just"/>
            <a:r>
              <a:rPr lang="fr-FR" dirty="0"/>
              <a:t>EN GROS L’ANALYSE DU MILIEU NOUS PERMET DE SAVOIR COMMENT L’EAT de L’ENVIRONNEMENT AVANT MEME L’INSTALATION DU PROJET.</a:t>
            </a:r>
          </a:p>
          <a:p>
            <a:endParaRPr lang="fr-FR" dirty="0"/>
          </a:p>
        </p:txBody>
      </p:sp>
      <p:sp>
        <p:nvSpPr>
          <p:cNvPr id="4" name="ZoneTexte 3">
            <a:extLst>
              <a:ext uri="{FF2B5EF4-FFF2-40B4-BE49-F238E27FC236}">
                <a16:creationId xmlns:a16="http://schemas.microsoft.com/office/drawing/2014/main" id="{FD13E5E3-09BF-569B-9B00-15AD3FD26498}"/>
              </a:ext>
            </a:extLst>
          </p:cNvPr>
          <p:cNvSpPr txBox="1"/>
          <p:nvPr/>
        </p:nvSpPr>
        <p:spPr>
          <a:xfrm>
            <a:off x="92636" y="0"/>
            <a:ext cx="4392488" cy="461665"/>
          </a:xfrm>
          <a:prstGeom prst="rect">
            <a:avLst/>
          </a:prstGeom>
          <a:noFill/>
        </p:spPr>
        <p:txBody>
          <a:bodyPr wrap="square" rtlCol="0">
            <a:spAutoFit/>
          </a:bodyPr>
          <a:lstStyle/>
          <a:p>
            <a:r>
              <a:rPr lang="fr-FR" sz="2400" b="1" u="sng" dirty="0"/>
              <a:t>Commentaire de la figure </a:t>
            </a:r>
          </a:p>
        </p:txBody>
      </p:sp>
    </p:spTree>
    <p:extLst>
      <p:ext uri="{BB962C8B-B14F-4D97-AF65-F5344CB8AC3E}">
        <p14:creationId xmlns:p14="http://schemas.microsoft.com/office/powerpoint/2010/main" val="30634463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E7A271C7-6E94-1BB2-106C-35BC2B54CCF0}"/>
              </a:ext>
            </a:extLst>
          </p:cNvPr>
          <p:cNvSpPr>
            <a:spLocks noGrp="1"/>
          </p:cNvSpPr>
          <p:nvPr>
            <p:ph type="subTitle" idx="1"/>
          </p:nvPr>
        </p:nvSpPr>
        <p:spPr>
          <a:xfrm>
            <a:off x="-54260" y="404664"/>
            <a:ext cx="9252520" cy="5018112"/>
          </a:xfrm>
        </p:spPr>
        <p:txBody>
          <a:bodyPr>
            <a:normAutofit/>
          </a:bodyPr>
          <a:lstStyle/>
          <a:p>
            <a:pPr algn="just"/>
            <a:r>
              <a:rPr lang="fr-FR" sz="2400" dirty="0"/>
              <a:t>Le processus de l’étude d’impact est un outil d’aide a la décision , les projets avoisinants, ils ont fait des études impacts, cela nous permet de comprendre encore davantage les effets sur le milieux (si jamais le bureau d’étude n’arrive pas a comprendre une source d’impact) il peut se référer a d’autre EIE</a:t>
            </a:r>
          </a:p>
          <a:p>
            <a:pPr algn="just"/>
            <a:endParaRPr lang="fr-FR" sz="2400" dirty="0"/>
          </a:p>
          <a:p>
            <a:pPr algn="just"/>
            <a:r>
              <a:rPr lang="fr-FR" sz="2400" dirty="0"/>
              <a:t>La description du milieux ne prend pas uniquement les éléments naturels, elle prends en considération aussi les facteurs socio-économique notamment la présence de la population </a:t>
            </a:r>
            <a:r>
              <a:rPr lang="fr-FR" sz="2400" dirty="0" err="1"/>
              <a:t>psq</a:t>
            </a:r>
            <a:r>
              <a:rPr lang="fr-FR" sz="2400" dirty="0"/>
              <a:t> en fait c’est les riverains qui vont subir les impacts sur l’environnement </a:t>
            </a:r>
          </a:p>
          <a:p>
            <a:endParaRPr lang="fr-FR" dirty="0"/>
          </a:p>
        </p:txBody>
      </p:sp>
    </p:spTree>
    <p:extLst>
      <p:ext uri="{BB962C8B-B14F-4D97-AF65-F5344CB8AC3E}">
        <p14:creationId xmlns:p14="http://schemas.microsoft.com/office/powerpoint/2010/main" val="322745615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3727</TotalTime>
  <Words>4763</Words>
  <Application>Microsoft Office PowerPoint</Application>
  <PresentationFormat>Affichage à l'écran (4:3)</PresentationFormat>
  <Paragraphs>411</Paragraphs>
  <Slides>43</Slides>
  <Notes>22</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43</vt:i4>
      </vt:variant>
    </vt:vector>
  </HeadingPairs>
  <TitlesOfParts>
    <vt:vector size="48" baseType="lpstr">
      <vt:lpstr>Arial</vt:lpstr>
      <vt:lpstr>Calibri</vt:lpstr>
      <vt:lpstr>Candara</vt:lpstr>
      <vt:lpstr>Times New Roman</vt:lpstr>
      <vt:lpstr>Thème Office</vt:lpstr>
      <vt:lpstr>Cours n°5:  L’étude d’impact sur l’environnement </vt:lpstr>
      <vt:lpstr>1/ Généralités sur les études d’impact sur l’environnement </vt:lpstr>
      <vt:lpstr>Présentation PowerPoint</vt:lpstr>
      <vt:lpstr>2/ Définition :</vt:lpstr>
      <vt:lpstr>Selon l’ampleur du projet et selon la gravité de ses impacts, on peut procéder a :</vt:lpstr>
      <vt:lpstr>Présentation PowerPoint</vt:lpstr>
      <vt:lpstr>Présentation PowerPoint</vt:lpstr>
      <vt:lpstr>Présentation PowerPoint</vt:lpstr>
      <vt:lpstr>Présentation PowerPoint</vt:lpstr>
      <vt:lpstr>Présentation PowerPoint</vt:lpstr>
      <vt:lpstr>Présentation PowerPoint</vt:lpstr>
      <vt:lpstr>Objectifs de l’EIE: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7 / L’étude d’impact au sens de la réglementation: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10/ Outil d’évaluation d’impacts (LA MATRICE D’IMPACTS):</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L’étude d’impact sur l’environnement</dc:title>
  <dc:creator>MEDJAHED</dc:creator>
  <cp:lastModifiedBy>HAMZA MEDJAHED</cp:lastModifiedBy>
  <cp:revision>103</cp:revision>
  <dcterms:created xsi:type="dcterms:W3CDTF">2023-03-20T09:02:41Z</dcterms:created>
  <dcterms:modified xsi:type="dcterms:W3CDTF">2025-04-12T10:42:52Z</dcterms:modified>
</cp:coreProperties>
</file>