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1" r:id="rId2"/>
    <p:sldId id="295" r:id="rId3"/>
    <p:sldId id="297" r:id="rId4"/>
    <p:sldId id="352" r:id="rId5"/>
    <p:sldId id="298" r:id="rId6"/>
    <p:sldId id="353" r:id="rId7"/>
    <p:sldId id="362" r:id="rId8"/>
    <p:sldId id="300" r:id="rId9"/>
    <p:sldId id="354" r:id="rId10"/>
    <p:sldId id="302" r:id="rId11"/>
    <p:sldId id="355" r:id="rId12"/>
    <p:sldId id="304" r:id="rId13"/>
    <p:sldId id="305" r:id="rId14"/>
    <p:sldId id="358" r:id="rId15"/>
    <p:sldId id="357" r:id="rId16"/>
    <p:sldId id="359" r:id="rId17"/>
    <p:sldId id="360" r:id="rId18"/>
    <p:sldId id="361" r:id="rId19"/>
    <p:sldId id="356" r:id="rId20"/>
    <p:sldId id="307" r:id="rId21"/>
    <p:sldId id="308" r:id="rId22"/>
    <p:sldId id="310" r:id="rId23"/>
    <p:sldId id="335" r:id="rId24"/>
    <p:sldId id="337" r:id="rId25"/>
    <p:sldId id="339" r:id="rId26"/>
    <p:sldId id="341" r:id="rId27"/>
    <p:sldId id="363" r:id="rId28"/>
    <p:sldId id="364" r:id="rId29"/>
    <p:sldId id="316" r:id="rId30"/>
    <p:sldId id="317" r:id="rId31"/>
    <p:sldId id="318" r:id="rId32"/>
    <p:sldId id="319" r:id="rId33"/>
    <p:sldId id="321" r:id="rId34"/>
    <p:sldId id="322" r:id="rId35"/>
    <p:sldId id="323" r:id="rId36"/>
    <p:sldId id="324" r:id="rId37"/>
    <p:sldId id="325" r:id="rId38"/>
    <p:sldId id="365" r:id="rId39"/>
    <p:sldId id="326" r:id="rId40"/>
    <p:sldId id="327" r:id="rId41"/>
    <p:sldId id="328" r:id="rId42"/>
    <p:sldId id="330" r:id="rId43"/>
    <p:sldId id="343" r:id="rId44"/>
    <p:sldId id="366" r:id="rId45"/>
    <p:sldId id="345" r:id="rId46"/>
    <p:sldId id="347"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2997" autoAdjust="0"/>
  </p:normalViewPr>
  <p:slideViewPr>
    <p:cSldViewPr snapToGrid="0">
      <p:cViewPr varScale="1">
        <p:scale>
          <a:sx n="59" d="100"/>
          <a:sy n="59" d="100"/>
        </p:scale>
        <p:origin x="9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BBC7A-30F6-4D8A-90AF-A40A521BB138}" type="datetimeFigureOut">
              <a:rPr lang="fr-FR" smtClean="0"/>
              <a:t>09/12/2024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17A68-4361-4AEE-971E-A760FD167743}" type="slidenum">
              <a:rPr lang="fr-FR" smtClean="0"/>
              <a:t>‹#›</a:t>
            </a:fld>
            <a:endParaRPr lang="fr-FR"/>
          </a:p>
        </p:txBody>
      </p:sp>
    </p:spTree>
    <p:extLst>
      <p:ext uri="{BB962C8B-B14F-4D97-AF65-F5344CB8AC3E}">
        <p14:creationId xmlns:p14="http://schemas.microsoft.com/office/powerpoint/2010/main" val="126487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Étymologie: l’origine des mots </a:t>
            </a:r>
          </a:p>
        </p:txBody>
      </p:sp>
      <p:sp>
        <p:nvSpPr>
          <p:cNvPr id="4" name="Slide Number Placeholder 3"/>
          <p:cNvSpPr>
            <a:spLocks noGrp="1"/>
          </p:cNvSpPr>
          <p:nvPr>
            <p:ph type="sldNum" sz="quarter" idx="5"/>
          </p:nvPr>
        </p:nvSpPr>
        <p:spPr/>
        <p:txBody>
          <a:bodyPr/>
          <a:lstStyle/>
          <a:p>
            <a:fld id="{57517A68-4361-4AEE-971E-A760FD167743}" type="slidenum">
              <a:rPr lang="fr-FR" smtClean="0"/>
              <a:t>2</a:t>
            </a:fld>
            <a:endParaRPr lang="fr-FR"/>
          </a:p>
        </p:txBody>
      </p:sp>
    </p:spTree>
    <p:extLst>
      <p:ext uri="{BB962C8B-B14F-4D97-AF65-F5344CB8AC3E}">
        <p14:creationId xmlns:p14="http://schemas.microsoft.com/office/powerpoint/2010/main" val="202534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Principe de prévention (numérisation) </a:t>
            </a:r>
          </a:p>
        </p:txBody>
      </p:sp>
      <p:sp>
        <p:nvSpPr>
          <p:cNvPr id="4" name="Slide Number Placeholder 3"/>
          <p:cNvSpPr>
            <a:spLocks noGrp="1"/>
          </p:cNvSpPr>
          <p:nvPr>
            <p:ph type="sldNum" sz="quarter" idx="5"/>
          </p:nvPr>
        </p:nvSpPr>
        <p:spPr/>
        <p:txBody>
          <a:bodyPr/>
          <a:lstStyle/>
          <a:p>
            <a:fld id="{57517A68-4361-4AEE-971E-A760FD167743}" type="slidenum">
              <a:rPr lang="fr-FR" smtClean="0"/>
              <a:t>41</a:t>
            </a:fld>
            <a:endParaRPr lang="fr-FR"/>
          </a:p>
        </p:txBody>
      </p:sp>
    </p:spTree>
    <p:extLst>
      <p:ext uri="{BB962C8B-B14F-4D97-AF65-F5344CB8AC3E}">
        <p14:creationId xmlns:p14="http://schemas.microsoft.com/office/powerpoint/2010/main" val="358148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2250"/>
              </a:spcAft>
            </a:pPr>
            <a:r>
              <a:rPr lang="fr-FR" b="0" i="0" dirty="0">
                <a:effectLst/>
                <a:latin typeface="Karla" panose="020F0502020204030204" pitchFamily="2" charset="0"/>
              </a:rPr>
              <a:t>Les stations de transfert (S.T.) permettent d’optimiser les coûts de transport des déchets vers leur destination, généralement éloigné du lieu de production.</a:t>
            </a:r>
          </a:p>
          <a:p>
            <a:pPr algn="just">
              <a:spcBef>
                <a:spcPts val="2250"/>
              </a:spcBef>
              <a:spcAft>
                <a:spcPts val="2250"/>
              </a:spcAft>
            </a:pPr>
            <a:r>
              <a:rPr lang="fr-FR" b="0" i="0" dirty="0">
                <a:effectLst/>
                <a:latin typeface="Karla" panose="020F0502020204030204" pitchFamily="2" charset="0"/>
              </a:rPr>
              <a:t>Les camions de collecte pleins déchargent les déchets urbains dans le S.T. avant de poursuivre leur tournée. </a:t>
            </a:r>
          </a:p>
          <a:p>
            <a:endParaRPr lang="fr-FR" dirty="0"/>
          </a:p>
        </p:txBody>
      </p:sp>
      <p:sp>
        <p:nvSpPr>
          <p:cNvPr id="4" name="Slide Number Placeholder 3"/>
          <p:cNvSpPr>
            <a:spLocks noGrp="1"/>
          </p:cNvSpPr>
          <p:nvPr>
            <p:ph type="sldNum" sz="quarter" idx="5"/>
          </p:nvPr>
        </p:nvSpPr>
        <p:spPr/>
        <p:txBody>
          <a:bodyPr/>
          <a:lstStyle/>
          <a:p>
            <a:fld id="{57517A68-4361-4AEE-971E-A760FD167743}" type="slidenum">
              <a:rPr lang="fr-FR" smtClean="0"/>
              <a:t>10</a:t>
            </a:fld>
            <a:endParaRPr lang="fr-FR"/>
          </a:p>
        </p:txBody>
      </p:sp>
    </p:spTree>
    <p:extLst>
      <p:ext uri="{BB962C8B-B14F-4D97-AF65-F5344CB8AC3E}">
        <p14:creationId xmlns:p14="http://schemas.microsoft.com/office/powerpoint/2010/main" val="351539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compostage est un processus strictement naturel </a:t>
            </a:r>
          </a:p>
        </p:txBody>
      </p:sp>
      <p:sp>
        <p:nvSpPr>
          <p:cNvPr id="4" name="Slide Number Placeholder 3"/>
          <p:cNvSpPr>
            <a:spLocks noGrp="1"/>
          </p:cNvSpPr>
          <p:nvPr>
            <p:ph type="sldNum" sz="quarter" idx="5"/>
          </p:nvPr>
        </p:nvSpPr>
        <p:spPr/>
        <p:txBody>
          <a:bodyPr/>
          <a:lstStyle/>
          <a:p>
            <a:fld id="{57517A68-4361-4AEE-971E-A760FD167743}" type="slidenum">
              <a:rPr lang="fr-FR" smtClean="0"/>
              <a:t>16</a:t>
            </a:fld>
            <a:endParaRPr lang="fr-FR"/>
          </a:p>
        </p:txBody>
      </p:sp>
    </p:spTree>
    <p:extLst>
      <p:ext uri="{BB962C8B-B14F-4D97-AF65-F5344CB8AC3E}">
        <p14:creationId xmlns:p14="http://schemas.microsoft.com/office/powerpoint/2010/main" val="198109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Objectif de la gestion des déchets (exp: diminuer la qte des déchtes produits, faire augmenter le tau de valorisation, limiter la mise en décherge) </a:t>
            </a:r>
          </a:p>
        </p:txBody>
      </p:sp>
      <p:sp>
        <p:nvSpPr>
          <p:cNvPr id="4" name="Slide Number Placeholder 3"/>
          <p:cNvSpPr>
            <a:spLocks noGrp="1"/>
          </p:cNvSpPr>
          <p:nvPr>
            <p:ph type="sldNum" sz="quarter" idx="5"/>
          </p:nvPr>
        </p:nvSpPr>
        <p:spPr/>
        <p:txBody>
          <a:bodyPr/>
          <a:lstStyle/>
          <a:p>
            <a:fld id="{57517A68-4361-4AEE-971E-A760FD167743}" type="slidenum">
              <a:rPr lang="fr-FR" smtClean="0"/>
              <a:t>29</a:t>
            </a:fld>
            <a:endParaRPr lang="fr-FR"/>
          </a:p>
        </p:txBody>
      </p:sp>
    </p:spTree>
    <p:extLst>
      <p:ext uri="{BB962C8B-B14F-4D97-AF65-F5344CB8AC3E}">
        <p14:creationId xmlns:p14="http://schemas.microsoft.com/office/powerpoint/2010/main" val="139966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L’AND a un statut d'EPIC qui lui confère deux principaux caractères : le premier est commercial en matière d'études et de recherche dans ses rapports avec les tiers tandis que le second lui confère le rôle d’un service public avec l'administration en lui confiant essentiellement l'assistance aux collectivités locales dans la gestion des déchets.</a:t>
            </a:r>
          </a:p>
          <a:p>
            <a:r>
              <a:rPr lang="fr-FR" dirty="0"/>
              <a:t>L’EPIC une gestion privée d’un service public </a:t>
            </a:r>
          </a:p>
        </p:txBody>
      </p:sp>
      <p:sp>
        <p:nvSpPr>
          <p:cNvPr id="4" name="Slide Number Placeholder 3"/>
          <p:cNvSpPr>
            <a:spLocks noGrp="1"/>
          </p:cNvSpPr>
          <p:nvPr>
            <p:ph type="sldNum" sz="quarter" idx="5"/>
          </p:nvPr>
        </p:nvSpPr>
        <p:spPr/>
        <p:txBody>
          <a:bodyPr/>
          <a:lstStyle/>
          <a:p>
            <a:fld id="{57517A68-4361-4AEE-971E-A760FD167743}" type="slidenum">
              <a:rPr lang="fr-FR" smtClean="0"/>
              <a:t>30</a:t>
            </a:fld>
            <a:endParaRPr lang="fr-FR"/>
          </a:p>
        </p:txBody>
      </p:sp>
    </p:spTree>
    <p:extLst>
      <p:ext uri="{BB962C8B-B14F-4D97-AF65-F5344CB8AC3E}">
        <p14:creationId xmlns:p14="http://schemas.microsoft.com/office/powerpoint/2010/main" val="350659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517A68-4361-4AEE-971E-A760FD167743}" type="slidenum">
              <a:rPr lang="fr-FR" smtClean="0"/>
              <a:t>31</a:t>
            </a:fld>
            <a:endParaRPr lang="fr-FR"/>
          </a:p>
        </p:txBody>
      </p:sp>
    </p:spTree>
    <p:extLst>
      <p:ext uri="{BB962C8B-B14F-4D97-AF65-F5344CB8AC3E}">
        <p14:creationId xmlns:p14="http://schemas.microsoft.com/office/powerpoint/2010/main" val="396448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Coordination entre wilaya et commune (campagne de nettoiement) </a:t>
            </a:r>
          </a:p>
          <a:p>
            <a:r>
              <a:rPr lang="fr-FR" dirty="0"/>
              <a:t>Délivrance des permis et autorisation de collecte, de récupération des déchets.</a:t>
            </a:r>
          </a:p>
          <a:p>
            <a:r>
              <a:rPr lang="fr-FR" dirty="0"/>
              <a:t>Sensibilisation par rapport au tri séléctif auprés des écoles, des quartiers.</a:t>
            </a:r>
          </a:p>
        </p:txBody>
      </p:sp>
      <p:sp>
        <p:nvSpPr>
          <p:cNvPr id="4" name="Slide Number Placeholder 3"/>
          <p:cNvSpPr>
            <a:spLocks noGrp="1"/>
          </p:cNvSpPr>
          <p:nvPr>
            <p:ph type="sldNum" sz="quarter" idx="5"/>
          </p:nvPr>
        </p:nvSpPr>
        <p:spPr/>
        <p:txBody>
          <a:bodyPr/>
          <a:lstStyle/>
          <a:p>
            <a:fld id="{57517A68-4361-4AEE-971E-A760FD167743}" type="slidenum">
              <a:rPr lang="fr-FR" smtClean="0"/>
              <a:t>32</a:t>
            </a:fld>
            <a:endParaRPr lang="fr-FR"/>
          </a:p>
        </p:txBody>
      </p:sp>
    </p:spTree>
    <p:extLst>
      <p:ext uri="{BB962C8B-B14F-4D97-AF65-F5344CB8AC3E}">
        <p14:creationId xmlns:p14="http://schemas.microsoft.com/office/powerpoint/2010/main" val="49488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Instrument de gestion, un outil de gestion, un programme qui contient les orientation stratégiques de l’état en matiére d’amgt de territoire </a:t>
            </a:r>
          </a:p>
          <a:p>
            <a:r>
              <a:rPr lang="fr-FR" dirty="0"/>
              <a:t>Les grands infrastructures de transport (aitoroutes), </a:t>
            </a:r>
          </a:p>
        </p:txBody>
      </p:sp>
      <p:sp>
        <p:nvSpPr>
          <p:cNvPr id="4" name="Slide Number Placeholder 3"/>
          <p:cNvSpPr>
            <a:spLocks noGrp="1"/>
          </p:cNvSpPr>
          <p:nvPr>
            <p:ph type="sldNum" sz="quarter" idx="5"/>
          </p:nvPr>
        </p:nvSpPr>
        <p:spPr/>
        <p:txBody>
          <a:bodyPr/>
          <a:lstStyle/>
          <a:p>
            <a:fld id="{57517A68-4361-4AEE-971E-A760FD167743}" type="slidenum">
              <a:rPr lang="fr-FR" smtClean="0"/>
              <a:t>40</a:t>
            </a:fld>
            <a:endParaRPr lang="fr-FR"/>
          </a:p>
        </p:txBody>
      </p:sp>
    </p:spTree>
    <p:extLst>
      <p:ext uri="{BB962C8B-B14F-4D97-AF65-F5344CB8AC3E}">
        <p14:creationId xmlns:p14="http://schemas.microsoft.com/office/powerpoint/2010/main" val="324081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3633-22AA-01D3-E688-BBDB19D4578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4ECB513E-18A6-6314-595A-AA6A12A95F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4CC53839-649C-BB52-C2F8-B3F1A2141856}"/>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5" name="Footer Placeholder 4">
            <a:extLst>
              <a:ext uri="{FF2B5EF4-FFF2-40B4-BE49-F238E27FC236}">
                <a16:creationId xmlns:a16="http://schemas.microsoft.com/office/drawing/2014/main" id="{1E3EDD14-A7CE-9C1E-5150-42A8953F6E2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AAB7EF0-9467-4F8A-6846-5F0FD7E3D669}"/>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197469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DB3B-A4D7-0149-E397-D8A7A8079B15}"/>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5BEBC92C-07DF-AD23-7448-2591D6834A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CFE13CE3-ACDB-9FF9-C37D-023159CE5858}"/>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5" name="Footer Placeholder 4">
            <a:extLst>
              <a:ext uri="{FF2B5EF4-FFF2-40B4-BE49-F238E27FC236}">
                <a16:creationId xmlns:a16="http://schemas.microsoft.com/office/drawing/2014/main" id="{F0022453-952B-5619-E0E2-2280BE6F90C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5B1D369-0E8E-7B34-09BF-56FCA575B6F7}"/>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1237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0C9F4-6A45-9610-8D48-092A2E934A6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FE3D9DA8-ABC1-6013-E361-D559DFA65E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BDE1D22-6C03-D84D-E325-60305EE4BEC6}"/>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5" name="Footer Placeholder 4">
            <a:extLst>
              <a:ext uri="{FF2B5EF4-FFF2-40B4-BE49-F238E27FC236}">
                <a16:creationId xmlns:a16="http://schemas.microsoft.com/office/drawing/2014/main" id="{304ED275-8B34-2A0F-202C-FED6949D29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5308F48-5199-13FD-DBF9-3E68E7D65BD7}"/>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176495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F584-7E06-4393-AED2-9EC68EFFAD2C}"/>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B41E38DC-FAEC-BDFE-4BE1-D0A2097CEF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5113AEEB-9A82-57ED-1C60-4176B5471ED3}"/>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5" name="Footer Placeholder 4">
            <a:extLst>
              <a:ext uri="{FF2B5EF4-FFF2-40B4-BE49-F238E27FC236}">
                <a16:creationId xmlns:a16="http://schemas.microsoft.com/office/drawing/2014/main" id="{4BB6095B-6384-3A28-A7CF-C3088112193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960CC32-CDAD-532B-1F7B-7A5FB0D60D6C}"/>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92257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F18C-A5FC-748C-BA05-65F5240987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8B8EC672-0E76-8800-1581-C8B3E4077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6A1531-0B13-4BD0-66B6-CBE116A2AC18}"/>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5" name="Footer Placeholder 4">
            <a:extLst>
              <a:ext uri="{FF2B5EF4-FFF2-40B4-BE49-F238E27FC236}">
                <a16:creationId xmlns:a16="http://schemas.microsoft.com/office/drawing/2014/main" id="{E053C37E-297C-4311-81EB-BBE29F952DD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52D3047-D4A4-8D7E-E8AB-C18CE65E605B}"/>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107273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9739-6392-2A23-3FD4-665DBD8B4396}"/>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EAEE503D-D22B-7A93-6F70-CFECEF764C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BD0524AA-1445-6E68-C1D9-E939072518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FCF3D803-82E0-8C92-AE34-B1DD003AE9D9}"/>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6" name="Footer Placeholder 5">
            <a:extLst>
              <a:ext uri="{FF2B5EF4-FFF2-40B4-BE49-F238E27FC236}">
                <a16:creationId xmlns:a16="http://schemas.microsoft.com/office/drawing/2014/main" id="{D3170921-39BD-608F-6D5B-EEAC5B5C2B6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0441892-1580-1953-F3AB-6EAD6FD72FF8}"/>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326571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FFF5-5B3F-E206-461B-043E508CE85E}"/>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9BBDB4E1-39C1-E952-AD5C-9674A273A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EED1D6-441D-2452-094B-B1C89CB7DB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E6B6C5BC-77E5-5CA0-2805-256D380C1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A0BF0C-257C-5355-F0BC-CF3BCDFA78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78EDDD67-1791-1D79-54D3-8ACE8E5A2A7D}"/>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8" name="Footer Placeholder 7">
            <a:extLst>
              <a:ext uri="{FF2B5EF4-FFF2-40B4-BE49-F238E27FC236}">
                <a16:creationId xmlns:a16="http://schemas.microsoft.com/office/drawing/2014/main" id="{8CEC6026-EC24-F657-CA9D-DC136F36FEA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F2CCFFCE-B745-21CF-3A35-50DCE1D13130}"/>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34456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BB13-4940-0B34-91D4-24AAD2586B27}"/>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6E5CD7CA-0CBC-4908-E2D9-C7BDA85268B9}"/>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4" name="Footer Placeholder 3">
            <a:extLst>
              <a:ext uri="{FF2B5EF4-FFF2-40B4-BE49-F238E27FC236}">
                <a16:creationId xmlns:a16="http://schemas.microsoft.com/office/drawing/2014/main" id="{21D3C4D5-3F5C-131D-68C9-F9C0060F40C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02076F3-F763-791F-5E30-32EA05ACA99E}"/>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31423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5B1CA-F377-E115-AD72-A510B27F82DA}"/>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3" name="Footer Placeholder 2">
            <a:extLst>
              <a:ext uri="{FF2B5EF4-FFF2-40B4-BE49-F238E27FC236}">
                <a16:creationId xmlns:a16="http://schemas.microsoft.com/office/drawing/2014/main" id="{0C9E06A9-EE7F-23A3-724C-031D70F7AD3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826E712F-991B-DF5D-9C44-0F206C5ADE5C}"/>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275956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FB73-3C37-B1B4-1724-393227035D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8BFD4FC7-AE33-6758-604D-F2E367FB5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B149F841-1802-9372-5953-642C0A65E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B7C85C-9359-5B7C-A091-7648CDD33B30}"/>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6" name="Footer Placeholder 5">
            <a:extLst>
              <a:ext uri="{FF2B5EF4-FFF2-40B4-BE49-F238E27FC236}">
                <a16:creationId xmlns:a16="http://schemas.microsoft.com/office/drawing/2014/main" id="{8174FD32-5CAA-1AA1-42FF-12459029167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4AAD67F-B01D-B861-BD21-B585191E6B3B}"/>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251029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AE6F-F56E-11B7-091E-FBE550579E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A71C69A0-F91A-1BC9-0E7B-41B03C0EE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8E7E1932-01BA-C811-EB09-77C792ABC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00022C-7B2B-F3C7-7B17-79608A976B33}"/>
              </a:ext>
            </a:extLst>
          </p:cNvPr>
          <p:cNvSpPr>
            <a:spLocks noGrp="1"/>
          </p:cNvSpPr>
          <p:nvPr>
            <p:ph type="dt" sz="half" idx="10"/>
          </p:nvPr>
        </p:nvSpPr>
        <p:spPr/>
        <p:txBody>
          <a:bodyPr/>
          <a:lstStyle/>
          <a:p>
            <a:fld id="{14A76038-9660-4765-8923-3C51A572AC77}" type="datetimeFigureOut">
              <a:rPr lang="fr-FR" smtClean="0"/>
              <a:t>09/12/2024</a:t>
            </a:fld>
            <a:endParaRPr lang="fr-FR"/>
          </a:p>
        </p:txBody>
      </p:sp>
      <p:sp>
        <p:nvSpPr>
          <p:cNvPr id="6" name="Footer Placeholder 5">
            <a:extLst>
              <a:ext uri="{FF2B5EF4-FFF2-40B4-BE49-F238E27FC236}">
                <a16:creationId xmlns:a16="http://schemas.microsoft.com/office/drawing/2014/main" id="{206BA591-35A5-6F69-8ECA-BF9E5AD8FB9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ECC7891-4AB8-2509-6EE2-2D07570E21D4}"/>
              </a:ext>
            </a:extLst>
          </p:cNvPr>
          <p:cNvSpPr>
            <a:spLocks noGrp="1"/>
          </p:cNvSpPr>
          <p:nvPr>
            <p:ph type="sldNum" sz="quarter" idx="12"/>
          </p:nvPr>
        </p:nvSpPr>
        <p:spPr/>
        <p:txBody>
          <a:bodyPr/>
          <a:lstStyle/>
          <a:p>
            <a:fld id="{A0F74B19-C520-48CF-8533-48FB0D948276}" type="slidenum">
              <a:rPr lang="fr-FR" smtClean="0"/>
              <a:t>‹#›</a:t>
            </a:fld>
            <a:endParaRPr lang="fr-FR"/>
          </a:p>
        </p:txBody>
      </p:sp>
    </p:spTree>
    <p:extLst>
      <p:ext uri="{BB962C8B-B14F-4D97-AF65-F5344CB8AC3E}">
        <p14:creationId xmlns:p14="http://schemas.microsoft.com/office/powerpoint/2010/main" val="364959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75ED-FF16-E2A9-0F97-CF3BE81CB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442C81CD-F904-9D84-7AE4-D6A13B6A7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EB0EF7ED-2CBF-855E-556C-D768314C2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76038-9660-4765-8923-3C51A572AC77}" type="datetimeFigureOut">
              <a:rPr lang="fr-FR" smtClean="0"/>
              <a:t>09/12/2024</a:t>
            </a:fld>
            <a:endParaRPr lang="fr-FR"/>
          </a:p>
        </p:txBody>
      </p:sp>
      <p:sp>
        <p:nvSpPr>
          <p:cNvPr id="5" name="Footer Placeholder 4">
            <a:extLst>
              <a:ext uri="{FF2B5EF4-FFF2-40B4-BE49-F238E27FC236}">
                <a16:creationId xmlns:a16="http://schemas.microsoft.com/office/drawing/2014/main" id="{529CB251-793F-416E-54B5-8A06B3A86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7264777E-D625-AB06-A365-883D60B91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74B19-C520-48CF-8533-48FB0D948276}" type="slidenum">
              <a:rPr lang="fr-FR" smtClean="0"/>
              <a:t>‹#›</a:t>
            </a:fld>
            <a:endParaRPr lang="fr-FR"/>
          </a:p>
        </p:txBody>
      </p:sp>
    </p:spTree>
    <p:extLst>
      <p:ext uri="{BB962C8B-B14F-4D97-AF65-F5344CB8AC3E}">
        <p14:creationId xmlns:p14="http://schemas.microsoft.com/office/powerpoint/2010/main" val="20234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696521"/>
            <a:ext cx="9144000" cy="2387600"/>
          </a:xfrm>
        </p:spPr>
        <p:txBody>
          <a:bodyPr>
            <a:normAutofit fontScale="90000"/>
          </a:bodyPr>
          <a:lstStyle/>
          <a:p>
            <a:r>
              <a:rPr lang="fr-FR" b="1" u="sng" dirty="0">
                <a:solidFill>
                  <a:srgbClr val="FF0000"/>
                </a:solidFill>
              </a:rPr>
              <a:t>Cours 6:</a:t>
            </a:r>
            <a:br>
              <a:rPr lang="fr-FR" b="1" u="sng" dirty="0">
                <a:solidFill>
                  <a:srgbClr val="FF0000"/>
                </a:solidFill>
              </a:rPr>
            </a:br>
            <a:br>
              <a:rPr lang="fr-FR" dirty="0">
                <a:solidFill>
                  <a:srgbClr val="FF0000"/>
                </a:solidFill>
              </a:rPr>
            </a:br>
            <a:r>
              <a:rPr lang="fr-FR" dirty="0">
                <a:solidFill>
                  <a:srgbClr val="FF0000"/>
                </a:solidFill>
              </a:rPr>
              <a:t>La gestion et le traitement des déchets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958" y="571482"/>
            <a:ext cx="12075042" cy="1076566"/>
          </a:xfrm>
        </p:spPr>
        <p:txBody>
          <a:bodyPr>
            <a:noAutofit/>
          </a:bodyPr>
          <a:lstStyle/>
          <a:p>
            <a:pPr algn="l"/>
            <a:br>
              <a:rPr lang="fr-FR" sz="2400" dirty="0"/>
            </a:br>
            <a:br>
              <a:rPr lang="fr-FR" sz="2400" dirty="0"/>
            </a:br>
            <a:br>
              <a:rPr lang="fr-FR" sz="2000" dirty="0">
                <a:latin typeface="Times New Roman" pitchFamily="18" charset="0"/>
                <a:cs typeface="Times New Roman" pitchFamily="18" charset="0"/>
              </a:rPr>
            </a:br>
            <a:br>
              <a:rPr lang="fr-FR" sz="2000" dirty="0">
                <a:latin typeface="Times New Roman" pitchFamily="18" charset="0"/>
                <a:cs typeface="Times New Roman" pitchFamily="18" charset="0"/>
              </a:rPr>
            </a:br>
            <a:br>
              <a:rPr lang="fr-FR" sz="2000" dirty="0">
                <a:latin typeface="Times New Roman" pitchFamily="18" charset="0"/>
                <a:cs typeface="Times New Roman" pitchFamily="18" charset="0"/>
              </a:rPr>
            </a:br>
            <a:br>
              <a:rPr lang="fr-FR" sz="2000" dirty="0">
                <a:latin typeface="Times New Roman" pitchFamily="18" charset="0"/>
                <a:cs typeface="Times New Roman" pitchFamily="18" charset="0"/>
              </a:rPr>
            </a:b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63B76201-D97D-3EA0-6B9F-D2EB2C0C7BC0}"/>
              </a:ext>
            </a:extLst>
          </p:cNvPr>
          <p:cNvSpPr txBox="1"/>
          <p:nvPr/>
        </p:nvSpPr>
        <p:spPr>
          <a:xfrm>
            <a:off x="0" y="85061"/>
            <a:ext cx="11958084" cy="2769989"/>
          </a:xfrm>
          <a:prstGeom prst="rect">
            <a:avLst/>
          </a:prstGeom>
          <a:solidFill>
            <a:schemeClr val="accent6">
              <a:lumMod val="20000"/>
              <a:lumOff val="80000"/>
            </a:schemeClr>
          </a:solidFill>
        </p:spPr>
        <p:txBody>
          <a:bodyPr wrap="square" rtlCol="0">
            <a:spAutoFit/>
          </a:bodyPr>
          <a:lstStyle/>
          <a:p>
            <a:r>
              <a:rPr lang="fr-FR" sz="2400" b="1" dirty="0"/>
              <a:t>         </a:t>
            </a:r>
            <a:r>
              <a:rPr lang="fr-FR" sz="2400" b="1" u="sng" dirty="0"/>
              <a:t>La collecte:</a:t>
            </a:r>
          </a:p>
          <a:p>
            <a:endParaRPr lang="fr-FR" sz="2400" dirty="0"/>
          </a:p>
          <a:p>
            <a:pPr>
              <a:lnSpc>
                <a:spcPct val="150000"/>
              </a:lnSpc>
            </a:pPr>
            <a:r>
              <a:rPr lang="fr-FR" sz="2400" kern="1200" dirty="0">
                <a:effectLst/>
                <a:latin typeface="Calibri" panose="020F0502020204030204" pitchFamily="34" charset="0"/>
                <a:ea typeface="Times New Roman" panose="02020603050405020304" pitchFamily="18" charset="0"/>
                <a:cs typeface="Arial" panose="020B0604020202020204" pitchFamily="34" charset="0"/>
              </a:rPr>
              <a:t>C’est l’évacuation des déchets vers une destination appropriée (Décharge, Centre de tri, Station de transfert.... etc.), une bonne collecte des déchets a pour objet de libérer le plus vite possible l’homme de ses déchets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cxnSp>
        <p:nvCxnSpPr>
          <p:cNvPr id="7" name="Straight Arrow Connector 6">
            <a:extLst>
              <a:ext uri="{FF2B5EF4-FFF2-40B4-BE49-F238E27FC236}">
                <a16:creationId xmlns:a16="http://schemas.microsoft.com/office/drawing/2014/main" id="{129C63B6-2A80-F2D5-3585-3785163EA0AF}"/>
              </a:ext>
            </a:extLst>
          </p:cNvPr>
          <p:cNvCxnSpPr/>
          <p:nvPr/>
        </p:nvCxnSpPr>
        <p:spPr>
          <a:xfrm>
            <a:off x="0" y="308344"/>
            <a:ext cx="616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A3420E7-27F6-2C4E-A13F-3AE831EBCEF5}"/>
              </a:ext>
            </a:extLst>
          </p:cNvPr>
          <p:cNvSpPr txBox="1">
            <a:spLocks noGrp="1"/>
          </p:cNvSpPr>
          <p:nvPr>
            <p:ph type="subTitle" idx="1"/>
          </p:nvPr>
        </p:nvSpPr>
        <p:spPr>
          <a:xfrm>
            <a:off x="85060" y="412271"/>
            <a:ext cx="12106940" cy="2308324"/>
          </a:xfrm>
          <a:prstGeom prst="rect">
            <a:avLst/>
          </a:prstGeom>
          <a:solidFill>
            <a:schemeClr val="accent6">
              <a:lumMod val="20000"/>
              <a:lumOff val="80000"/>
            </a:schemeClr>
          </a:solidFill>
        </p:spPr>
        <p:txBody>
          <a:bodyPr wrap="square" rtlCol="0">
            <a:spAutoFit/>
          </a:bodyPr>
          <a:lstStyle/>
          <a:p>
            <a:pPr algn="just">
              <a:lnSpc>
                <a:spcPct val="100000"/>
              </a:lnSpc>
            </a:pPr>
            <a:r>
              <a:rPr lang="fr-FR" sz="2400" kern="1200" dirty="0">
                <a:effectLst/>
                <a:latin typeface="Calibri" panose="020F0502020204030204" pitchFamily="34" charset="0"/>
                <a:ea typeface="Times New Roman" panose="02020603050405020304" pitchFamily="18" charset="0"/>
              </a:rPr>
              <a:t>La mise en place d’un système de collecte des ordures ménagères est fonction des besoins à satisfaire et des divers impératifs à observer, les données de base sont :</a:t>
            </a:r>
            <a:br>
              <a:rPr lang="fr-FR" sz="2400" kern="1200" dirty="0">
                <a:effectLst/>
                <a:latin typeface="Calibri" panose="020F0502020204030204" pitchFamily="34" charset="0"/>
                <a:ea typeface="Times New Roman" panose="02020603050405020304" pitchFamily="18" charset="0"/>
              </a:rPr>
            </a:br>
            <a:br>
              <a:rPr lang="fr-FR" sz="2400" kern="1200" dirty="0">
                <a:effectLst/>
                <a:latin typeface="Calibri" panose="020F0502020204030204" pitchFamily="34" charset="0"/>
                <a:ea typeface="Times New Roman" panose="02020603050405020304" pitchFamily="18" charset="0"/>
              </a:rPr>
            </a:br>
            <a:r>
              <a:rPr lang="fr-FR" sz="2400" kern="1200" dirty="0">
                <a:effectLst/>
                <a:latin typeface="Calibri" panose="020F0502020204030204" pitchFamily="34" charset="0"/>
                <a:ea typeface="Times New Roman" panose="02020603050405020304" pitchFamily="18" charset="0"/>
              </a:rPr>
              <a:t>*La population à desservir et la quantité et la catégorie des déchets produits.</a:t>
            </a:r>
            <a:br>
              <a:rPr lang="fr-FR" sz="2400" kern="1200" dirty="0">
                <a:effectLst/>
                <a:latin typeface="Calibri" panose="020F0502020204030204" pitchFamily="34" charset="0"/>
                <a:ea typeface="Times New Roman" panose="02020603050405020304" pitchFamily="18" charset="0"/>
              </a:rPr>
            </a:br>
            <a:r>
              <a:rPr lang="fr-FR" sz="2400" kern="1200" dirty="0">
                <a:effectLst/>
                <a:latin typeface="Calibri" panose="020F0502020204030204" pitchFamily="34" charset="0"/>
                <a:ea typeface="Times New Roman" panose="02020603050405020304" pitchFamily="18" charset="0"/>
              </a:rPr>
              <a:t>*Le caractère urbain, rural ou semi-rural de la localité à desservir. </a:t>
            </a:r>
            <a:br>
              <a:rPr lang="fr-FR" sz="2400" kern="1200" dirty="0">
                <a:effectLst/>
                <a:latin typeface="Calibri" panose="020F0502020204030204" pitchFamily="34" charset="0"/>
                <a:ea typeface="Times New Roman" panose="02020603050405020304" pitchFamily="18" charset="0"/>
              </a:rPr>
            </a:br>
            <a:r>
              <a:rPr lang="fr-FR" sz="2400" kern="1200" dirty="0">
                <a:effectLst/>
                <a:latin typeface="Calibri" panose="020F0502020204030204" pitchFamily="34" charset="0"/>
                <a:ea typeface="Times New Roman" panose="02020603050405020304" pitchFamily="18" charset="0"/>
              </a:rPr>
              <a:t>*Le caractère de chaque quartier (centre d’affaires, périphérie, résidence).</a:t>
            </a:r>
            <a:endParaRPr lang="fr-FR" sz="2400" dirty="0"/>
          </a:p>
        </p:txBody>
      </p:sp>
    </p:spTree>
    <p:extLst>
      <p:ext uri="{BB962C8B-B14F-4D97-AF65-F5344CB8AC3E}">
        <p14:creationId xmlns:p14="http://schemas.microsoft.com/office/powerpoint/2010/main" val="284518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38160"/>
            <a:ext cx="3157870" cy="490441"/>
          </a:xfrm>
          <a:noFill/>
        </p:spPr>
        <p:txBody>
          <a:bodyPr>
            <a:normAutofit fontScale="92500"/>
          </a:bodyPr>
          <a:lstStyle/>
          <a:p>
            <a:pPr algn="l"/>
            <a:r>
              <a:rPr lang="fr-FR" sz="2800" b="1" u="sng" dirty="0">
                <a:solidFill>
                  <a:srgbClr val="FF0000"/>
                </a:solidFill>
              </a:rPr>
              <a:t>La collecte sélective:</a:t>
            </a:r>
          </a:p>
          <a:p>
            <a:pPr algn="just"/>
            <a:endParaRPr lang="fr-FR" dirty="0"/>
          </a:p>
        </p:txBody>
      </p:sp>
      <p:pic>
        <p:nvPicPr>
          <p:cNvPr id="1026" name="Picture 2" descr="C:\Users\MEDJAHED\Desktop\193296-r-20-operation-pilote-a-oran-pour-la-gestion-des.jpg"/>
          <p:cNvPicPr>
            <a:picLocks noChangeAspect="1" noChangeArrowheads="1"/>
          </p:cNvPicPr>
          <p:nvPr/>
        </p:nvPicPr>
        <p:blipFill>
          <a:blip r:embed="rId2"/>
          <a:srcRect/>
          <a:stretch>
            <a:fillRect/>
          </a:stretch>
        </p:blipFill>
        <p:spPr bwMode="auto">
          <a:xfrm>
            <a:off x="5295013" y="4311509"/>
            <a:ext cx="3083442" cy="2521260"/>
          </a:xfrm>
          <a:prstGeom prst="rect">
            <a:avLst/>
          </a:prstGeom>
          <a:noFill/>
        </p:spPr>
      </p:pic>
      <p:sp>
        <p:nvSpPr>
          <p:cNvPr id="2" name="TextBox 1">
            <a:extLst>
              <a:ext uri="{FF2B5EF4-FFF2-40B4-BE49-F238E27FC236}">
                <a16:creationId xmlns:a16="http://schemas.microsoft.com/office/drawing/2014/main" id="{8C481221-0EB2-C2C9-1F69-17A28B443CBC}"/>
              </a:ext>
            </a:extLst>
          </p:cNvPr>
          <p:cNvSpPr txBox="1"/>
          <p:nvPr/>
        </p:nvSpPr>
        <p:spPr>
          <a:xfrm>
            <a:off x="0" y="442937"/>
            <a:ext cx="12014791" cy="1143070"/>
          </a:xfrm>
          <a:prstGeom prst="rect">
            <a:avLst/>
          </a:prstGeom>
          <a:solidFill>
            <a:schemeClr val="bg1"/>
          </a:solidFill>
          <a:ln>
            <a:solidFill>
              <a:srgbClr val="FF0000"/>
            </a:solidFill>
          </a:ln>
        </p:spPr>
        <p:txBody>
          <a:bodyPr wrap="square" rtlCol="0">
            <a:spAutoFit/>
          </a:bodyPr>
          <a:lstStyle/>
          <a:p>
            <a:pPr algn="just">
              <a:lnSpc>
                <a:spcPct val="150000"/>
              </a:lnSpc>
            </a:pPr>
            <a:r>
              <a:rPr lang="fr-FR" sz="2400" dirty="0"/>
              <a:t>         La collecte sélective consiste à séparer et à trier les déchets et à les répartir sur divers récipients pouvant être des conteneurs, des poubelles ou des sacs. </a:t>
            </a:r>
          </a:p>
        </p:txBody>
      </p:sp>
      <p:sp>
        <p:nvSpPr>
          <p:cNvPr id="4" name="TextBox 3">
            <a:extLst>
              <a:ext uri="{FF2B5EF4-FFF2-40B4-BE49-F238E27FC236}">
                <a16:creationId xmlns:a16="http://schemas.microsoft.com/office/drawing/2014/main" id="{979E359A-CECA-1A34-ACA4-1FA1E57366D9}"/>
              </a:ext>
            </a:extLst>
          </p:cNvPr>
          <p:cNvSpPr txBox="1"/>
          <p:nvPr/>
        </p:nvSpPr>
        <p:spPr>
          <a:xfrm>
            <a:off x="1" y="1665406"/>
            <a:ext cx="12014790" cy="1143070"/>
          </a:xfrm>
          <a:prstGeom prst="rect">
            <a:avLst/>
          </a:prstGeom>
          <a:solidFill>
            <a:schemeClr val="bg1"/>
          </a:solidFill>
          <a:ln>
            <a:solidFill>
              <a:srgbClr val="FF0000"/>
            </a:solidFill>
          </a:ln>
        </p:spPr>
        <p:txBody>
          <a:bodyPr wrap="square" rtlCol="0">
            <a:spAutoFit/>
          </a:bodyPr>
          <a:lstStyle/>
          <a:p>
            <a:pPr algn="just">
              <a:lnSpc>
                <a:spcPct val="150000"/>
              </a:lnSpc>
            </a:pPr>
            <a:r>
              <a:rPr lang="fr-FR" sz="2400" dirty="0"/>
              <a:t>        La population dispose généralement de 3 à 4 types de récipients de collecte Le mode de collecte sélective des déchets</a:t>
            </a:r>
            <a:r>
              <a:rPr lang="fr-FR" sz="1800" dirty="0"/>
              <a:t>, </a:t>
            </a:r>
          </a:p>
        </p:txBody>
      </p:sp>
      <p:sp>
        <p:nvSpPr>
          <p:cNvPr id="5" name="TextBox 4">
            <a:extLst>
              <a:ext uri="{FF2B5EF4-FFF2-40B4-BE49-F238E27FC236}">
                <a16:creationId xmlns:a16="http://schemas.microsoft.com/office/drawing/2014/main" id="{DF288CC8-7A1B-A43B-F48F-C448A844D79A}"/>
              </a:ext>
            </a:extLst>
          </p:cNvPr>
          <p:cNvSpPr txBox="1"/>
          <p:nvPr/>
        </p:nvSpPr>
        <p:spPr>
          <a:xfrm>
            <a:off x="-1" y="2875333"/>
            <a:ext cx="12014791" cy="461665"/>
          </a:xfrm>
          <a:prstGeom prst="rect">
            <a:avLst/>
          </a:prstGeom>
          <a:solidFill>
            <a:schemeClr val="bg1"/>
          </a:solidFill>
          <a:ln>
            <a:solidFill>
              <a:srgbClr val="FF0000"/>
            </a:solidFill>
          </a:ln>
        </p:spPr>
        <p:txBody>
          <a:bodyPr wrap="square" rtlCol="0">
            <a:spAutoFit/>
          </a:bodyPr>
          <a:lstStyle/>
          <a:p>
            <a:pPr algn="just"/>
            <a:r>
              <a:rPr lang="fr-FR" sz="2400" dirty="0"/>
              <a:t>        Est </a:t>
            </a:r>
            <a:r>
              <a:rPr lang="fr-FR" sz="2400" b="1" u="sng" dirty="0"/>
              <a:t>une gestion écologique </a:t>
            </a:r>
            <a:r>
              <a:rPr lang="fr-FR" sz="2400" dirty="0"/>
              <a:t>avec des </a:t>
            </a:r>
            <a:r>
              <a:rPr lang="fr-FR" sz="2400" b="1" u="sng" dirty="0"/>
              <a:t>retombées économique </a:t>
            </a:r>
          </a:p>
        </p:txBody>
      </p:sp>
      <p:sp>
        <p:nvSpPr>
          <p:cNvPr id="6" name="TextBox 5">
            <a:extLst>
              <a:ext uri="{FF2B5EF4-FFF2-40B4-BE49-F238E27FC236}">
                <a16:creationId xmlns:a16="http://schemas.microsoft.com/office/drawing/2014/main" id="{D1D2CB71-26FE-BDFA-C92F-288138484C5B}"/>
              </a:ext>
            </a:extLst>
          </p:cNvPr>
          <p:cNvSpPr txBox="1"/>
          <p:nvPr/>
        </p:nvSpPr>
        <p:spPr>
          <a:xfrm>
            <a:off x="0" y="3521003"/>
            <a:ext cx="12014790" cy="461665"/>
          </a:xfrm>
          <a:prstGeom prst="rect">
            <a:avLst/>
          </a:prstGeom>
          <a:solidFill>
            <a:schemeClr val="bg1"/>
          </a:solidFill>
          <a:ln>
            <a:solidFill>
              <a:srgbClr val="FF0000"/>
            </a:solidFill>
          </a:ln>
        </p:spPr>
        <p:txBody>
          <a:bodyPr wrap="square" rtlCol="0">
            <a:spAutoFit/>
          </a:bodyPr>
          <a:lstStyle/>
          <a:p>
            <a:r>
              <a:rPr lang="fr-FR" sz="2400" b="1" dirty="0"/>
              <a:t>        Elle </a:t>
            </a:r>
            <a:r>
              <a:rPr lang="fr-FR" sz="2400" dirty="0"/>
              <a:t>permet une récupération plus facile de produits ayant une certaine valeur</a:t>
            </a:r>
          </a:p>
        </p:txBody>
      </p:sp>
      <p:cxnSp>
        <p:nvCxnSpPr>
          <p:cNvPr id="8" name="Straight Arrow Connector 7">
            <a:extLst>
              <a:ext uri="{FF2B5EF4-FFF2-40B4-BE49-F238E27FC236}">
                <a16:creationId xmlns:a16="http://schemas.microsoft.com/office/drawing/2014/main" id="{D0ABB71D-096C-A038-236D-82AB1017D95D}"/>
              </a:ext>
            </a:extLst>
          </p:cNvPr>
          <p:cNvCxnSpPr/>
          <p:nvPr/>
        </p:nvCxnSpPr>
        <p:spPr>
          <a:xfrm>
            <a:off x="-1" y="813020"/>
            <a:ext cx="55289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2EDB6F0-1175-3F84-2729-534EE43474F4}"/>
              </a:ext>
            </a:extLst>
          </p:cNvPr>
          <p:cNvCxnSpPr>
            <a:cxnSpLocks/>
          </p:cNvCxnSpPr>
          <p:nvPr/>
        </p:nvCxnSpPr>
        <p:spPr>
          <a:xfrm>
            <a:off x="-1" y="2045628"/>
            <a:ext cx="55289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474B33-1C41-5DB0-12A1-52D1A0DAEFCB}"/>
              </a:ext>
            </a:extLst>
          </p:cNvPr>
          <p:cNvCxnSpPr>
            <a:cxnSpLocks/>
            <a:stCxn id="6" idx="1"/>
          </p:cNvCxnSpPr>
          <p:nvPr/>
        </p:nvCxnSpPr>
        <p:spPr>
          <a:xfrm flipV="1">
            <a:off x="0" y="3751835"/>
            <a:ext cx="552893"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3611FC-5ACA-E018-C6CB-4E652E0812B4}"/>
              </a:ext>
            </a:extLst>
          </p:cNvPr>
          <p:cNvCxnSpPr>
            <a:cxnSpLocks/>
            <a:stCxn id="5" idx="1"/>
          </p:cNvCxnSpPr>
          <p:nvPr/>
        </p:nvCxnSpPr>
        <p:spPr>
          <a:xfrm flipV="1">
            <a:off x="-1" y="3106165"/>
            <a:ext cx="552894"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0851" y="2321265"/>
            <a:ext cx="4795283" cy="1319699"/>
          </a:xfrm>
          <a:solidFill>
            <a:schemeClr val="accent1">
              <a:lumMod val="40000"/>
              <a:lumOff val="60000"/>
            </a:schemeClr>
          </a:solidFill>
        </p:spPr>
        <p:txBody>
          <a:bodyPr>
            <a:normAutofit lnSpcReduction="10000"/>
          </a:bodyPr>
          <a:lstStyle/>
          <a:p>
            <a:pPr algn="just">
              <a:lnSpc>
                <a:spcPct val="120000"/>
              </a:lnSpc>
            </a:pPr>
            <a:r>
              <a:rPr lang="fr-FR" dirty="0"/>
              <a:t>Acte d'aller dans un lieu particulier (point de regroupement) pour y déposer ses déchets. </a:t>
            </a:r>
          </a:p>
          <a:p>
            <a:pPr algn="just"/>
            <a:endParaRPr lang="fr-FR" dirty="0"/>
          </a:p>
          <a:p>
            <a:pPr algn="just"/>
            <a:endParaRPr lang="fr-FR" b="1" dirty="0"/>
          </a:p>
          <a:p>
            <a:endParaRPr lang="fr-FR" dirty="0"/>
          </a:p>
        </p:txBody>
      </p:sp>
      <p:pic>
        <p:nvPicPr>
          <p:cNvPr id="59394" name="Picture 2" descr="La collecte en Point d'Apport Volontaire | SBA"/>
          <p:cNvPicPr>
            <a:picLocks noChangeAspect="1" noChangeArrowheads="1"/>
          </p:cNvPicPr>
          <p:nvPr/>
        </p:nvPicPr>
        <p:blipFill>
          <a:blip r:embed="rId2"/>
          <a:srcRect/>
          <a:stretch>
            <a:fillRect/>
          </a:stretch>
        </p:blipFill>
        <p:spPr bwMode="auto">
          <a:xfrm>
            <a:off x="937850" y="3703173"/>
            <a:ext cx="3821933" cy="2915964"/>
          </a:xfrm>
          <a:prstGeom prst="rect">
            <a:avLst/>
          </a:prstGeom>
          <a:noFill/>
        </p:spPr>
      </p:pic>
      <p:pic>
        <p:nvPicPr>
          <p:cNvPr id="59396" name="Picture 4" descr="Du nouveau pour la collecte des déchets recyclables – Guyancourt"/>
          <p:cNvPicPr>
            <a:picLocks noChangeAspect="1" noChangeArrowheads="1"/>
          </p:cNvPicPr>
          <p:nvPr/>
        </p:nvPicPr>
        <p:blipFill>
          <a:blip r:embed="rId3"/>
          <a:srcRect/>
          <a:stretch>
            <a:fillRect/>
          </a:stretch>
        </p:blipFill>
        <p:spPr bwMode="auto">
          <a:xfrm>
            <a:off x="7634239" y="3703173"/>
            <a:ext cx="3786214" cy="2915964"/>
          </a:xfrm>
          <a:prstGeom prst="rect">
            <a:avLst/>
          </a:prstGeom>
          <a:noFill/>
        </p:spPr>
      </p:pic>
      <p:sp>
        <p:nvSpPr>
          <p:cNvPr id="2" name="TextBox 1">
            <a:extLst>
              <a:ext uri="{FF2B5EF4-FFF2-40B4-BE49-F238E27FC236}">
                <a16:creationId xmlns:a16="http://schemas.microsoft.com/office/drawing/2014/main" id="{AA616FD9-5FCA-7155-2E83-B8C47394615C}"/>
              </a:ext>
            </a:extLst>
          </p:cNvPr>
          <p:cNvSpPr txBox="1"/>
          <p:nvPr/>
        </p:nvSpPr>
        <p:spPr>
          <a:xfrm>
            <a:off x="7015865" y="2321265"/>
            <a:ext cx="4795284" cy="1200329"/>
          </a:xfrm>
          <a:prstGeom prst="rect">
            <a:avLst/>
          </a:prstGeom>
          <a:solidFill>
            <a:schemeClr val="accent1">
              <a:lumMod val="40000"/>
              <a:lumOff val="60000"/>
            </a:schemeClr>
          </a:solidFill>
        </p:spPr>
        <p:txBody>
          <a:bodyPr wrap="square" rtlCol="0">
            <a:spAutoFit/>
          </a:bodyPr>
          <a:lstStyle/>
          <a:p>
            <a:pPr algn="just"/>
            <a:r>
              <a:rPr lang="fr-FR" sz="2400" dirty="0">
                <a:solidFill>
                  <a:srgbClr val="040C28"/>
                </a:solidFill>
                <a:latin typeface="Google Sans"/>
              </a:rPr>
              <a:t>R</a:t>
            </a:r>
            <a:r>
              <a:rPr lang="fr-FR" sz="2400" b="0" i="0" dirty="0">
                <a:solidFill>
                  <a:srgbClr val="040C28"/>
                </a:solidFill>
                <a:effectLst/>
                <a:latin typeface="Google Sans"/>
              </a:rPr>
              <a:t>écupérer les déchets directement au domicile de l'usager</a:t>
            </a:r>
            <a:r>
              <a:rPr lang="fr-FR" sz="2400" b="0" i="0" dirty="0">
                <a:solidFill>
                  <a:srgbClr val="1F1F1F"/>
                </a:solidFill>
                <a:effectLst/>
                <a:latin typeface="Google Sans"/>
              </a:rPr>
              <a:t>, devant chez lui.</a:t>
            </a:r>
            <a:endParaRPr lang="fr-FR" sz="2400" dirty="0"/>
          </a:p>
        </p:txBody>
      </p:sp>
      <p:sp>
        <p:nvSpPr>
          <p:cNvPr id="4" name="TextBox 3">
            <a:extLst>
              <a:ext uri="{FF2B5EF4-FFF2-40B4-BE49-F238E27FC236}">
                <a16:creationId xmlns:a16="http://schemas.microsoft.com/office/drawing/2014/main" id="{1FC16898-9F24-D404-5259-CDAFFA58B1E4}"/>
              </a:ext>
            </a:extLst>
          </p:cNvPr>
          <p:cNvSpPr txBox="1"/>
          <p:nvPr/>
        </p:nvSpPr>
        <p:spPr>
          <a:xfrm>
            <a:off x="666009" y="1705451"/>
            <a:ext cx="4224968" cy="461665"/>
          </a:xfrm>
          <a:prstGeom prst="rect">
            <a:avLst/>
          </a:prstGeom>
          <a:solidFill>
            <a:schemeClr val="accent2">
              <a:lumMod val="40000"/>
              <a:lumOff val="60000"/>
            </a:schemeClr>
          </a:solidFill>
        </p:spPr>
        <p:txBody>
          <a:bodyPr wrap="square" rtlCol="0">
            <a:spAutoFit/>
          </a:bodyPr>
          <a:lstStyle/>
          <a:p>
            <a:r>
              <a:rPr lang="fr-FR" sz="2400" b="1" dirty="0"/>
              <a:t>  Collecte en apport volontaire</a:t>
            </a:r>
            <a:endParaRPr lang="fr-FR" sz="2400" dirty="0"/>
          </a:p>
        </p:txBody>
      </p:sp>
      <p:sp>
        <p:nvSpPr>
          <p:cNvPr id="5" name="TextBox 4">
            <a:extLst>
              <a:ext uri="{FF2B5EF4-FFF2-40B4-BE49-F238E27FC236}">
                <a16:creationId xmlns:a16="http://schemas.microsoft.com/office/drawing/2014/main" id="{FB2A8808-08FE-0B10-FF6B-8B7101DEB960}"/>
              </a:ext>
            </a:extLst>
          </p:cNvPr>
          <p:cNvSpPr txBox="1"/>
          <p:nvPr/>
        </p:nvSpPr>
        <p:spPr>
          <a:xfrm>
            <a:off x="7283876" y="1691309"/>
            <a:ext cx="4242115" cy="461665"/>
          </a:xfrm>
          <a:prstGeom prst="rect">
            <a:avLst/>
          </a:prstGeom>
          <a:solidFill>
            <a:schemeClr val="accent2">
              <a:lumMod val="40000"/>
              <a:lumOff val="60000"/>
            </a:schemeClr>
          </a:solidFill>
        </p:spPr>
        <p:txBody>
          <a:bodyPr wrap="square" rtlCol="0">
            <a:spAutoFit/>
          </a:bodyPr>
          <a:lstStyle/>
          <a:p>
            <a:pPr algn="ctr"/>
            <a:r>
              <a:rPr lang="fr-FR" sz="2400" b="1" dirty="0"/>
              <a:t>Collecte en porte a porte </a:t>
            </a:r>
          </a:p>
        </p:txBody>
      </p:sp>
      <p:sp>
        <p:nvSpPr>
          <p:cNvPr id="6" name="TextBox 5">
            <a:extLst>
              <a:ext uri="{FF2B5EF4-FFF2-40B4-BE49-F238E27FC236}">
                <a16:creationId xmlns:a16="http://schemas.microsoft.com/office/drawing/2014/main" id="{E7E0B9CC-DBD0-5FCE-2C79-029196A6984F}"/>
              </a:ext>
            </a:extLst>
          </p:cNvPr>
          <p:cNvSpPr txBox="1"/>
          <p:nvPr/>
        </p:nvSpPr>
        <p:spPr>
          <a:xfrm>
            <a:off x="3948222" y="265075"/>
            <a:ext cx="4132521" cy="461665"/>
          </a:xfrm>
          <a:prstGeom prst="rect">
            <a:avLst/>
          </a:prstGeom>
          <a:noFill/>
        </p:spPr>
        <p:txBody>
          <a:bodyPr wrap="square" rtlCol="0">
            <a:spAutoFit/>
          </a:bodyPr>
          <a:lstStyle/>
          <a:p>
            <a:pPr algn="ctr"/>
            <a:r>
              <a:rPr lang="fr-FR" sz="2400" b="1" u="sng" dirty="0">
                <a:highlight>
                  <a:srgbClr val="FFFF00"/>
                </a:highlight>
              </a:rPr>
              <a:t>Modes de collecte des déchets </a:t>
            </a:r>
          </a:p>
        </p:txBody>
      </p:sp>
      <p:cxnSp>
        <p:nvCxnSpPr>
          <p:cNvPr id="8" name="Straight Arrow Connector 7">
            <a:extLst>
              <a:ext uri="{FF2B5EF4-FFF2-40B4-BE49-F238E27FC236}">
                <a16:creationId xmlns:a16="http://schemas.microsoft.com/office/drawing/2014/main" id="{7548FBBF-9DDA-5B78-0355-DD0002AE3DE9}"/>
              </a:ext>
            </a:extLst>
          </p:cNvPr>
          <p:cNvCxnSpPr>
            <a:cxnSpLocks/>
          </p:cNvCxnSpPr>
          <p:nvPr/>
        </p:nvCxnSpPr>
        <p:spPr>
          <a:xfrm flipH="1">
            <a:off x="3264195" y="726740"/>
            <a:ext cx="1495588" cy="9787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138853-E80B-7000-DEA9-A1D2CE81EC7B}"/>
              </a:ext>
            </a:extLst>
          </p:cNvPr>
          <p:cNvCxnSpPr>
            <a:cxnSpLocks/>
          </p:cNvCxnSpPr>
          <p:nvPr/>
        </p:nvCxnSpPr>
        <p:spPr>
          <a:xfrm>
            <a:off x="7283876" y="726740"/>
            <a:ext cx="1349761" cy="9645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C4C4E3-4AF5-4D13-E9D4-ADB152C7D1BF}"/>
              </a:ext>
            </a:extLst>
          </p:cNvPr>
          <p:cNvSpPr>
            <a:spLocks noGrp="1"/>
          </p:cNvSpPr>
          <p:nvPr>
            <p:ph type="subTitle" idx="1"/>
          </p:nvPr>
        </p:nvSpPr>
        <p:spPr>
          <a:xfrm>
            <a:off x="0" y="1"/>
            <a:ext cx="12046688" cy="5257800"/>
          </a:xfrm>
        </p:spPr>
        <p:txBody>
          <a:bodyPr>
            <a:normAutofit/>
          </a:bodyPr>
          <a:lstStyle/>
          <a:p>
            <a:pPr algn="just"/>
            <a:r>
              <a:rPr lang="fr-FR" sz="2800" b="1" u="sng" dirty="0">
                <a:solidFill>
                  <a:srgbClr val="FF0000"/>
                </a:solidFill>
              </a:rPr>
              <a:t>B/ Le transport des déchets :</a:t>
            </a:r>
          </a:p>
          <a:p>
            <a:pPr algn="just"/>
            <a:endParaRPr lang="fr-FR" sz="2800" dirty="0">
              <a:solidFill>
                <a:schemeClr val="tx1"/>
              </a:solidFill>
            </a:endParaRPr>
          </a:p>
          <a:p>
            <a:pPr algn="just">
              <a:lnSpc>
                <a:spcPct val="150000"/>
              </a:lnSpc>
            </a:pPr>
            <a:r>
              <a:rPr lang="fr-FR" sz="2400" dirty="0">
                <a:solidFill>
                  <a:schemeClr val="tx1"/>
                </a:solidFill>
              </a:rPr>
              <a:t>Le transport est la phase au cours de laquelle les ordures sont acheminées vers une destination appropriée : décharge, usine de traitement..... etc. </a:t>
            </a:r>
          </a:p>
          <a:p>
            <a:pPr algn="just">
              <a:lnSpc>
                <a:spcPct val="150000"/>
              </a:lnSpc>
            </a:pPr>
            <a:r>
              <a:rPr lang="fr-FR" sz="2400" dirty="0">
                <a:solidFill>
                  <a:schemeClr val="tx1"/>
                </a:solidFill>
              </a:rPr>
              <a:t>Les différents types de collecte des déchets urbains font intervenir des modes de transport urbain allant des plus rudimentaires (charrettes) aux plus sophistiqués, comme les camions-bennes </a:t>
            </a:r>
          </a:p>
          <a:p>
            <a:pPr algn="just">
              <a:lnSpc>
                <a:spcPct val="150000"/>
              </a:lnSpc>
            </a:pPr>
            <a:r>
              <a:rPr lang="fr-FR" sz="2400" dirty="0">
                <a:solidFill>
                  <a:schemeClr val="tx1"/>
                </a:solidFill>
              </a:rPr>
              <a:t>Le choix des matériels de collecte dépend des caractéristiques de la ville desservie, du type de pré collecte et des ressources financières de la municipalité</a:t>
            </a:r>
          </a:p>
          <a:p>
            <a:endParaRPr lang="fr-FR" dirty="0"/>
          </a:p>
        </p:txBody>
      </p:sp>
    </p:spTree>
    <p:extLst>
      <p:ext uri="{BB962C8B-B14F-4D97-AF65-F5344CB8AC3E}">
        <p14:creationId xmlns:p14="http://schemas.microsoft.com/office/powerpoint/2010/main" val="375901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04C0-CFC5-5F24-B844-D031631D4CFE}"/>
              </a:ext>
            </a:extLst>
          </p:cNvPr>
          <p:cNvSpPr>
            <a:spLocks noGrp="1"/>
          </p:cNvSpPr>
          <p:nvPr>
            <p:ph type="ctrTitle"/>
          </p:nvPr>
        </p:nvSpPr>
        <p:spPr>
          <a:xfrm>
            <a:off x="0" y="45447"/>
            <a:ext cx="9144000" cy="578846"/>
          </a:xfrm>
        </p:spPr>
        <p:txBody>
          <a:bodyPr>
            <a:normAutofit/>
          </a:bodyPr>
          <a:lstStyle/>
          <a:p>
            <a:pPr algn="l"/>
            <a:r>
              <a:rPr lang="fr-FR" sz="2800" b="1" u="sng" dirty="0">
                <a:solidFill>
                  <a:srgbClr val="FF0000"/>
                </a:solidFill>
                <a:latin typeface="+mn-lt"/>
              </a:rPr>
              <a:t>C/ La valorisation des déchets</a:t>
            </a:r>
            <a:r>
              <a:rPr lang="fr-FR" sz="3200" b="1" u="sng" dirty="0">
                <a:solidFill>
                  <a:srgbClr val="FF0000"/>
                </a:solidFill>
              </a:rPr>
              <a:t>:</a:t>
            </a:r>
          </a:p>
        </p:txBody>
      </p:sp>
      <p:sp>
        <p:nvSpPr>
          <p:cNvPr id="3" name="Subtitle 2">
            <a:extLst>
              <a:ext uri="{FF2B5EF4-FFF2-40B4-BE49-F238E27FC236}">
                <a16:creationId xmlns:a16="http://schemas.microsoft.com/office/drawing/2014/main" id="{2036095F-EAB8-27EE-5853-386E516A4C73}"/>
              </a:ext>
            </a:extLst>
          </p:cNvPr>
          <p:cNvSpPr>
            <a:spLocks noGrp="1"/>
          </p:cNvSpPr>
          <p:nvPr>
            <p:ph type="subTitle" idx="1"/>
          </p:nvPr>
        </p:nvSpPr>
        <p:spPr>
          <a:xfrm>
            <a:off x="0" y="994145"/>
            <a:ext cx="12192000" cy="2434855"/>
          </a:xfrm>
        </p:spPr>
        <p:txBody>
          <a:bodyPr>
            <a:normAutofit/>
          </a:bodyPr>
          <a:lstStyle/>
          <a:p>
            <a:pPr algn="l">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 cycling » en anglais, désigne  l'ensemble des opérations effectuées sur un objet </a:t>
            </a:r>
            <a:r>
              <a:rPr lang="fr-FR" b="1" u="sng" kern="100" dirty="0">
                <a:effectLst/>
                <a:latin typeface="Calibri" panose="020F0502020204030204" pitchFamily="34" charset="0"/>
                <a:ea typeface="Calibri" panose="020F0502020204030204" pitchFamily="34" charset="0"/>
                <a:cs typeface="Arial" panose="020B0604020202020204" pitchFamily="34" charset="0"/>
              </a:rPr>
              <a:t>inutile </a:t>
            </a:r>
            <a:r>
              <a:rPr lang="fr-FR" kern="100" dirty="0">
                <a:effectLst/>
                <a:latin typeface="Calibri" panose="020F0502020204030204" pitchFamily="34" charset="0"/>
                <a:ea typeface="Calibri" panose="020F0502020204030204" pitchFamily="34" charset="0"/>
                <a:cs typeface="Arial" panose="020B0604020202020204" pitchFamily="34" charset="0"/>
              </a:rPr>
              <a:t>afin de le rendre à nouveau </a:t>
            </a:r>
            <a:r>
              <a:rPr lang="fr-FR" b="1" u="sng" kern="100" dirty="0">
                <a:effectLst/>
                <a:latin typeface="Calibri" panose="020F0502020204030204" pitchFamily="34" charset="0"/>
                <a:ea typeface="Calibri" panose="020F0502020204030204" pitchFamily="34" charset="0"/>
                <a:cs typeface="Arial" panose="020B0604020202020204" pitchFamily="34" charset="0"/>
              </a:rPr>
              <a:t>utile. </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 principe de la valorisation est de considérer les déchets comme des ressources à exploiter et non pas des rejets qu’il faut s’en débarrasser.</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TextBox 3">
            <a:extLst>
              <a:ext uri="{FF2B5EF4-FFF2-40B4-BE49-F238E27FC236}">
                <a16:creationId xmlns:a16="http://schemas.microsoft.com/office/drawing/2014/main" id="{BD7D571E-7B94-2A41-09C4-06B4D5EDB5D4}"/>
              </a:ext>
            </a:extLst>
          </p:cNvPr>
          <p:cNvSpPr txBox="1"/>
          <p:nvPr/>
        </p:nvSpPr>
        <p:spPr>
          <a:xfrm>
            <a:off x="0" y="3593806"/>
            <a:ext cx="12192000" cy="1260345"/>
          </a:xfrm>
          <a:prstGeom prst="rect">
            <a:avLst/>
          </a:prstGeom>
          <a:noFill/>
        </p:spPr>
        <p:txBody>
          <a:bodyPr wrap="square" rtlCol="0">
            <a:spAutoFit/>
          </a:bodyPr>
          <a:lstStyle/>
          <a:p>
            <a:pPr algn="just">
              <a:lnSpc>
                <a:spcPct val="107000"/>
              </a:lnSpc>
              <a:spcAft>
                <a:spcPts val="800"/>
              </a:spcAft>
            </a:pPr>
            <a:r>
              <a:rPr lang="fr-FR" sz="2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 effet, la valorisation permet de faire des économies sur l’achat et l’utilisation des matières premières, elle permet de rallonger l’utilisation et la durée des matières, c’est un principe à la fois écologique et économique</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239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CBFC-D952-0421-E11F-F0AEBE29BB60}"/>
              </a:ext>
            </a:extLst>
          </p:cNvPr>
          <p:cNvSpPr>
            <a:spLocks noGrp="1"/>
          </p:cNvSpPr>
          <p:nvPr>
            <p:ph type="ctrTitle"/>
          </p:nvPr>
        </p:nvSpPr>
        <p:spPr>
          <a:xfrm>
            <a:off x="0" y="0"/>
            <a:ext cx="9144000" cy="477837"/>
          </a:xfrm>
        </p:spPr>
        <p:txBody>
          <a:bodyPr>
            <a:normAutofit/>
          </a:bodyPr>
          <a:lstStyle/>
          <a:p>
            <a:pPr algn="l"/>
            <a:r>
              <a:rPr lang="fr-FR" sz="2800" b="1" u="sng" dirty="0">
                <a:solidFill>
                  <a:srgbClr val="FF0000"/>
                </a:solidFill>
              </a:rPr>
              <a:t>Types de valorisation des déchets</a:t>
            </a:r>
          </a:p>
        </p:txBody>
      </p:sp>
      <p:sp>
        <p:nvSpPr>
          <p:cNvPr id="3" name="Subtitle 2">
            <a:extLst>
              <a:ext uri="{FF2B5EF4-FFF2-40B4-BE49-F238E27FC236}">
                <a16:creationId xmlns:a16="http://schemas.microsoft.com/office/drawing/2014/main" id="{7834B88C-DC1A-6264-121A-DB85AE70F100}"/>
              </a:ext>
            </a:extLst>
          </p:cNvPr>
          <p:cNvSpPr>
            <a:spLocks noGrp="1"/>
          </p:cNvSpPr>
          <p:nvPr>
            <p:ph type="subTitle" idx="1"/>
          </p:nvPr>
        </p:nvSpPr>
        <p:spPr>
          <a:xfrm>
            <a:off x="74428" y="434679"/>
            <a:ext cx="12036056" cy="3680121"/>
          </a:xfrm>
        </p:spPr>
        <p:txBody>
          <a:bodyPr>
            <a:normAutofit/>
          </a:bodyPr>
          <a:lstStyle/>
          <a:p>
            <a:pPr algn="just">
              <a:lnSpc>
                <a:spcPct val="107000"/>
              </a:lnSpc>
              <a:spcAft>
                <a:spcPts val="800"/>
              </a:spcAft>
            </a:pPr>
            <a:r>
              <a:rPr lang="fr-FR" b="1" u="sng" kern="100" dirty="0">
                <a:effectLst/>
                <a:latin typeface="Calibri" panose="020F0502020204030204" pitchFamily="34" charset="0"/>
                <a:ea typeface="Calibri" panose="020F0502020204030204" pitchFamily="34" charset="0"/>
                <a:cs typeface="Arial" panose="020B0604020202020204" pitchFamily="34" charset="0"/>
              </a:rPr>
              <a:t>Le compostage: </a:t>
            </a:r>
          </a:p>
          <a:p>
            <a:pPr algn="just">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La décomposition des déchets organiques et biodégradables par les micro-organismes (bactéries) en présence de l’oxygène et de l’humidité afin de fabriquer ce qu’on appelle le compost ou l’engrais.</a:t>
            </a:r>
          </a:p>
          <a:p>
            <a:pPr algn="just">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Le compostage n’est faisable que pour les déchets biodégradables, dont la durée de la décomposition est inférieur a six mois (restes de repas, feuilles d’arbres, gazons, papier… etc.)</a:t>
            </a:r>
          </a:p>
          <a:p>
            <a:endParaRPr lang="fr-FR" dirty="0"/>
          </a:p>
        </p:txBody>
      </p:sp>
      <p:pic>
        <p:nvPicPr>
          <p:cNvPr id="5" name="Picture 4">
            <a:extLst>
              <a:ext uri="{FF2B5EF4-FFF2-40B4-BE49-F238E27FC236}">
                <a16:creationId xmlns:a16="http://schemas.microsoft.com/office/drawing/2014/main" id="{3EB2DFFA-D0A1-406C-D23D-917CDE4B3D01}"/>
              </a:ext>
            </a:extLst>
          </p:cNvPr>
          <p:cNvPicPr>
            <a:picLocks noChangeAspect="1"/>
          </p:cNvPicPr>
          <p:nvPr/>
        </p:nvPicPr>
        <p:blipFill>
          <a:blip r:embed="rId3"/>
          <a:stretch>
            <a:fillRect/>
          </a:stretch>
        </p:blipFill>
        <p:spPr>
          <a:xfrm>
            <a:off x="4173279" y="3680121"/>
            <a:ext cx="3838354" cy="2743200"/>
          </a:xfrm>
          <a:prstGeom prst="rect">
            <a:avLst/>
          </a:prstGeom>
        </p:spPr>
      </p:pic>
    </p:spTree>
    <p:extLst>
      <p:ext uri="{BB962C8B-B14F-4D97-AF65-F5344CB8AC3E}">
        <p14:creationId xmlns:p14="http://schemas.microsoft.com/office/powerpoint/2010/main" val="177960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7479FD-2C2A-F17A-1125-57AF65053BC5}"/>
              </a:ext>
            </a:extLst>
          </p:cNvPr>
          <p:cNvSpPr>
            <a:spLocks noGrp="1"/>
          </p:cNvSpPr>
          <p:nvPr>
            <p:ph type="subTitle" idx="1"/>
          </p:nvPr>
        </p:nvSpPr>
        <p:spPr>
          <a:xfrm>
            <a:off x="0" y="0"/>
            <a:ext cx="12192000" cy="3429000"/>
          </a:xfrm>
        </p:spPr>
        <p:txBody>
          <a:bodyPr>
            <a:normAutofit/>
          </a:bodyPr>
          <a:lstStyle/>
          <a:p>
            <a:pPr algn="l">
              <a:lnSpc>
                <a:spcPct val="107000"/>
              </a:lnSpc>
              <a:spcAft>
                <a:spcPts val="800"/>
              </a:spcAft>
            </a:pPr>
            <a:r>
              <a:rPr lang="fr-FR" b="1" u="sng" kern="100" dirty="0">
                <a:effectLst/>
                <a:latin typeface="Calibri" panose="020F0502020204030204" pitchFamily="34" charset="0"/>
                <a:ea typeface="Calibri" panose="020F0502020204030204" pitchFamily="34" charset="0"/>
                <a:cs typeface="Arial" panose="020B0604020202020204" pitchFamily="34" charset="0"/>
              </a:rPr>
              <a:t>La méthanisation :</a:t>
            </a:r>
          </a:p>
          <a:p>
            <a:pPr algn="just">
              <a:lnSpc>
                <a:spcPct val="107000"/>
              </a:lnSpc>
              <a:spcAft>
                <a:spcPts val="800"/>
              </a:spcAft>
            </a:pP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Appelée également la digestion anaérobie, elle désigne la décomposition des déchets organiques en absence de l’oxygène par des micro-organismes, ce processus consiste a la transformation des matières organiques en CO</a:t>
            </a:r>
            <a:r>
              <a:rPr lang="fr-FR" kern="1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ou en CH</a:t>
            </a:r>
            <a:r>
              <a:rPr lang="fr-FR" kern="1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ainsi que le résidu solide (le digestat).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Les résultats de la méthanisation peuvent être utiles comme source d’énergie, notamment le biogaz (CH</a:t>
            </a:r>
            <a:r>
              <a:rPr lang="fr-FR" kern="1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qui peut remplacer les énergies fossiles pour fabriquer de l’électricité, sans compter le résidu solide qui sert à fertiliser les sols. </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indent="450215" algn="l">
              <a:lnSpc>
                <a:spcPct val="150000"/>
              </a:lnSpc>
              <a:spcBef>
                <a:spcPts val="600"/>
              </a:spcBef>
              <a:spcAft>
                <a:spcPts val="60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fr-FR" dirty="0"/>
          </a:p>
        </p:txBody>
      </p:sp>
      <p:pic>
        <p:nvPicPr>
          <p:cNvPr id="5" name="Picture 4">
            <a:extLst>
              <a:ext uri="{FF2B5EF4-FFF2-40B4-BE49-F238E27FC236}">
                <a16:creationId xmlns:a16="http://schemas.microsoft.com/office/drawing/2014/main" id="{6B0E6812-8E68-F518-BBC3-967808ADB069}"/>
              </a:ext>
            </a:extLst>
          </p:cNvPr>
          <p:cNvPicPr>
            <a:picLocks noChangeAspect="1"/>
          </p:cNvPicPr>
          <p:nvPr/>
        </p:nvPicPr>
        <p:blipFill>
          <a:blip r:embed="rId2"/>
          <a:stretch>
            <a:fillRect/>
          </a:stretch>
        </p:blipFill>
        <p:spPr>
          <a:xfrm>
            <a:off x="4136065" y="3211033"/>
            <a:ext cx="4816550" cy="3530007"/>
          </a:xfrm>
          <a:prstGeom prst="rect">
            <a:avLst/>
          </a:prstGeom>
        </p:spPr>
      </p:pic>
    </p:spTree>
    <p:extLst>
      <p:ext uri="{BB962C8B-B14F-4D97-AF65-F5344CB8AC3E}">
        <p14:creationId xmlns:p14="http://schemas.microsoft.com/office/powerpoint/2010/main" val="17210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413AAC-B102-7A92-B2B5-673A9ADEBF06}"/>
              </a:ext>
            </a:extLst>
          </p:cNvPr>
          <p:cNvSpPr>
            <a:spLocks noGrp="1"/>
          </p:cNvSpPr>
          <p:nvPr>
            <p:ph type="subTitle" idx="1"/>
          </p:nvPr>
        </p:nvSpPr>
        <p:spPr>
          <a:xfrm>
            <a:off x="0" y="85060"/>
            <a:ext cx="12192000" cy="6687880"/>
          </a:xfrm>
        </p:spPr>
        <p:txBody>
          <a:bodyPr>
            <a:normAutofit/>
          </a:bodyPr>
          <a:lstStyle/>
          <a:p>
            <a:pPr algn="just">
              <a:lnSpc>
                <a:spcPct val="107000"/>
              </a:lnSpc>
              <a:spcAft>
                <a:spcPts val="800"/>
              </a:spcAft>
            </a:pPr>
            <a:r>
              <a:rPr lang="fr-FR" b="1" u="sng" kern="100" dirty="0">
                <a:effectLst/>
                <a:latin typeface="Calibri" panose="020F0502020204030204" pitchFamily="34" charset="0"/>
                <a:ea typeface="Calibri" panose="020F0502020204030204" pitchFamily="34" charset="0"/>
                <a:cs typeface="Arial" panose="020B0604020202020204" pitchFamily="34" charset="0"/>
              </a:rPr>
              <a:t>L’incinération :</a:t>
            </a:r>
          </a:p>
          <a:p>
            <a:pPr algn="just">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L’incinération est considérée comme le dernier choix des modes de valorisation. On y a recourt lorsque les déchets ne sont plus récupérables. C’est la combustion des déchets dans le but de réduire leurs masse et de produire de l’énergie.</a:t>
            </a:r>
          </a:p>
          <a:p>
            <a:pPr algn="just">
              <a:lnSpc>
                <a:spcPct val="107000"/>
              </a:lnSpc>
              <a:spcAft>
                <a:spcPts val="800"/>
              </a:spcAft>
            </a:pPr>
            <a:r>
              <a:rPr lang="fr-FR" u="sng" kern="100" dirty="0">
                <a:effectLst/>
                <a:latin typeface="Calibri" panose="020F0502020204030204" pitchFamily="34" charset="0"/>
                <a:ea typeface="Calibri" panose="020F0502020204030204" pitchFamily="34" charset="0"/>
                <a:cs typeface="Arial" panose="020B0604020202020204" pitchFamily="34" charset="0"/>
              </a:rPr>
              <a:t>Les retombés de l’incinération sont :</a:t>
            </a:r>
          </a:p>
          <a:p>
            <a:pPr algn="just">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         Les mâchefers qui sont des résidus solides imbrulés ressemblant à la pierre, ils sont souvent utilisés comme remblais dans les travaux routiers.</a:t>
            </a:r>
          </a:p>
          <a:p>
            <a:pPr algn="just">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         Les cendres qui résultent de l’épuration des fumés. La chaleur dégagé est </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utilisée pour alimenter un réseau de </a:t>
            </a:r>
            <a:r>
              <a:rPr lang="fr-FR" u="sng"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chaleur urbain </a:t>
            </a:r>
            <a:r>
              <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ou des industriels avoisinants </a:t>
            </a:r>
            <a:r>
              <a:rPr lang="fr-FR" kern="100" dirty="0">
                <a:effectLst/>
                <a:latin typeface="Calibri" panose="020F0502020204030204" pitchFamily="34" charset="0"/>
                <a:ea typeface="Calibri" panose="020F0502020204030204" pitchFamily="34" charset="0"/>
                <a:cs typeface="Arial" panose="020B0604020202020204" pitchFamily="34" charset="0"/>
              </a:rPr>
              <a:t>et de </a:t>
            </a:r>
            <a:r>
              <a:rPr lang="fr-FR" u="sng" kern="100" dirty="0">
                <a:effectLst/>
                <a:latin typeface="Calibri" panose="020F0502020204030204" pitchFamily="34" charset="0"/>
                <a:ea typeface="Calibri" panose="020F0502020204030204" pitchFamily="34" charset="0"/>
                <a:cs typeface="Arial" panose="020B0604020202020204" pitchFamily="34" charset="0"/>
              </a:rPr>
              <a:t>la production de l’électricité.</a:t>
            </a:r>
          </a:p>
          <a:p>
            <a:pPr algn="just">
              <a:lnSpc>
                <a:spcPct val="107000"/>
              </a:lnSpc>
              <a:spcAft>
                <a:spcPts val="800"/>
              </a:spcAft>
            </a:pPr>
            <a:r>
              <a:rPr lang="fr-FR" kern="100" dirty="0">
                <a:effectLst/>
                <a:latin typeface="Calibri" panose="020F0502020204030204" pitchFamily="34" charset="0"/>
                <a:ea typeface="Calibri" panose="020F0502020204030204" pitchFamily="34" charset="0"/>
                <a:cs typeface="Arial" panose="020B0604020202020204" pitchFamily="34" charset="0"/>
              </a:rPr>
              <a:t>Cependant, l’incinération engendre des problèmes environnementaux énormes, notamment de la pollution atmosphérique à travers les fumés chargés de CO</a:t>
            </a:r>
            <a:r>
              <a:rPr lang="fr-FR" kern="100" baseline="-25000" dirty="0">
                <a:effectLst/>
                <a:latin typeface="Calibri" panose="020F0502020204030204" pitchFamily="34" charset="0"/>
                <a:ea typeface="Calibri" panose="020F0502020204030204" pitchFamily="34" charset="0"/>
                <a:cs typeface="Arial" panose="020B0604020202020204" pitchFamily="34" charset="0"/>
              </a:rPr>
              <a:t>2</a:t>
            </a:r>
            <a:r>
              <a:rPr lang="fr-FR" kern="100" dirty="0">
                <a:effectLst/>
                <a:latin typeface="Calibri" panose="020F0502020204030204" pitchFamily="34" charset="0"/>
                <a:ea typeface="Calibri" panose="020F0502020204030204" pitchFamily="34" charset="0"/>
                <a:cs typeface="Arial" panose="020B0604020202020204" pitchFamily="34" charset="0"/>
              </a:rPr>
              <a:t> et de dioxine.</a:t>
            </a:r>
          </a:p>
          <a:p>
            <a:pPr indent="450215" algn="just">
              <a:lnSpc>
                <a:spcPct val="150000"/>
              </a:lnSpc>
              <a:spcBef>
                <a:spcPts val="600"/>
              </a:spcBef>
              <a:spcAft>
                <a:spcPts val="60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fr-FR" dirty="0"/>
          </a:p>
        </p:txBody>
      </p:sp>
      <p:cxnSp>
        <p:nvCxnSpPr>
          <p:cNvPr id="4" name="Straight Arrow Connector 3">
            <a:extLst>
              <a:ext uri="{FF2B5EF4-FFF2-40B4-BE49-F238E27FC236}">
                <a16:creationId xmlns:a16="http://schemas.microsoft.com/office/drawing/2014/main" id="{4327B5DA-8BBF-05E8-DFF9-8A178C59411B}"/>
              </a:ext>
            </a:extLst>
          </p:cNvPr>
          <p:cNvCxnSpPr/>
          <p:nvPr/>
        </p:nvCxnSpPr>
        <p:spPr>
          <a:xfrm>
            <a:off x="0" y="2977116"/>
            <a:ext cx="69111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8A02D32-B284-D771-A1DD-78DAAD96E437}"/>
              </a:ext>
            </a:extLst>
          </p:cNvPr>
          <p:cNvCxnSpPr>
            <a:cxnSpLocks/>
          </p:cNvCxnSpPr>
          <p:nvPr/>
        </p:nvCxnSpPr>
        <p:spPr>
          <a:xfrm>
            <a:off x="0" y="3987209"/>
            <a:ext cx="69111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68C3-7023-F9E8-C173-98C41E4B5CB1}"/>
              </a:ext>
            </a:extLst>
          </p:cNvPr>
          <p:cNvSpPr>
            <a:spLocks noGrp="1"/>
          </p:cNvSpPr>
          <p:nvPr>
            <p:ph type="ctrTitle"/>
          </p:nvPr>
        </p:nvSpPr>
        <p:spPr>
          <a:xfrm>
            <a:off x="77972" y="845916"/>
            <a:ext cx="9144000" cy="477837"/>
          </a:xfrm>
        </p:spPr>
        <p:txBody>
          <a:bodyPr>
            <a:normAutofit fontScale="90000"/>
          </a:bodyPr>
          <a:lstStyle/>
          <a:p>
            <a:pPr algn="l"/>
            <a:r>
              <a:rPr lang="fr-FR" sz="3100" b="1" u="sng" dirty="0"/>
              <a:t>Les stations de transfert des déchets </a:t>
            </a:r>
            <a:r>
              <a:rPr lang="fr-FR" sz="3200" b="1" dirty="0">
                <a:solidFill>
                  <a:srgbClr val="FF0000"/>
                </a:solidFill>
              </a:rPr>
              <a:t>:</a:t>
            </a:r>
          </a:p>
        </p:txBody>
      </p:sp>
      <p:sp>
        <p:nvSpPr>
          <p:cNvPr id="3" name="Subtitle 2">
            <a:extLst>
              <a:ext uri="{FF2B5EF4-FFF2-40B4-BE49-F238E27FC236}">
                <a16:creationId xmlns:a16="http://schemas.microsoft.com/office/drawing/2014/main" id="{6EA5B003-A660-5C3B-9891-86896C2693FE}"/>
              </a:ext>
            </a:extLst>
          </p:cNvPr>
          <p:cNvSpPr>
            <a:spLocks noGrp="1"/>
          </p:cNvSpPr>
          <p:nvPr>
            <p:ph type="subTitle" idx="1"/>
          </p:nvPr>
        </p:nvSpPr>
        <p:spPr>
          <a:xfrm>
            <a:off x="77971" y="1452082"/>
            <a:ext cx="8206056" cy="3319757"/>
          </a:xfrm>
          <a:solidFill>
            <a:schemeClr val="accent1">
              <a:lumMod val="20000"/>
              <a:lumOff val="80000"/>
            </a:schemeClr>
          </a:solidFill>
        </p:spPr>
        <p:txBody>
          <a:bodyPr>
            <a:normAutofit fontScale="92500" lnSpcReduction="10000"/>
          </a:bodyPr>
          <a:lstStyle/>
          <a:p>
            <a:pPr algn="just">
              <a:lnSpc>
                <a:spcPct val="150000"/>
              </a:lnSpc>
              <a:spcAft>
                <a:spcPts val="2250"/>
              </a:spcAft>
            </a:pPr>
            <a:r>
              <a:rPr lang="fr-FR" b="0" i="0" dirty="0">
                <a:effectLst/>
                <a:latin typeface="Karla" pitchFamily="2" charset="0"/>
              </a:rPr>
              <a:t>Les stations de transfert (S.T.) permettent d’optimiser les coûts de transport des déchets vers leur destination, généralement éloigné du lieu de production.</a:t>
            </a:r>
          </a:p>
          <a:p>
            <a:pPr algn="just">
              <a:lnSpc>
                <a:spcPct val="150000"/>
              </a:lnSpc>
              <a:spcBef>
                <a:spcPts val="2250"/>
              </a:spcBef>
              <a:spcAft>
                <a:spcPts val="2250"/>
              </a:spcAft>
            </a:pPr>
            <a:r>
              <a:rPr lang="fr-FR" b="0" i="0" dirty="0">
                <a:effectLst/>
                <a:latin typeface="Karla" pitchFamily="2" charset="0"/>
              </a:rPr>
              <a:t>Les camions de collecte pleins déchargent les déchets urbains dans le S.T. avant de poursuivre leur tournée. </a:t>
            </a:r>
          </a:p>
          <a:p>
            <a:endParaRPr lang="fr-FR" dirty="0"/>
          </a:p>
        </p:txBody>
      </p:sp>
      <p:sp>
        <p:nvSpPr>
          <p:cNvPr id="4" name="TextBox 3">
            <a:extLst>
              <a:ext uri="{FF2B5EF4-FFF2-40B4-BE49-F238E27FC236}">
                <a16:creationId xmlns:a16="http://schemas.microsoft.com/office/drawing/2014/main" id="{8871BA6D-4233-5CC5-06B5-F1AA35BDE408}"/>
              </a:ext>
            </a:extLst>
          </p:cNvPr>
          <p:cNvSpPr txBox="1"/>
          <p:nvPr/>
        </p:nvSpPr>
        <p:spPr>
          <a:xfrm>
            <a:off x="77971" y="127591"/>
            <a:ext cx="7981507" cy="523220"/>
          </a:xfrm>
          <a:prstGeom prst="rect">
            <a:avLst/>
          </a:prstGeom>
          <a:noFill/>
        </p:spPr>
        <p:txBody>
          <a:bodyPr wrap="square" rtlCol="0">
            <a:spAutoFit/>
          </a:bodyPr>
          <a:lstStyle/>
          <a:p>
            <a:pPr algn="just"/>
            <a:r>
              <a:rPr lang="fr-FR" sz="2800" b="1" u="sng" dirty="0">
                <a:solidFill>
                  <a:srgbClr val="FF0000"/>
                </a:solidFill>
              </a:rPr>
              <a:t>D/ Fin de vie des déchets (L’élimnation des déchets): </a:t>
            </a:r>
            <a:endParaRPr lang="fr-FR" sz="2000" b="1" u="sng" dirty="0">
              <a:solidFill>
                <a:srgbClr val="FF0000"/>
              </a:solidFill>
            </a:endParaRPr>
          </a:p>
        </p:txBody>
      </p:sp>
      <p:pic>
        <p:nvPicPr>
          <p:cNvPr id="6" name="Picture 5">
            <a:extLst>
              <a:ext uri="{FF2B5EF4-FFF2-40B4-BE49-F238E27FC236}">
                <a16:creationId xmlns:a16="http://schemas.microsoft.com/office/drawing/2014/main" id="{A1A419EF-8076-7068-50C0-02A0E45A1650}"/>
              </a:ext>
            </a:extLst>
          </p:cNvPr>
          <p:cNvPicPr>
            <a:picLocks noChangeAspect="1"/>
          </p:cNvPicPr>
          <p:nvPr/>
        </p:nvPicPr>
        <p:blipFill>
          <a:blip r:embed="rId2"/>
          <a:stretch>
            <a:fillRect/>
          </a:stretch>
        </p:blipFill>
        <p:spPr>
          <a:xfrm>
            <a:off x="8392886" y="1323753"/>
            <a:ext cx="3799113" cy="3576417"/>
          </a:xfrm>
          <a:prstGeom prst="rect">
            <a:avLst/>
          </a:prstGeom>
        </p:spPr>
      </p:pic>
    </p:spTree>
    <p:extLst>
      <p:ext uri="{BB962C8B-B14F-4D97-AF65-F5344CB8AC3E}">
        <p14:creationId xmlns:p14="http://schemas.microsoft.com/office/powerpoint/2010/main" val="60891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0"/>
            <a:ext cx="7772400" cy="571503"/>
          </a:xfrm>
        </p:spPr>
        <p:txBody>
          <a:bodyPr>
            <a:noAutofit/>
          </a:bodyPr>
          <a:lstStyle/>
          <a:p>
            <a:pPr algn="l"/>
            <a:r>
              <a:rPr lang="fr-FR" sz="2800" b="1" u="sng" dirty="0">
                <a:solidFill>
                  <a:srgbClr val="FF0000"/>
                </a:solidFill>
                <a:latin typeface="+mn-lt"/>
              </a:rPr>
              <a:t>1) Définition du déchet:</a:t>
            </a:r>
          </a:p>
        </p:txBody>
      </p:sp>
      <p:sp>
        <p:nvSpPr>
          <p:cNvPr id="3" name="Sous-titre 2"/>
          <p:cNvSpPr>
            <a:spLocks noGrp="1"/>
          </p:cNvSpPr>
          <p:nvPr>
            <p:ph type="subTitle" idx="1"/>
          </p:nvPr>
        </p:nvSpPr>
        <p:spPr>
          <a:xfrm>
            <a:off x="-1" y="664207"/>
            <a:ext cx="12192001" cy="828010"/>
          </a:xfrm>
          <a:solidFill>
            <a:schemeClr val="accent2">
              <a:lumMod val="20000"/>
              <a:lumOff val="80000"/>
            </a:schemeClr>
          </a:solidFill>
        </p:spPr>
        <p:txBody>
          <a:bodyPr>
            <a:normAutofit fontScale="25000" lnSpcReduction="20000"/>
          </a:bodyPr>
          <a:lstStyle/>
          <a:p>
            <a:pPr algn="just">
              <a:lnSpc>
                <a:spcPct val="120000"/>
              </a:lnSpc>
            </a:pPr>
            <a:r>
              <a:rPr lang="fr-FR" sz="9600" b="1" u="sng" dirty="0">
                <a:cs typeface="Times New Roman" pitchFamily="18" charset="0"/>
              </a:rPr>
              <a:t>*Étymologiquement</a:t>
            </a:r>
            <a:r>
              <a:rPr lang="fr-FR" sz="9600" dirty="0">
                <a:cs typeface="Times New Roman" pitchFamily="18" charset="0"/>
              </a:rPr>
              <a:t>, le déchet vient de déchoir (tomber), c'est ce dont on ne veut plus, ce que l’on ‘’</a:t>
            </a:r>
            <a:r>
              <a:rPr lang="fr-FR" sz="9600" b="1" u="sng" dirty="0">
                <a:cs typeface="Times New Roman" pitchFamily="18" charset="0"/>
              </a:rPr>
              <a:t>jette’’</a:t>
            </a:r>
            <a:endParaRPr lang="fr-FR" sz="4400" dirty="0">
              <a:cs typeface="Times New Roman" pitchFamily="18" charset="0"/>
            </a:endParaRPr>
          </a:p>
          <a:p>
            <a:pPr algn="just"/>
            <a:endParaRPr lang="fr-FR" sz="4400" dirty="0"/>
          </a:p>
          <a:p>
            <a:endParaRPr lang="fr-FR" dirty="0"/>
          </a:p>
        </p:txBody>
      </p:sp>
      <p:sp>
        <p:nvSpPr>
          <p:cNvPr id="4" name="TextBox 3">
            <a:extLst>
              <a:ext uri="{FF2B5EF4-FFF2-40B4-BE49-F238E27FC236}">
                <a16:creationId xmlns:a16="http://schemas.microsoft.com/office/drawing/2014/main" id="{75009B33-CD0D-E69E-4E4A-70029A03B7E5}"/>
              </a:ext>
            </a:extLst>
          </p:cNvPr>
          <p:cNvSpPr txBox="1"/>
          <p:nvPr/>
        </p:nvSpPr>
        <p:spPr>
          <a:xfrm>
            <a:off x="0" y="1672969"/>
            <a:ext cx="12192000" cy="2215991"/>
          </a:xfrm>
          <a:prstGeom prst="rect">
            <a:avLst/>
          </a:prstGeom>
          <a:solidFill>
            <a:schemeClr val="accent2">
              <a:lumMod val="20000"/>
              <a:lumOff val="80000"/>
            </a:schemeClr>
          </a:solidFill>
        </p:spPr>
        <p:txBody>
          <a:bodyPr wrap="square" rtlCol="0">
            <a:spAutoFit/>
          </a:bodyPr>
          <a:lstStyle/>
          <a:p>
            <a:pPr algn="just"/>
            <a:r>
              <a:rPr lang="fr-FR" sz="2400" b="1" u="sng" dirty="0"/>
              <a:t>*Le déchet au regard de l’économie</a:t>
            </a:r>
            <a:r>
              <a:rPr lang="fr-FR" sz="2400" dirty="0"/>
              <a:t>:</a:t>
            </a:r>
          </a:p>
          <a:p>
            <a:pPr algn="just"/>
            <a:endParaRPr lang="fr-FR" sz="2400" dirty="0"/>
          </a:p>
          <a:p>
            <a:pPr algn="just"/>
            <a:r>
              <a:rPr lang="fr-FR" sz="2400" dirty="0"/>
              <a:t>Tout objet ou matière qui n’a aucune valeur économique et marchande  pour son détenteur. Néanmoins, il peut servir à des matières premières ou secondaires pour la fabrication d’autres produits</a:t>
            </a:r>
          </a:p>
          <a:p>
            <a:pPr algn="just"/>
            <a:endParaRPr lang="fr-FR" dirty="0"/>
          </a:p>
        </p:txBody>
      </p:sp>
      <p:sp>
        <p:nvSpPr>
          <p:cNvPr id="5" name="TextBox 4">
            <a:extLst>
              <a:ext uri="{FF2B5EF4-FFF2-40B4-BE49-F238E27FC236}">
                <a16:creationId xmlns:a16="http://schemas.microsoft.com/office/drawing/2014/main" id="{E1EBA251-09F6-BBE6-DE0C-A833150B5813}"/>
              </a:ext>
            </a:extLst>
          </p:cNvPr>
          <p:cNvSpPr txBox="1"/>
          <p:nvPr/>
        </p:nvSpPr>
        <p:spPr>
          <a:xfrm>
            <a:off x="-1" y="4069712"/>
            <a:ext cx="12192000" cy="2677656"/>
          </a:xfrm>
          <a:prstGeom prst="rect">
            <a:avLst/>
          </a:prstGeom>
          <a:solidFill>
            <a:schemeClr val="accent2">
              <a:lumMod val="20000"/>
              <a:lumOff val="80000"/>
            </a:schemeClr>
          </a:solidFill>
        </p:spPr>
        <p:txBody>
          <a:bodyPr wrap="square" rtlCol="0">
            <a:spAutoFit/>
          </a:bodyPr>
          <a:lstStyle/>
          <a:p>
            <a:pPr algn="just"/>
            <a:r>
              <a:rPr lang="fr-FR" sz="2400" b="1" u="sng" dirty="0"/>
              <a:t>*Le déchet au sens juridique:</a:t>
            </a:r>
          </a:p>
          <a:p>
            <a:pPr algn="just"/>
            <a:endParaRPr lang="fr-FR" sz="2400" u="sng" dirty="0"/>
          </a:p>
          <a:p>
            <a:pPr algn="just"/>
            <a:r>
              <a:rPr lang="fr-FR" sz="2400" dirty="0"/>
              <a:t>‘’ Tout résidu d'un processus de production, de transformation ou d'utilisation, toute substance, matériau, produit, plus généralement, tout bien meuble abandonné ou son détenteur destine à l'abandon ’’</a:t>
            </a:r>
          </a:p>
          <a:p>
            <a:pPr algn="just"/>
            <a:endParaRPr lang="fr-FR" sz="2400" dirty="0"/>
          </a:p>
          <a:p>
            <a:pPr algn="just"/>
            <a:r>
              <a:rPr lang="fr-FR" sz="2400" dirty="0"/>
              <a:t>(loi 01-19 relative a la gestion des déchets)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La déchèterie - Site officiel de la ville de Fresnes (94)"/>
          <p:cNvPicPr>
            <a:picLocks noChangeAspect="1" noChangeArrowheads="1"/>
          </p:cNvPicPr>
          <p:nvPr/>
        </p:nvPicPr>
        <p:blipFill>
          <a:blip r:embed="rId2" cstate="print"/>
          <a:srcRect/>
          <a:stretch>
            <a:fillRect/>
          </a:stretch>
        </p:blipFill>
        <p:spPr bwMode="auto">
          <a:xfrm>
            <a:off x="8273021" y="536928"/>
            <a:ext cx="3571900" cy="2786082"/>
          </a:xfrm>
          <a:prstGeom prst="rect">
            <a:avLst/>
          </a:prstGeom>
          <a:noFill/>
        </p:spPr>
      </p:pic>
      <p:pic>
        <p:nvPicPr>
          <p:cNvPr id="65540" name="Picture 4" descr="Une décharge sauvage non loin du parcours santé de Villemoustaussou -  lindependant.fr"/>
          <p:cNvPicPr>
            <a:picLocks noChangeAspect="1" noChangeArrowheads="1"/>
          </p:cNvPicPr>
          <p:nvPr/>
        </p:nvPicPr>
        <p:blipFill>
          <a:blip r:embed="rId3"/>
          <a:srcRect/>
          <a:stretch>
            <a:fillRect/>
          </a:stretch>
        </p:blipFill>
        <p:spPr bwMode="auto">
          <a:xfrm>
            <a:off x="8273021" y="3967734"/>
            <a:ext cx="3571900" cy="2594383"/>
          </a:xfrm>
          <a:prstGeom prst="rect">
            <a:avLst/>
          </a:prstGeom>
          <a:noFill/>
        </p:spPr>
      </p:pic>
      <p:sp>
        <p:nvSpPr>
          <p:cNvPr id="6" name="TextBox 5">
            <a:extLst>
              <a:ext uri="{FF2B5EF4-FFF2-40B4-BE49-F238E27FC236}">
                <a16:creationId xmlns:a16="http://schemas.microsoft.com/office/drawing/2014/main" id="{0DFD10D3-42FF-5DDE-AA48-17AEB4606B94}"/>
              </a:ext>
            </a:extLst>
          </p:cNvPr>
          <p:cNvSpPr txBox="1"/>
          <p:nvPr/>
        </p:nvSpPr>
        <p:spPr>
          <a:xfrm>
            <a:off x="223283" y="3813288"/>
            <a:ext cx="7804298" cy="2748829"/>
          </a:xfrm>
          <a:prstGeom prst="rect">
            <a:avLst/>
          </a:prstGeom>
          <a:solidFill>
            <a:schemeClr val="accent1">
              <a:lumMod val="20000"/>
              <a:lumOff val="80000"/>
            </a:schemeClr>
          </a:solidFill>
        </p:spPr>
        <p:txBody>
          <a:bodyPr wrap="square" rtlCol="0">
            <a:spAutoFit/>
          </a:bodyPr>
          <a:lstStyle/>
          <a:p>
            <a:pPr>
              <a:lnSpc>
                <a:spcPct val="107000"/>
              </a:lnSpc>
              <a:spcAft>
                <a:spcPts val="800"/>
              </a:spcAft>
            </a:pPr>
            <a:r>
              <a:rPr lang="fr-FR" sz="2400" b="1" u="sng" kern="100" dirty="0">
                <a:effectLst/>
                <a:latin typeface="Calibri" panose="020F0502020204030204" pitchFamily="34" charset="0"/>
                <a:ea typeface="Calibri" panose="020F0502020204030204" pitchFamily="34" charset="0"/>
                <a:cs typeface="Arial" panose="020B0604020202020204" pitchFamily="34" charset="0"/>
              </a:rPr>
              <a:t>La décharge sauvage :   </a:t>
            </a:r>
            <a:r>
              <a:rPr lang="fr-FR" sz="2400" b="1" kern="1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fr-FR" sz="2400" kern="100" dirty="0">
                <a:effectLst/>
                <a:latin typeface="Calibri" panose="020F0502020204030204" pitchFamily="34" charset="0"/>
                <a:ea typeface="Calibri" panose="020F0502020204030204" pitchFamily="34" charset="0"/>
                <a:cs typeface="Arial" panose="020B0604020202020204" pitchFamily="34" charset="0"/>
              </a:rPr>
              <a:t>Elle se crée en contravention des règlements, sur laquelle certains habitants viennent déposer leurs déchets " à la sauvette" à moins que ce ne soit au vu et au su des autres habitants qui font aussi de même.</a:t>
            </a:r>
          </a:p>
        </p:txBody>
      </p:sp>
      <p:sp>
        <p:nvSpPr>
          <p:cNvPr id="7" name="TextBox 6">
            <a:extLst>
              <a:ext uri="{FF2B5EF4-FFF2-40B4-BE49-F238E27FC236}">
                <a16:creationId xmlns:a16="http://schemas.microsoft.com/office/drawing/2014/main" id="{06B1E926-14BC-005E-7B28-8546DFEAE3B1}"/>
              </a:ext>
            </a:extLst>
          </p:cNvPr>
          <p:cNvSpPr txBox="1"/>
          <p:nvPr/>
        </p:nvSpPr>
        <p:spPr>
          <a:xfrm>
            <a:off x="223283" y="278556"/>
            <a:ext cx="7804298" cy="3302827"/>
          </a:xfrm>
          <a:prstGeom prst="rect">
            <a:avLst/>
          </a:prstGeom>
          <a:solidFill>
            <a:schemeClr val="accent1">
              <a:lumMod val="20000"/>
              <a:lumOff val="80000"/>
            </a:schemeClr>
          </a:solidFill>
        </p:spPr>
        <p:txBody>
          <a:bodyPr wrap="square" rtlCol="0">
            <a:spAutoFit/>
          </a:bodyPr>
          <a:lstStyle/>
          <a:p>
            <a:pPr>
              <a:lnSpc>
                <a:spcPct val="107000"/>
              </a:lnSpc>
              <a:spcAft>
                <a:spcPts val="800"/>
              </a:spcAft>
            </a:pPr>
            <a:r>
              <a:rPr lang="fr-FR" sz="2400" b="1" u="sng" kern="100" dirty="0">
                <a:effectLst/>
                <a:latin typeface="Calibri" panose="020F0502020204030204" pitchFamily="34" charset="0"/>
                <a:ea typeface="Calibri" panose="020F0502020204030204" pitchFamily="34" charset="0"/>
                <a:cs typeface="Arial" panose="020B0604020202020204" pitchFamily="34" charset="0"/>
              </a:rPr>
              <a:t>La décharge brute (Déchetterie):</a:t>
            </a:r>
            <a:endParaRPr lang="fr-FR" sz="24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fr-FR" sz="2400" dirty="0">
                <a:latin typeface="Calibri" panose="020F0502020204030204" pitchFamily="34" charset="0"/>
                <a:ea typeface="Calibri" panose="020F0502020204030204" pitchFamily="34" charset="0"/>
                <a:cs typeface="Arial" panose="020B0604020202020204" pitchFamily="34" charset="0"/>
              </a:rPr>
              <a:t>U</a:t>
            </a:r>
            <a:r>
              <a:rPr lang="fr-FR" sz="2400" dirty="0">
                <a:effectLst/>
                <a:latin typeface="Calibri" panose="020F0502020204030204" pitchFamily="34" charset="0"/>
                <a:ea typeface="Calibri" panose="020F0502020204030204" pitchFamily="34" charset="0"/>
                <a:cs typeface="Arial" panose="020B0604020202020204" pitchFamily="34" charset="0"/>
              </a:rPr>
              <a:t>n espace aménagé, gardienné, clôturé, où le particulier et/ou les entreprises peuvent apporter leurs déchets encombrants et d'autres déchets triés en les répartissant dans des contenants distincts en vue de valoriser, traiter ou stocker au mieux les matériaux qui les constituent</a:t>
            </a:r>
            <a:endParaRPr lang="fr-F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229521"/>
            <a:ext cx="12192000" cy="2679404"/>
          </a:xfrm>
        </p:spPr>
        <p:txBody>
          <a:bodyPr>
            <a:normAutofit fontScale="92500" lnSpcReduction="10000"/>
          </a:bodyPr>
          <a:lstStyle/>
          <a:p>
            <a:pPr algn="just"/>
            <a:r>
              <a:rPr lang="fr-FR" sz="26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r-FR" sz="2600" b="1" u="sng"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CET (classe 1) </a:t>
            </a:r>
            <a:r>
              <a:rPr lang="fr-FR" sz="2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Destiné à accueillir les déchets dangereux et toxiques. </a:t>
            </a:r>
          </a:p>
          <a:p>
            <a:pPr algn="just">
              <a:lnSpc>
                <a:spcPct val="90000"/>
              </a:lnSpc>
              <a:spcBef>
                <a:spcPts val="1000"/>
              </a:spcBef>
            </a:pPr>
            <a:endParaRPr lang="fr-FR" sz="2600" dirty="0">
              <a:latin typeface="Times New Roman" panose="02020603050405020304" pitchFamily="18" charset="0"/>
              <a:ea typeface="Times New Roman" panose="02020603050405020304" pitchFamily="18" charset="0"/>
            </a:endParaRPr>
          </a:p>
          <a:p>
            <a:pPr algn="just">
              <a:lnSpc>
                <a:spcPct val="120000"/>
              </a:lnSpc>
              <a:spcBef>
                <a:spcPts val="1000"/>
              </a:spcBef>
            </a:pPr>
            <a:r>
              <a:rPr lang="fr-FR" sz="2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r-FR" sz="2600" b="1" u="sng"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CET(classe 2):</a:t>
            </a:r>
            <a:r>
              <a:rPr lang="fr-FR" sz="26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r-FR" sz="2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Centre de stockage de </a:t>
            </a:r>
            <a:r>
              <a:rPr lang="fr-FR" sz="2600" u="sng"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déchets ménagers et assimilés</a:t>
            </a:r>
            <a:r>
              <a:rPr lang="fr-FR" sz="2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 qui reçoit  les ordures ménagères  et les déchets assimilés à celles-ci.</a:t>
            </a:r>
          </a:p>
          <a:p>
            <a:pPr algn="just">
              <a:lnSpc>
                <a:spcPct val="90000"/>
              </a:lnSpc>
              <a:spcBef>
                <a:spcPts val="1000"/>
              </a:spcBef>
            </a:pPr>
            <a:endParaRPr lang="fr-FR" sz="2600"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sz="2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r-FR" sz="2600" b="1" u="sng"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CET(classe 3):</a:t>
            </a:r>
            <a:r>
              <a:rPr lang="fr-FR" sz="2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Il reçoit les déchets inertes  : Terres, Gravats, Béton concassé.....etc.</a:t>
            </a:r>
            <a:endParaRPr lang="fr-FR" sz="2600" dirty="0">
              <a:effectLst/>
              <a:latin typeface="Times New Roman" panose="02020603050405020304" pitchFamily="18" charset="0"/>
              <a:ea typeface="Times New Roman" panose="02020603050405020304" pitchFamily="18" charset="0"/>
            </a:endParaRPr>
          </a:p>
          <a:p>
            <a:pPr algn="just"/>
            <a:endParaRPr lang="fr-FR" b="1" u="sng" dirty="0"/>
          </a:p>
          <a:p>
            <a:endParaRPr lang="fr-FR" dirty="0"/>
          </a:p>
        </p:txBody>
      </p:sp>
      <p:sp>
        <p:nvSpPr>
          <p:cNvPr id="64514" name="AutoShape 2" descr="Visite du Centre d'Enfouissement Technique de la Croix Irtelle [17/11/2017]  | Eau et Rivières de Bretagn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4516" name="AutoShape 4" descr="Visite du Centre d'Enfouissement Technique de la Croix Irtelle [17/11/2017]  | Eau et Rivières de Bretagn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4518" name="AutoShape 6" descr="Visite du Centre d'Enfouissement Technique de la Croix Irtelle [17/11/2017]  | Eau et Rivières de Bretagn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4520" name="Picture 8" descr="Visite du Centre d'Enfouissement Technique de la Croix Irtelle [17/11/2017]  | Eau et Rivières de Bretagne"/>
          <p:cNvPicPr>
            <a:picLocks noChangeAspect="1" noChangeArrowheads="1"/>
          </p:cNvPicPr>
          <p:nvPr/>
        </p:nvPicPr>
        <p:blipFill>
          <a:blip r:embed="rId3" cstate="print"/>
          <a:srcRect/>
          <a:stretch>
            <a:fillRect/>
          </a:stretch>
        </p:blipFill>
        <p:spPr bwMode="auto">
          <a:xfrm>
            <a:off x="2721935" y="4827181"/>
            <a:ext cx="2933107" cy="1927432"/>
          </a:xfrm>
          <a:prstGeom prst="rect">
            <a:avLst/>
          </a:prstGeom>
          <a:noFill/>
        </p:spPr>
      </p:pic>
      <p:pic>
        <p:nvPicPr>
          <p:cNvPr id="64521" name="Picture 9" descr="C:\Users\MEDJAHED\Desktop\Bureau\These\PHOTOS BERKA ZERGA\17553473_179032715941409_7781733206723320889_n.jpg"/>
          <p:cNvPicPr>
            <a:picLocks noChangeAspect="1" noChangeArrowheads="1"/>
          </p:cNvPicPr>
          <p:nvPr/>
        </p:nvPicPr>
        <p:blipFill>
          <a:blip r:embed="rId4"/>
          <a:srcRect/>
          <a:stretch>
            <a:fillRect/>
          </a:stretch>
        </p:blipFill>
        <p:spPr bwMode="auto">
          <a:xfrm>
            <a:off x="6366469" y="4827181"/>
            <a:ext cx="2933106" cy="1927432"/>
          </a:xfrm>
          <a:prstGeom prst="rect">
            <a:avLst/>
          </a:prstGeom>
          <a:noFill/>
        </p:spPr>
      </p:pic>
      <p:cxnSp>
        <p:nvCxnSpPr>
          <p:cNvPr id="4" name="Straight Arrow Connector 3">
            <a:extLst>
              <a:ext uri="{FF2B5EF4-FFF2-40B4-BE49-F238E27FC236}">
                <a16:creationId xmlns:a16="http://schemas.microsoft.com/office/drawing/2014/main" id="{D136E5E9-4EB9-CE4F-A68D-2C4B17C9A5CB}"/>
              </a:ext>
            </a:extLst>
          </p:cNvPr>
          <p:cNvCxnSpPr>
            <a:cxnSpLocks/>
          </p:cNvCxnSpPr>
          <p:nvPr/>
        </p:nvCxnSpPr>
        <p:spPr>
          <a:xfrm>
            <a:off x="170121" y="2389384"/>
            <a:ext cx="47735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7459F9D-9CB4-AFBE-3B1A-1E72D6B916B4}"/>
              </a:ext>
            </a:extLst>
          </p:cNvPr>
          <p:cNvCxnSpPr>
            <a:cxnSpLocks/>
          </p:cNvCxnSpPr>
          <p:nvPr/>
        </p:nvCxnSpPr>
        <p:spPr>
          <a:xfrm>
            <a:off x="170121" y="3290776"/>
            <a:ext cx="48798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E0CC1E3-2721-0DC6-0C6B-67548B699289}"/>
              </a:ext>
            </a:extLst>
          </p:cNvPr>
          <p:cNvCxnSpPr>
            <a:cxnSpLocks/>
          </p:cNvCxnSpPr>
          <p:nvPr/>
        </p:nvCxnSpPr>
        <p:spPr>
          <a:xfrm>
            <a:off x="170121" y="4603898"/>
            <a:ext cx="48798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DD13951-89EF-C702-BA32-624B5AA66A54}"/>
              </a:ext>
            </a:extLst>
          </p:cNvPr>
          <p:cNvSpPr txBox="1"/>
          <p:nvPr/>
        </p:nvSpPr>
        <p:spPr>
          <a:xfrm>
            <a:off x="41420" y="-56103"/>
            <a:ext cx="12150580" cy="2229521"/>
          </a:xfrm>
          <a:prstGeom prst="rect">
            <a:avLst/>
          </a:prstGeom>
          <a:solidFill>
            <a:schemeClr val="accent1">
              <a:lumMod val="20000"/>
              <a:lumOff val="80000"/>
            </a:schemeClr>
          </a:solidFill>
        </p:spPr>
        <p:txBody>
          <a:bodyPr wrap="square" rtlCol="0">
            <a:spAutoFit/>
          </a:bodyPr>
          <a:lstStyle/>
          <a:p>
            <a:pPr algn="just"/>
            <a:r>
              <a:rPr lang="fr-FR" sz="2800" b="1" u="sng" dirty="0"/>
              <a:t>La décharge controlée (CET): </a:t>
            </a:r>
          </a:p>
          <a:p>
            <a:pPr algn="just">
              <a:lnSpc>
                <a:spcPct val="160000"/>
              </a:lnSpc>
            </a:pPr>
            <a:r>
              <a:rPr lang="fr-FR"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Appelée aussi installation de stockage des déchets ‘’ISD’’, est une décharge conçue pour le stockage de déchets ultimes en minimisant les risques de pollution ou de contamination de l‘environnement.</a:t>
            </a:r>
            <a:endParaRPr lang="fr-FR" sz="2400" b="1"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402688"/>
          </a:xfrm>
        </p:spPr>
        <p:txBody>
          <a:bodyPr>
            <a:normAutofit lnSpcReduction="10000"/>
          </a:bodyPr>
          <a:lstStyle/>
          <a:p>
            <a:pPr algn="just">
              <a:lnSpc>
                <a:spcPct val="90000"/>
              </a:lnSpc>
              <a:spcBef>
                <a:spcPts val="1000"/>
              </a:spcBef>
            </a:pPr>
            <a:r>
              <a:rPr lang="fr-FR" b="1" u="sng"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Structure d’un centre d’enfouissement technique</a:t>
            </a:r>
            <a:r>
              <a:rPr lang="fr-FR" u="sng"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p>
          <a:p>
            <a:pPr algn="just">
              <a:lnSpc>
                <a:spcPct val="90000"/>
              </a:lnSpc>
              <a:spcBef>
                <a:spcPts val="1000"/>
              </a:spcBef>
            </a:pPr>
            <a:endParaRPr lang="fr-FR" dirty="0">
              <a:effectLst/>
              <a:latin typeface="Times New Roman" panose="02020603050405020304" pitchFamily="18" charset="0"/>
              <a:ea typeface="Times New Roman" panose="02020603050405020304" pitchFamily="18" charset="0"/>
            </a:endParaRPr>
          </a:p>
        </p:txBody>
      </p:sp>
      <p:pic>
        <p:nvPicPr>
          <p:cNvPr id="1026" name="Picture 2" descr="C:\Users\MEDJAHED\Desktop\2__052172200_1719_20042010 (1).gif"/>
          <p:cNvPicPr>
            <a:picLocks noChangeAspect="1" noChangeArrowheads="1"/>
          </p:cNvPicPr>
          <p:nvPr/>
        </p:nvPicPr>
        <p:blipFill>
          <a:blip r:embed="rId2"/>
          <a:srcRect/>
          <a:stretch>
            <a:fillRect/>
          </a:stretch>
        </p:blipFill>
        <p:spPr bwMode="auto">
          <a:xfrm>
            <a:off x="4114800" y="3349254"/>
            <a:ext cx="5209954" cy="3254913"/>
          </a:xfrm>
          <a:prstGeom prst="rect">
            <a:avLst/>
          </a:prstGeom>
          <a:noFill/>
        </p:spPr>
      </p:pic>
      <p:sp>
        <p:nvSpPr>
          <p:cNvPr id="4" name="TextBox 3">
            <a:extLst>
              <a:ext uri="{FF2B5EF4-FFF2-40B4-BE49-F238E27FC236}">
                <a16:creationId xmlns:a16="http://schemas.microsoft.com/office/drawing/2014/main" id="{C790DD83-37A4-BDB4-DC9C-3AF4E28D100C}"/>
              </a:ext>
            </a:extLst>
          </p:cNvPr>
          <p:cNvSpPr txBox="1"/>
          <p:nvPr/>
        </p:nvSpPr>
        <p:spPr>
          <a:xfrm>
            <a:off x="74428" y="519550"/>
            <a:ext cx="12117572" cy="830997"/>
          </a:xfrm>
          <a:prstGeom prst="rect">
            <a:avLst/>
          </a:prstGeom>
          <a:solidFill>
            <a:schemeClr val="accent6">
              <a:lumMod val="20000"/>
              <a:lumOff val="80000"/>
            </a:schemeClr>
          </a:solidFill>
        </p:spPr>
        <p:txBody>
          <a:bodyPr wrap="square" rtlCol="0">
            <a:spAutoFit/>
          </a:bodyPr>
          <a:lstStyle/>
          <a:p>
            <a:r>
              <a:rPr lang="fr-FR" sz="2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Un ensemble de casiers creusés dans le sol et étanchés par une géo-membrane où sont déversés les déchets</a:t>
            </a:r>
            <a:endParaRPr lang="fr-FR" sz="2400" dirty="0"/>
          </a:p>
        </p:txBody>
      </p:sp>
      <p:sp>
        <p:nvSpPr>
          <p:cNvPr id="5" name="TextBox 4">
            <a:extLst>
              <a:ext uri="{FF2B5EF4-FFF2-40B4-BE49-F238E27FC236}">
                <a16:creationId xmlns:a16="http://schemas.microsoft.com/office/drawing/2014/main" id="{709E91C9-6F20-6C84-0383-8197A49807F0}"/>
              </a:ext>
            </a:extLst>
          </p:cNvPr>
          <p:cNvSpPr txBox="1"/>
          <p:nvPr/>
        </p:nvSpPr>
        <p:spPr>
          <a:xfrm>
            <a:off x="74428" y="1427709"/>
            <a:ext cx="12117572" cy="757130"/>
          </a:xfrm>
          <a:prstGeom prst="rect">
            <a:avLst/>
          </a:prstGeom>
          <a:solidFill>
            <a:schemeClr val="accent6">
              <a:lumMod val="20000"/>
              <a:lumOff val="80000"/>
            </a:schemeClr>
          </a:solidFill>
        </p:spPr>
        <p:txBody>
          <a:bodyPr wrap="square" rtlCol="0">
            <a:spAutoFit/>
          </a:bodyPr>
          <a:lstStyle/>
          <a:p>
            <a:pPr algn="just">
              <a:lnSpc>
                <a:spcPct val="90000"/>
              </a:lnSpc>
              <a:spcBef>
                <a:spcPts val="1000"/>
              </a:spcBef>
            </a:pPr>
            <a:r>
              <a:rPr lang="fr-FR"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Les casiers, sont recouverts par un matériau étanche et un système de drainage des lixiviats et de captage du biogaz (CH4) (explosif et puissant gaz a effet de serre).</a:t>
            </a:r>
            <a:endParaRPr lang="fr-FR"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B94478E-9E6E-32BB-BF06-1A5C561164E4}"/>
              </a:ext>
            </a:extLst>
          </p:cNvPr>
          <p:cNvSpPr txBox="1"/>
          <p:nvPr/>
        </p:nvSpPr>
        <p:spPr>
          <a:xfrm>
            <a:off x="74428" y="2339162"/>
            <a:ext cx="12117572" cy="757130"/>
          </a:xfrm>
          <a:prstGeom prst="rect">
            <a:avLst/>
          </a:prstGeom>
          <a:solidFill>
            <a:schemeClr val="accent6">
              <a:lumMod val="20000"/>
              <a:lumOff val="80000"/>
            </a:schemeClr>
          </a:solidFill>
        </p:spPr>
        <p:txBody>
          <a:bodyPr wrap="square" rtlCol="0">
            <a:spAutoFit/>
          </a:bodyPr>
          <a:lstStyle/>
          <a:p>
            <a:pPr algn="just">
              <a:lnSpc>
                <a:spcPct val="90000"/>
              </a:lnSpc>
              <a:spcBef>
                <a:spcPts val="1000"/>
              </a:spcBef>
            </a:pPr>
            <a:r>
              <a:rPr lang="fr-FR"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Au pire, le biogaz est éliminé par une torchère afin d'éviter le rejet du méthane dans l'air. Au mieux, il est valorisé en chaleur et/ou en électricité.</a:t>
            </a:r>
            <a:endParaRPr lang="fr-FR" sz="2400" dirty="0">
              <a:effectLst/>
              <a:latin typeface="Times New Roman" panose="02020603050405020304" pitchFamily="18" charset="0"/>
              <a:ea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275E2722-8903-5AB1-57CF-85FC448221C1}"/>
              </a:ext>
            </a:extLst>
          </p:cNvPr>
          <p:cNvCxnSpPr/>
          <p:nvPr/>
        </p:nvCxnSpPr>
        <p:spPr>
          <a:xfrm>
            <a:off x="74428" y="744279"/>
            <a:ext cx="5422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B79036-19D2-D2E3-DF3D-3D29C67ED828}"/>
              </a:ext>
            </a:extLst>
          </p:cNvPr>
          <p:cNvCxnSpPr>
            <a:cxnSpLocks/>
          </p:cNvCxnSpPr>
          <p:nvPr/>
        </p:nvCxnSpPr>
        <p:spPr>
          <a:xfrm>
            <a:off x="74428" y="1648047"/>
            <a:ext cx="5422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D6FFFF-5FF6-6533-A501-DEDA6DA8F675}"/>
              </a:ext>
            </a:extLst>
          </p:cNvPr>
          <p:cNvCxnSpPr>
            <a:cxnSpLocks/>
          </p:cNvCxnSpPr>
          <p:nvPr/>
        </p:nvCxnSpPr>
        <p:spPr>
          <a:xfrm>
            <a:off x="74428" y="2541181"/>
            <a:ext cx="5422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6068"/>
            <a:ext cx="7772400" cy="528218"/>
          </a:xfrm>
        </p:spPr>
        <p:txBody>
          <a:bodyPr>
            <a:normAutofit/>
          </a:bodyPr>
          <a:lstStyle/>
          <a:p>
            <a:pPr algn="l"/>
            <a:r>
              <a:rPr lang="fr-FR" sz="2800" b="1" u="sng" dirty="0">
                <a:solidFill>
                  <a:srgbClr val="FF0000"/>
                </a:solidFill>
                <a:latin typeface="+mn-lt"/>
              </a:rPr>
              <a:t>Les conditions d’un CET</a:t>
            </a:r>
            <a:r>
              <a:rPr lang="fr-FR" sz="2800" b="1" dirty="0">
                <a:solidFill>
                  <a:srgbClr val="FF0000"/>
                </a:solidFill>
                <a:latin typeface="+mn-lt"/>
              </a:rPr>
              <a:t>:</a:t>
            </a:r>
          </a:p>
        </p:txBody>
      </p:sp>
      <p:sp>
        <p:nvSpPr>
          <p:cNvPr id="3" name="Sous-titre 2"/>
          <p:cNvSpPr>
            <a:spLocks noGrp="1"/>
          </p:cNvSpPr>
          <p:nvPr>
            <p:ph type="subTitle" idx="1"/>
          </p:nvPr>
        </p:nvSpPr>
        <p:spPr>
          <a:xfrm>
            <a:off x="0" y="975853"/>
            <a:ext cx="12192000" cy="502073"/>
          </a:xfrm>
        </p:spPr>
        <p:txBody>
          <a:bodyPr>
            <a:noAutofit/>
          </a:bodyPr>
          <a:lstStyle/>
          <a:p>
            <a:pPr algn="just"/>
            <a:r>
              <a:rPr lang="fr-FR" b="1" i="1" u="sng" dirty="0">
                <a:solidFill>
                  <a:srgbClr val="00B050"/>
                </a:solidFill>
              </a:rPr>
              <a:t>1/ Choix du site et conception</a:t>
            </a:r>
          </a:p>
          <a:p>
            <a:pPr algn="just"/>
            <a:endParaRPr lang="fr-FR" dirty="0"/>
          </a:p>
          <a:p>
            <a:pPr algn="just"/>
            <a:r>
              <a:rPr lang="fr-FR" dirty="0"/>
              <a:t>  </a:t>
            </a:r>
          </a:p>
          <a:p>
            <a:pPr algn="just"/>
            <a:endParaRPr lang="fr-FR" dirty="0"/>
          </a:p>
          <a:p>
            <a:pPr algn="just"/>
            <a:endParaRPr lang="fr-FR" dirty="0"/>
          </a:p>
          <a:p>
            <a:pPr algn="just"/>
            <a:endParaRPr lang="fr-FR" dirty="0"/>
          </a:p>
          <a:p>
            <a:pPr algn="just"/>
            <a:endParaRPr lang="fr-FR" dirty="0"/>
          </a:p>
          <a:p>
            <a:pPr algn="just"/>
            <a:endParaRPr lang="fr-FR" dirty="0"/>
          </a:p>
        </p:txBody>
      </p:sp>
      <p:sp>
        <p:nvSpPr>
          <p:cNvPr id="7" name="TextBox 6">
            <a:extLst>
              <a:ext uri="{FF2B5EF4-FFF2-40B4-BE49-F238E27FC236}">
                <a16:creationId xmlns:a16="http://schemas.microsoft.com/office/drawing/2014/main" id="{8EF1BDD3-3C81-729F-3491-5A9B4456B0B0}"/>
              </a:ext>
            </a:extLst>
          </p:cNvPr>
          <p:cNvSpPr txBox="1"/>
          <p:nvPr/>
        </p:nvSpPr>
        <p:spPr>
          <a:xfrm>
            <a:off x="0" y="1881963"/>
            <a:ext cx="12096307" cy="830997"/>
          </a:xfrm>
          <a:prstGeom prst="rect">
            <a:avLst/>
          </a:prstGeom>
          <a:solidFill>
            <a:schemeClr val="accent2">
              <a:lumMod val="20000"/>
              <a:lumOff val="80000"/>
            </a:schemeClr>
          </a:solidFill>
        </p:spPr>
        <p:txBody>
          <a:bodyPr wrap="square" rtlCol="0">
            <a:spAutoFit/>
          </a:bodyPr>
          <a:lstStyle/>
          <a:p>
            <a:pPr algn="just"/>
            <a:r>
              <a:rPr lang="fr-FR" sz="2400" dirty="0"/>
              <a:t>L’installation doit être située au moins à 200 m de toute zone d’habitation ou lieu susceptible d’accueillir du public et être conforme au plan d’occupation des sols. </a:t>
            </a:r>
          </a:p>
        </p:txBody>
      </p:sp>
      <p:sp>
        <p:nvSpPr>
          <p:cNvPr id="8" name="TextBox 7">
            <a:extLst>
              <a:ext uri="{FF2B5EF4-FFF2-40B4-BE49-F238E27FC236}">
                <a16:creationId xmlns:a16="http://schemas.microsoft.com/office/drawing/2014/main" id="{2744CA82-F3D5-8DD2-7289-80FB40D0D155}"/>
              </a:ext>
            </a:extLst>
          </p:cNvPr>
          <p:cNvSpPr txBox="1"/>
          <p:nvPr/>
        </p:nvSpPr>
        <p:spPr>
          <a:xfrm>
            <a:off x="0" y="3182618"/>
            <a:ext cx="12144153" cy="1200329"/>
          </a:xfrm>
          <a:prstGeom prst="rect">
            <a:avLst/>
          </a:prstGeom>
          <a:solidFill>
            <a:schemeClr val="accent2">
              <a:lumMod val="20000"/>
              <a:lumOff val="80000"/>
            </a:schemeClr>
          </a:solidFill>
        </p:spPr>
        <p:txBody>
          <a:bodyPr wrap="square" rtlCol="0">
            <a:spAutoFit/>
          </a:bodyPr>
          <a:lstStyle/>
          <a:p>
            <a:pPr algn="just"/>
            <a:r>
              <a:rPr lang="fr-FR" sz="2400" dirty="0"/>
              <a:t>Les caractéristiques du sol et du sous-sol doivent répondre à une faible perméabilité (pour assurer la prévention de la pollution des sols et des eaux souterraines par le lixiviat) et à l’aptitude de garantir la stabilité des casiers. </a:t>
            </a:r>
          </a:p>
        </p:txBody>
      </p:sp>
      <p:sp>
        <p:nvSpPr>
          <p:cNvPr id="9" name="TextBox 8">
            <a:extLst>
              <a:ext uri="{FF2B5EF4-FFF2-40B4-BE49-F238E27FC236}">
                <a16:creationId xmlns:a16="http://schemas.microsoft.com/office/drawing/2014/main" id="{D8A8E51E-0AC4-369C-972A-BF1C92DC9258}"/>
              </a:ext>
            </a:extLst>
          </p:cNvPr>
          <p:cNvSpPr txBox="1"/>
          <p:nvPr/>
        </p:nvSpPr>
        <p:spPr>
          <a:xfrm>
            <a:off x="47846" y="4731488"/>
            <a:ext cx="11940363" cy="830997"/>
          </a:xfrm>
          <a:prstGeom prst="rect">
            <a:avLst/>
          </a:prstGeom>
          <a:solidFill>
            <a:schemeClr val="accent2">
              <a:lumMod val="20000"/>
              <a:lumOff val="80000"/>
            </a:schemeClr>
          </a:solidFill>
        </p:spPr>
        <p:txBody>
          <a:bodyPr wrap="square" rtlCol="0">
            <a:spAutoFit/>
          </a:bodyPr>
          <a:lstStyle/>
          <a:p>
            <a:pPr algn="just"/>
            <a:r>
              <a:rPr lang="fr-FR" sz="2400" dirty="0"/>
              <a:t>D’autres aspects doivent être pris en considération tels que la protection des ressources en eau, le patrimoine, l’inondation, les avalanches…etc.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83203"/>
            <a:ext cx="12078586" cy="540622"/>
          </a:xfrm>
        </p:spPr>
        <p:txBody>
          <a:bodyPr>
            <a:noAutofit/>
          </a:bodyPr>
          <a:lstStyle/>
          <a:p>
            <a:pPr algn="l"/>
            <a:r>
              <a:rPr lang="fr-FR" b="1" i="1" u="sng" dirty="0">
                <a:solidFill>
                  <a:srgbClr val="00B050"/>
                </a:solidFill>
              </a:rPr>
              <a:t>2/ Exploitation et suivi du site</a:t>
            </a:r>
          </a:p>
          <a:p>
            <a:pPr algn="l"/>
            <a:endParaRPr lang="fr-FR" dirty="0"/>
          </a:p>
          <a:p>
            <a:pPr algn="l"/>
            <a:endParaRPr lang="fr-FR" dirty="0"/>
          </a:p>
          <a:p>
            <a:pPr algn="l"/>
            <a:endParaRPr lang="fr-FR" dirty="0"/>
          </a:p>
          <a:p>
            <a:pPr algn="l"/>
            <a:endParaRPr lang="fr-FR" dirty="0"/>
          </a:p>
          <a:p>
            <a:pPr algn="l"/>
            <a:endParaRPr lang="fr-FR" dirty="0"/>
          </a:p>
          <a:p>
            <a:pPr algn="l"/>
            <a:endParaRPr lang="fr-FR" dirty="0"/>
          </a:p>
          <a:p>
            <a:pPr algn="l"/>
            <a:endParaRPr lang="fr-FR" dirty="0"/>
          </a:p>
        </p:txBody>
      </p:sp>
      <p:sp>
        <p:nvSpPr>
          <p:cNvPr id="2" name="TextBox 1">
            <a:extLst>
              <a:ext uri="{FF2B5EF4-FFF2-40B4-BE49-F238E27FC236}">
                <a16:creationId xmlns:a16="http://schemas.microsoft.com/office/drawing/2014/main" id="{BFB692DE-F4D1-E66F-B0DD-535C7C0B5C4E}"/>
              </a:ext>
            </a:extLst>
          </p:cNvPr>
          <p:cNvSpPr txBox="1"/>
          <p:nvPr/>
        </p:nvSpPr>
        <p:spPr>
          <a:xfrm>
            <a:off x="0" y="752979"/>
            <a:ext cx="12192000" cy="1569660"/>
          </a:xfrm>
          <a:prstGeom prst="rect">
            <a:avLst/>
          </a:prstGeom>
          <a:solidFill>
            <a:schemeClr val="accent2">
              <a:lumMod val="20000"/>
              <a:lumOff val="80000"/>
            </a:schemeClr>
          </a:solidFill>
        </p:spPr>
        <p:txBody>
          <a:bodyPr wrap="square" rtlCol="0">
            <a:spAutoFit/>
          </a:bodyPr>
          <a:lstStyle/>
          <a:p>
            <a:pPr algn="just"/>
            <a:r>
              <a:rPr lang="fr-FR" sz="2400" dirty="0"/>
              <a:t>Le suivi des paramètres quantitatifs et qualitatifs relatifs aux flux entrants (déchets, eaux de pluie, etc.) et sortants (lixiviat, biogaz, etc.) permet d’avoir suffisamment d’informations pour une gestion efficiente et durable du site. </a:t>
            </a:r>
          </a:p>
          <a:p>
            <a:pPr algn="just"/>
            <a:r>
              <a:rPr lang="fr-FR" sz="2400" dirty="0"/>
              <a:t>La surveillance doit s’effectuer sur les zones de stockage des déchets (alvéoles d’enfouissement)</a:t>
            </a:r>
          </a:p>
        </p:txBody>
      </p:sp>
      <p:sp>
        <p:nvSpPr>
          <p:cNvPr id="4" name="TextBox 3">
            <a:extLst>
              <a:ext uri="{FF2B5EF4-FFF2-40B4-BE49-F238E27FC236}">
                <a16:creationId xmlns:a16="http://schemas.microsoft.com/office/drawing/2014/main" id="{9E616E37-EA8E-850B-FE95-E9A647D9CEF9}"/>
              </a:ext>
            </a:extLst>
          </p:cNvPr>
          <p:cNvSpPr txBox="1"/>
          <p:nvPr/>
        </p:nvSpPr>
        <p:spPr>
          <a:xfrm rot="10800000" flipV="1">
            <a:off x="56707" y="2658185"/>
            <a:ext cx="12078585" cy="3046988"/>
          </a:xfrm>
          <a:prstGeom prst="rect">
            <a:avLst/>
          </a:prstGeom>
          <a:solidFill>
            <a:schemeClr val="accent2">
              <a:lumMod val="20000"/>
              <a:lumOff val="80000"/>
            </a:schemeClr>
          </a:solidFill>
        </p:spPr>
        <p:txBody>
          <a:bodyPr wrap="square" rtlCol="0">
            <a:spAutoFit/>
          </a:bodyPr>
          <a:lstStyle/>
          <a:p>
            <a:pPr algn="just"/>
            <a:r>
              <a:rPr lang="fr-FR" sz="2400" u="sng" dirty="0">
                <a:effectLst>
                  <a:outerShdw blurRad="38100" dist="38100" dir="2700000" algn="tl">
                    <a:srgbClr val="000000">
                      <a:alpha val="43137"/>
                    </a:srgbClr>
                  </a:outerShdw>
                </a:effectLst>
              </a:rPr>
              <a:t>Les règles générales d’exploitation sont :</a:t>
            </a:r>
          </a:p>
          <a:p>
            <a:pPr algn="just"/>
            <a:endParaRPr lang="fr-FR" sz="2400" dirty="0"/>
          </a:p>
          <a:p>
            <a:pPr algn="just"/>
            <a:r>
              <a:rPr lang="fr-FR" sz="2400" dirty="0"/>
              <a:t>       Il ne peut être exploité qu’un casier ou une alvéole par catégorie de déchet .</a:t>
            </a:r>
          </a:p>
          <a:p>
            <a:pPr algn="just"/>
            <a:endParaRPr lang="fr-FR" sz="2400" dirty="0"/>
          </a:p>
          <a:p>
            <a:pPr algn="just"/>
            <a:r>
              <a:rPr lang="fr-FR" sz="2400" dirty="0"/>
              <a:t>       les déchets sont déposés en couches successives et compactés sur site </a:t>
            </a:r>
          </a:p>
          <a:p>
            <a:pPr algn="just"/>
            <a:endParaRPr lang="fr-FR" sz="2400" dirty="0"/>
          </a:p>
          <a:p>
            <a:pPr algn="just"/>
            <a:r>
              <a:rPr lang="fr-FR" sz="2400" dirty="0"/>
              <a:t>       les déchets sont recouverts régulièrement de matériaux inertes pour limiter les infiltrations et empêcher les nuisances (envols de déchets, émanations de gaz..... etc.).</a:t>
            </a:r>
          </a:p>
        </p:txBody>
      </p:sp>
      <p:cxnSp>
        <p:nvCxnSpPr>
          <p:cNvPr id="6" name="Straight Arrow Connector 5">
            <a:extLst>
              <a:ext uri="{FF2B5EF4-FFF2-40B4-BE49-F238E27FC236}">
                <a16:creationId xmlns:a16="http://schemas.microsoft.com/office/drawing/2014/main" id="{410997DB-0CD0-795F-9269-57AD28D37BA2}"/>
              </a:ext>
            </a:extLst>
          </p:cNvPr>
          <p:cNvCxnSpPr>
            <a:cxnSpLocks/>
          </p:cNvCxnSpPr>
          <p:nvPr/>
        </p:nvCxnSpPr>
        <p:spPr>
          <a:xfrm>
            <a:off x="56707" y="3625702"/>
            <a:ext cx="5174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BAAB7B1-4B84-4BDC-8CCA-B9F04CE907AC}"/>
              </a:ext>
            </a:extLst>
          </p:cNvPr>
          <p:cNvCxnSpPr/>
          <p:nvPr/>
        </p:nvCxnSpPr>
        <p:spPr>
          <a:xfrm>
            <a:off x="56707" y="4359349"/>
            <a:ext cx="5174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759149D-312C-6EFE-F4BD-BE80BDF40ACF}"/>
              </a:ext>
            </a:extLst>
          </p:cNvPr>
          <p:cNvCxnSpPr/>
          <p:nvPr/>
        </p:nvCxnSpPr>
        <p:spPr>
          <a:xfrm>
            <a:off x="56707" y="5071731"/>
            <a:ext cx="5174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17714"/>
            <a:ext cx="12192000" cy="2405743"/>
          </a:xfrm>
          <a:solidFill>
            <a:schemeClr val="accent2">
              <a:lumMod val="20000"/>
              <a:lumOff val="80000"/>
            </a:schemeClr>
          </a:solidFill>
        </p:spPr>
        <p:txBody>
          <a:bodyPr>
            <a:normAutofit fontScale="55000" lnSpcReduction="20000"/>
          </a:bodyPr>
          <a:lstStyle/>
          <a:p>
            <a:pPr algn="just">
              <a:lnSpc>
                <a:spcPct val="90000"/>
              </a:lnSpc>
              <a:spcBef>
                <a:spcPts val="1000"/>
              </a:spcBef>
            </a:pPr>
            <a:r>
              <a:rPr lang="fr-FR" sz="4400" b="1" i="1" u="sng"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 Fermeture des alvéoles</a:t>
            </a:r>
            <a:endParaRPr lang="fr-FR" sz="4400" i="1" dirty="0">
              <a:solidFill>
                <a:srgbClr val="00B050"/>
              </a:solidFill>
              <a:effectLst/>
              <a:latin typeface="Times New Roman" panose="02020603050405020304" pitchFamily="18" charset="0"/>
              <a:ea typeface="Times New Roman" panose="02020603050405020304" pitchFamily="18" charset="0"/>
            </a:endParaRPr>
          </a:p>
          <a:p>
            <a:pPr algn="just">
              <a:lnSpc>
                <a:spcPct val="170000"/>
              </a:lnSpc>
              <a:spcBef>
                <a:spcPts val="1000"/>
              </a:spcBef>
            </a:pPr>
            <a:r>
              <a:rPr lang="fr-FR" sz="3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Dès qu’un casier est rempli, une couverture finale de protection est mise sur les déchets. Ceci permet de réduire les volumes du lixiviat, de faciliter la gestion post exploitation, de mieux contrôler la migration du biogaz mais surtout d’isoler le massif de déchets de l’environnement extérieur et de limiter ainsi les entrées d’eau</a:t>
            </a:r>
            <a:endParaRPr lang="fr-FR" sz="3800" dirty="0">
              <a:effectLst/>
              <a:latin typeface="Times New Roman" panose="02020603050405020304" pitchFamily="18" charset="0"/>
              <a:ea typeface="Times New Roman" panose="02020603050405020304" pitchFamily="18" charset="0"/>
            </a:endParaRPr>
          </a:p>
          <a:p>
            <a:pPr algn="l"/>
            <a:endParaRPr lang="fr-FR" dirty="0"/>
          </a:p>
          <a:p>
            <a:pPr algn="l"/>
            <a:endParaRPr lang="fr-FR" dirty="0"/>
          </a:p>
          <a:p>
            <a:pPr algn="l"/>
            <a:endParaRPr lang="fr-FR" dirty="0"/>
          </a:p>
          <a:p>
            <a:pPr algn="l"/>
            <a:endParaRPr lang="fr-FR" dirty="0"/>
          </a:p>
          <a:p>
            <a:pPr algn="l"/>
            <a:endParaRPr lang="fr-FR" dirty="0"/>
          </a:p>
          <a:p>
            <a:pPr algn="l"/>
            <a:endParaRPr lang="fr-FR" dirty="0"/>
          </a:p>
        </p:txBody>
      </p:sp>
      <p:sp>
        <p:nvSpPr>
          <p:cNvPr id="2" name="TextBox 1">
            <a:extLst>
              <a:ext uri="{FF2B5EF4-FFF2-40B4-BE49-F238E27FC236}">
                <a16:creationId xmlns:a16="http://schemas.microsoft.com/office/drawing/2014/main" id="{438853F5-38F5-3EF1-186C-E275DEDC5C0B}"/>
              </a:ext>
            </a:extLst>
          </p:cNvPr>
          <p:cNvSpPr txBox="1"/>
          <p:nvPr/>
        </p:nvSpPr>
        <p:spPr>
          <a:xfrm>
            <a:off x="-1" y="2971375"/>
            <a:ext cx="12191999" cy="3769558"/>
          </a:xfrm>
          <a:prstGeom prst="rect">
            <a:avLst/>
          </a:prstGeom>
          <a:solidFill>
            <a:schemeClr val="accent2">
              <a:lumMod val="20000"/>
              <a:lumOff val="80000"/>
            </a:schemeClr>
          </a:solidFill>
        </p:spPr>
        <p:txBody>
          <a:bodyPr wrap="square" rtlCol="0">
            <a:spAutoFit/>
          </a:bodyPr>
          <a:lstStyle/>
          <a:p>
            <a:pPr>
              <a:lnSpc>
                <a:spcPct val="90000"/>
              </a:lnSpc>
              <a:spcBef>
                <a:spcPts val="1000"/>
              </a:spcBef>
            </a:pPr>
            <a:r>
              <a:rPr lang="fr-FR" sz="2400" b="1" i="1" u="sng"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 Suivi post-exploitation</a:t>
            </a:r>
          </a:p>
          <a:p>
            <a:pPr>
              <a:lnSpc>
                <a:spcPct val="90000"/>
              </a:lnSpc>
              <a:spcBef>
                <a:spcPts val="1000"/>
              </a:spcBef>
            </a:pPr>
            <a:endParaRPr lang="fr-FR" sz="1800" i="1" dirty="0">
              <a:solidFill>
                <a:srgbClr val="00B050"/>
              </a:solidFill>
              <a:effectLst/>
              <a:latin typeface="Times New Roman" panose="02020603050405020304" pitchFamily="18" charset="0"/>
              <a:ea typeface="Times New Roman" panose="02020603050405020304" pitchFamily="18" charset="0"/>
            </a:endParaRPr>
          </a:p>
          <a:p>
            <a:pPr algn="just">
              <a:lnSpc>
                <a:spcPct val="150000"/>
              </a:lnSpc>
              <a:spcBef>
                <a:spcPts val="1000"/>
              </a:spcBef>
            </a:pPr>
            <a:r>
              <a:rPr lang="fr-FR"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Durant cette période l’exploitant reste responsable de la gestion de la décharge et assure sa surveillance, son contrôle, son entretien, l’analyse des lixiviats, du biogaz ainsi que la qualité de l’eau souterraine et de ruissellement pour s’assurer de la pérennité du système .</a:t>
            </a:r>
            <a:endParaRPr lang="fr-FR" sz="2400" dirty="0">
              <a:effectLst/>
              <a:latin typeface="Times New Roman" panose="02020603050405020304" pitchFamily="18" charset="0"/>
              <a:ea typeface="Times New Roman" panose="02020603050405020304" pitchFamily="18" charset="0"/>
            </a:endParaRPr>
          </a:p>
          <a:p>
            <a:pPr algn="just">
              <a:lnSpc>
                <a:spcPct val="150000"/>
              </a:lnSpc>
              <a:spcBef>
                <a:spcPts val="1000"/>
              </a:spcBef>
            </a:pPr>
            <a:r>
              <a:rPr lang="fr-FR"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 fréquence des analyses physico-chimiques et bactériologiques est moindre par rapport à la période d’exploitation.</a:t>
            </a:r>
            <a:endParaRPr lang="fr-FR" sz="2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2604977"/>
          </a:xfrm>
          <a:solidFill>
            <a:schemeClr val="accent2">
              <a:lumMod val="20000"/>
              <a:lumOff val="80000"/>
            </a:schemeClr>
          </a:solidFill>
        </p:spPr>
        <p:txBody>
          <a:bodyPr>
            <a:normAutofit/>
          </a:bodyPr>
          <a:lstStyle/>
          <a:p>
            <a:pPr algn="l"/>
            <a:r>
              <a:rPr lang="fr-FR" b="1" i="1" u="sng" dirty="0">
                <a:solidFill>
                  <a:srgbClr val="00B050"/>
                </a:solidFill>
              </a:rPr>
              <a:t>5/ La réhabilitation du site</a:t>
            </a:r>
          </a:p>
          <a:p>
            <a:pPr algn="l"/>
            <a:endParaRPr lang="fr-FR" sz="2800" b="1" u="sng" dirty="0"/>
          </a:p>
          <a:p>
            <a:pPr algn="just"/>
            <a:r>
              <a:rPr lang="fr-FR" dirty="0"/>
              <a:t>L’objectif de cette opération est d’intégrer le site dans son environnement paysager et de minimiser les risques d’érosion. Cette réhabilitation se fait par la replantation d’arbres ou d’autres végétations. Pour cela les conditions pédologiques optimales doivent être fournies et une sélection des plantes adaptés aux conditions du milieu doit être opérée</a:t>
            </a:r>
          </a:p>
          <a:p>
            <a:pPr algn="just"/>
            <a:endParaRPr lang="fr-FR" dirty="0"/>
          </a:p>
          <a:p>
            <a:pPr algn="just"/>
            <a:endParaRPr lang="fr-FR" dirty="0"/>
          </a:p>
          <a:p>
            <a:pPr algn="just"/>
            <a:endParaRPr lang="fr-FR" dirty="0"/>
          </a:p>
        </p:txBody>
      </p:sp>
      <p:pic>
        <p:nvPicPr>
          <p:cNvPr id="2050" name="Picture 2" descr="C:\Users\MEDJAHED\Desktop\130702035109426196.jpg"/>
          <p:cNvPicPr>
            <a:picLocks noChangeAspect="1" noChangeArrowheads="1"/>
          </p:cNvPicPr>
          <p:nvPr/>
        </p:nvPicPr>
        <p:blipFill>
          <a:blip r:embed="rId2"/>
          <a:srcRect/>
          <a:stretch>
            <a:fillRect/>
          </a:stretch>
        </p:blipFill>
        <p:spPr bwMode="auto">
          <a:xfrm>
            <a:off x="2095472" y="2945219"/>
            <a:ext cx="3714776" cy="3198425"/>
          </a:xfrm>
          <a:prstGeom prst="rect">
            <a:avLst/>
          </a:prstGeom>
          <a:noFill/>
        </p:spPr>
      </p:pic>
      <p:pic>
        <p:nvPicPr>
          <p:cNvPr id="2051" name="Picture 3" descr="C:\Users\MEDJAHED\Desktop\hqdefault.jpg"/>
          <p:cNvPicPr>
            <a:picLocks noChangeAspect="1" noChangeArrowheads="1"/>
          </p:cNvPicPr>
          <p:nvPr/>
        </p:nvPicPr>
        <p:blipFill>
          <a:blip r:embed="rId3"/>
          <a:srcRect/>
          <a:stretch>
            <a:fillRect/>
          </a:stretch>
        </p:blipFill>
        <p:spPr bwMode="auto">
          <a:xfrm>
            <a:off x="6096000" y="2945219"/>
            <a:ext cx="4143404" cy="3198425"/>
          </a:xfrm>
          <a:prstGeom prst="rect">
            <a:avLst/>
          </a:prstGeom>
          <a:noFill/>
        </p:spPr>
      </p:pic>
      <p:sp>
        <p:nvSpPr>
          <p:cNvPr id="6" name="ZoneTexte 5"/>
          <p:cNvSpPr txBox="1"/>
          <p:nvPr/>
        </p:nvSpPr>
        <p:spPr>
          <a:xfrm>
            <a:off x="4738678" y="6286520"/>
            <a:ext cx="2714644" cy="400110"/>
          </a:xfrm>
          <a:prstGeom prst="rect">
            <a:avLst/>
          </a:prstGeom>
          <a:noFill/>
        </p:spPr>
        <p:txBody>
          <a:bodyPr wrap="square" rtlCol="0">
            <a:spAutoFit/>
          </a:bodyPr>
          <a:lstStyle/>
          <a:p>
            <a:r>
              <a:rPr lang="fr-FR" sz="2000" b="1" dirty="0"/>
              <a:t>La réhabilitation du CET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33CF-3A1D-74E5-8D6A-A588EAD8288C}"/>
              </a:ext>
            </a:extLst>
          </p:cNvPr>
          <p:cNvSpPr>
            <a:spLocks noGrp="1"/>
          </p:cNvSpPr>
          <p:nvPr>
            <p:ph type="ctrTitle"/>
          </p:nvPr>
        </p:nvSpPr>
        <p:spPr>
          <a:xfrm>
            <a:off x="3522921" y="2515228"/>
            <a:ext cx="4720856" cy="557581"/>
          </a:xfrm>
          <a:solidFill>
            <a:schemeClr val="accent2"/>
          </a:solidFill>
        </p:spPr>
        <p:txBody>
          <a:bodyPr>
            <a:normAutofit fontScale="90000"/>
          </a:bodyPr>
          <a:lstStyle/>
          <a:p>
            <a:r>
              <a:rPr lang="fr-FR" sz="3600" dirty="0"/>
              <a:t>La gestion des déchets</a:t>
            </a:r>
          </a:p>
        </p:txBody>
      </p:sp>
    </p:spTree>
    <p:extLst>
      <p:ext uri="{BB962C8B-B14F-4D97-AF65-F5344CB8AC3E}">
        <p14:creationId xmlns:p14="http://schemas.microsoft.com/office/powerpoint/2010/main" val="351318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7105" y="2777440"/>
            <a:ext cx="2928926" cy="1061265"/>
          </a:xfr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a:t>La gestion des déchets </a:t>
            </a:r>
          </a:p>
        </p:txBody>
      </p:sp>
      <p:sp>
        <p:nvSpPr>
          <p:cNvPr id="4" name="Accolade ouvrante 3"/>
          <p:cNvSpPr/>
          <p:nvPr/>
        </p:nvSpPr>
        <p:spPr>
          <a:xfrm>
            <a:off x="4487403" y="642918"/>
            <a:ext cx="714380" cy="539637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5347189" y="919111"/>
            <a:ext cx="142396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b="1" dirty="0"/>
              <a:t>La </a:t>
            </a:r>
            <a:r>
              <a:rPr lang="fr-FR" sz="2000" b="1" dirty="0"/>
              <a:t>collecte</a:t>
            </a:r>
            <a:r>
              <a:rPr lang="fr-FR" b="1" dirty="0"/>
              <a:t> </a:t>
            </a:r>
          </a:p>
        </p:txBody>
      </p:sp>
      <p:sp>
        <p:nvSpPr>
          <p:cNvPr id="6" name="ZoneTexte 5"/>
          <p:cNvSpPr txBox="1"/>
          <p:nvPr/>
        </p:nvSpPr>
        <p:spPr>
          <a:xfrm>
            <a:off x="5469986" y="1970757"/>
            <a:ext cx="107157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dirty="0"/>
              <a:t>Le tri </a:t>
            </a:r>
          </a:p>
        </p:txBody>
      </p:sp>
      <p:sp>
        <p:nvSpPr>
          <p:cNvPr id="7" name="ZoneTexte 6"/>
          <p:cNvSpPr txBox="1"/>
          <p:nvPr/>
        </p:nvSpPr>
        <p:spPr>
          <a:xfrm>
            <a:off x="5256867" y="3038576"/>
            <a:ext cx="159393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dirty="0"/>
              <a:t>Le transport</a:t>
            </a:r>
          </a:p>
        </p:txBody>
      </p:sp>
      <p:sp>
        <p:nvSpPr>
          <p:cNvPr id="8" name="ZoneTexte 7"/>
          <p:cNvSpPr txBox="1"/>
          <p:nvPr/>
        </p:nvSpPr>
        <p:spPr>
          <a:xfrm>
            <a:off x="5145123" y="4149675"/>
            <a:ext cx="173903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dirty="0"/>
              <a:t>La valorisation </a:t>
            </a:r>
          </a:p>
        </p:txBody>
      </p:sp>
      <p:sp>
        <p:nvSpPr>
          <p:cNvPr id="9" name="ZoneTexte 8"/>
          <p:cNvSpPr txBox="1"/>
          <p:nvPr/>
        </p:nvSpPr>
        <p:spPr>
          <a:xfrm>
            <a:off x="5243131" y="5477514"/>
            <a:ext cx="157459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a:t>L’élimination</a:t>
            </a:r>
          </a:p>
        </p:txBody>
      </p:sp>
      <p:sp>
        <p:nvSpPr>
          <p:cNvPr id="10" name="Flèche vers le bas 9"/>
          <p:cNvSpPr/>
          <p:nvPr/>
        </p:nvSpPr>
        <p:spPr>
          <a:xfrm>
            <a:off x="5881686" y="1428736"/>
            <a:ext cx="285752" cy="4286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solidFill>
                <a:srgbClr val="FF0000"/>
              </a:solidFill>
            </a:endParaRPr>
          </a:p>
        </p:txBody>
      </p:sp>
      <p:sp>
        <p:nvSpPr>
          <p:cNvPr id="11" name="Flèche vers le bas 10"/>
          <p:cNvSpPr/>
          <p:nvPr/>
        </p:nvSpPr>
        <p:spPr>
          <a:xfrm>
            <a:off x="5881686" y="2544484"/>
            <a:ext cx="285752" cy="4286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2" name="Flèche vers le bas 11"/>
          <p:cNvSpPr/>
          <p:nvPr/>
        </p:nvSpPr>
        <p:spPr>
          <a:xfrm>
            <a:off x="5871824" y="3624391"/>
            <a:ext cx="285752" cy="4286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3" name="Flèche vers le bas 12"/>
          <p:cNvSpPr/>
          <p:nvPr/>
        </p:nvSpPr>
        <p:spPr>
          <a:xfrm>
            <a:off x="5863205" y="4720007"/>
            <a:ext cx="304233" cy="60115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cxnSp>
        <p:nvCxnSpPr>
          <p:cNvPr id="15" name="Connecteur droit avec flèche 14"/>
          <p:cNvCxnSpPr>
            <a:cxnSpLocks/>
            <a:stCxn id="5" idx="3"/>
          </p:cNvCxnSpPr>
          <p:nvPr/>
        </p:nvCxnSpPr>
        <p:spPr>
          <a:xfrm flipV="1">
            <a:off x="6771150" y="561921"/>
            <a:ext cx="504866" cy="5572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381884" y="357166"/>
            <a:ext cx="1500198" cy="369332"/>
          </a:xfrm>
          <a:prstGeom prst="rect">
            <a:avLst/>
          </a:prstGeom>
          <a:noFill/>
        </p:spPr>
        <p:txBody>
          <a:bodyPr wrap="square" rtlCol="0">
            <a:spAutoFit/>
          </a:bodyPr>
          <a:lstStyle/>
          <a:p>
            <a:r>
              <a:rPr lang="fr-FR" dirty="0"/>
              <a:t>En mélange </a:t>
            </a:r>
          </a:p>
        </p:txBody>
      </p:sp>
      <p:cxnSp>
        <p:nvCxnSpPr>
          <p:cNvPr id="18" name="Connecteur droit avec flèche 17"/>
          <p:cNvCxnSpPr>
            <a:cxnSpLocks/>
            <a:stCxn id="5" idx="3"/>
          </p:cNvCxnSpPr>
          <p:nvPr/>
        </p:nvCxnSpPr>
        <p:spPr>
          <a:xfrm>
            <a:off x="6771150" y="1119166"/>
            <a:ext cx="502288" cy="53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394323" y="1468846"/>
            <a:ext cx="1285884" cy="369332"/>
          </a:xfrm>
          <a:prstGeom prst="rect">
            <a:avLst/>
          </a:prstGeom>
          <a:noFill/>
        </p:spPr>
        <p:txBody>
          <a:bodyPr wrap="square" rtlCol="0">
            <a:spAutoFit/>
          </a:bodyPr>
          <a:lstStyle/>
          <a:p>
            <a:r>
              <a:rPr lang="fr-FR" dirty="0"/>
              <a:t>Sélective</a:t>
            </a:r>
          </a:p>
        </p:txBody>
      </p:sp>
      <p:cxnSp>
        <p:nvCxnSpPr>
          <p:cNvPr id="21" name="Connecteur droit avec flèche 20"/>
          <p:cNvCxnSpPr/>
          <p:nvPr/>
        </p:nvCxnSpPr>
        <p:spPr>
          <a:xfrm flipV="1">
            <a:off x="8382016" y="642918"/>
            <a:ext cx="642942" cy="5715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382016" y="1214422"/>
            <a:ext cx="642942" cy="428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9096395" y="357167"/>
            <a:ext cx="2429297" cy="369332"/>
          </a:xfrm>
          <a:prstGeom prst="rect">
            <a:avLst/>
          </a:prstGeom>
          <a:noFill/>
        </p:spPr>
        <p:txBody>
          <a:bodyPr wrap="square" rtlCol="0">
            <a:spAutoFit/>
          </a:bodyPr>
          <a:lstStyle/>
          <a:p>
            <a:r>
              <a:rPr lang="fr-FR" dirty="0"/>
              <a:t>En apport volontaire</a:t>
            </a:r>
          </a:p>
        </p:txBody>
      </p:sp>
      <p:sp>
        <p:nvSpPr>
          <p:cNvPr id="27" name="ZoneTexte 26"/>
          <p:cNvSpPr txBox="1"/>
          <p:nvPr/>
        </p:nvSpPr>
        <p:spPr>
          <a:xfrm>
            <a:off x="9096396" y="1428737"/>
            <a:ext cx="2174116" cy="369332"/>
          </a:xfrm>
          <a:prstGeom prst="rect">
            <a:avLst/>
          </a:prstGeom>
          <a:noFill/>
        </p:spPr>
        <p:txBody>
          <a:bodyPr wrap="square" rtlCol="0">
            <a:spAutoFit/>
          </a:bodyPr>
          <a:lstStyle/>
          <a:p>
            <a:r>
              <a:rPr lang="fr-FR" dirty="0"/>
              <a:t>En porte a porte</a:t>
            </a:r>
          </a:p>
        </p:txBody>
      </p:sp>
      <p:cxnSp>
        <p:nvCxnSpPr>
          <p:cNvPr id="29" name="Connecteur droit avec flèche 28"/>
          <p:cNvCxnSpPr>
            <a:cxnSpLocks/>
            <a:stCxn id="8" idx="3"/>
          </p:cNvCxnSpPr>
          <p:nvPr/>
        </p:nvCxnSpPr>
        <p:spPr>
          <a:xfrm flipV="1">
            <a:off x="6884159" y="3721047"/>
            <a:ext cx="404104" cy="6286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465761" y="3485832"/>
            <a:ext cx="1571636" cy="369332"/>
          </a:xfrm>
          <a:prstGeom prst="rect">
            <a:avLst/>
          </a:prstGeom>
          <a:noFill/>
        </p:spPr>
        <p:txBody>
          <a:bodyPr wrap="square" rtlCol="0">
            <a:spAutoFit/>
          </a:bodyPr>
          <a:lstStyle/>
          <a:p>
            <a:r>
              <a:rPr lang="fr-FR" dirty="0"/>
              <a:t>Compostage</a:t>
            </a:r>
          </a:p>
        </p:txBody>
      </p:sp>
      <p:cxnSp>
        <p:nvCxnSpPr>
          <p:cNvPr id="32" name="Connecteur droit avec flèche 31"/>
          <p:cNvCxnSpPr>
            <a:cxnSpLocks/>
            <a:stCxn id="8" idx="3"/>
          </p:cNvCxnSpPr>
          <p:nvPr/>
        </p:nvCxnSpPr>
        <p:spPr>
          <a:xfrm flipV="1">
            <a:off x="6884159" y="4179323"/>
            <a:ext cx="354703" cy="1704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7465761" y="4017425"/>
            <a:ext cx="1571636" cy="369332"/>
          </a:xfrm>
          <a:prstGeom prst="rect">
            <a:avLst/>
          </a:prstGeom>
          <a:noFill/>
        </p:spPr>
        <p:txBody>
          <a:bodyPr wrap="square" rtlCol="0">
            <a:spAutoFit/>
          </a:bodyPr>
          <a:lstStyle/>
          <a:p>
            <a:r>
              <a:rPr lang="fr-FR" dirty="0"/>
              <a:t>Méthanisation</a:t>
            </a:r>
          </a:p>
        </p:txBody>
      </p:sp>
      <p:cxnSp>
        <p:nvCxnSpPr>
          <p:cNvPr id="35" name="Connecteur droit avec flèche 34"/>
          <p:cNvCxnSpPr>
            <a:cxnSpLocks/>
            <a:stCxn id="8" idx="3"/>
          </p:cNvCxnSpPr>
          <p:nvPr/>
        </p:nvCxnSpPr>
        <p:spPr>
          <a:xfrm>
            <a:off x="6884159" y="4349730"/>
            <a:ext cx="404104" cy="3000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471338" y="4448459"/>
            <a:ext cx="1428760" cy="369332"/>
          </a:xfrm>
          <a:prstGeom prst="rect">
            <a:avLst/>
          </a:prstGeom>
          <a:noFill/>
        </p:spPr>
        <p:txBody>
          <a:bodyPr wrap="square" rtlCol="0">
            <a:spAutoFit/>
          </a:bodyPr>
          <a:lstStyle/>
          <a:p>
            <a:r>
              <a:rPr lang="fr-FR" dirty="0"/>
              <a:t>Recyclage</a:t>
            </a:r>
          </a:p>
        </p:txBody>
      </p:sp>
      <p:cxnSp>
        <p:nvCxnSpPr>
          <p:cNvPr id="40" name="Connecteur droit avec flèche 39"/>
          <p:cNvCxnSpPr>
            <a:cxnSpLocks/>
            <a:stCxn id="8" idx="3"/>
          </p:cNvCxnSpPr>
          <p:nvPr/>
        </p:nvCxnSpPr>
        <p:spPr>
          <a:xfrm>
            <a:off x="6884159" y="4349730"/>
            <a:ext cx="404104" cy="585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453322" y="4740041"/>
            <a:ext cx="1357322" cy="369332"/>
          </a:xfrm>
          <a:prstGeom prst="rect">
            <a:avLst/>
          </a:prstGeom>
          <a:noFill/>
        </p:spPr>
        <p:txBody>
          <a:bodyPr wrap="square" rtlCol="0">
            <a:spAutoFit/>
          </a:bodyPr>
          <a:lstStyle/>
          <a:p>
            <a:r>
              <a:rPr lang="fr-FR" dirty="0"/>
              <a:t>Incinération</a:t>
            </a:r>
          </a:p>
        </p:txBody>
      </p:sp>
      <p:cxnSp>
        <p:nvCxnSpPr>
          <p:cNvPr id="43" name="Connecteur droit avec flèche 42"/>
          <p:cNvCxnSpPr>
            <a:cxnSpLocks/>
            <a:stCxn id="9" idx="3"/>
          </p:cNvCxnSpPr>
          <p:nvPr/>
        </p:nvCxnSpPr>
        <p:spPr>
          <a:xfrm flipV="1">
            <a:off x="6817729" y="5331341"/>
            <a:ext cx="497104" cy="3462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7421423" y="5173160"/>
            <a:ext cx="2928958" cy="369332"/>
          </a:xfrm>
          <a:prstGeom prst="rect">
            <a:avLst/>
          </a:prstGeom>
          <a:noFill/>
        </p:spPr>
        <p:txBody>
          <a:bodyPr wrap="square" rtlCol="0">
            <a:spAutoFit/>
          </a:bodyPr>
          <a:lstStyle/>
          <a:p>
            <a:r>
              <a:rPr lang="fr-FR" dirty="0"/>
              <a:t>Enfouissement technique </a:t>
            </a:r>
          </a:p>
        </p:txBody>
      </p:sp>
      <p:cxnSp>
        <p:nvCxnSpPr>
          <p:cNvPr id="49" name="Connecteur droit avec flèche 48"/>
          <p:cNvCxnSpPr>
            <a:cxnSpLocks/>
          </p:cNvCxnSpPr>
          <p:nvPr/>
        </p:nvCxnSpPr>
        <p:spPr>
          <a:xfrm>
            <a:off x="6840057" y="5676047"/>
            <a:ext cx="554266" cy="233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7422137" y="5588464"/>
            <a:ext cx="2071702" cy="369332"/>
          </a:xfrm>
          <a:prstGeom prst="rect">
            <a:avLst/>
          </a:prstGeom>
          <a:noFill/>
        </p:spPr>
        <p:txBody>
          <a:bodyPr wrap="square" rtlCol="0">
            <a:spAutoFit/>
          </a:bodyPr>
          <a:lstStyle/>
          <a:p>
            <a:r>
              <a:rPr lang="fr-FR" dirty="0"/>
              <a:t>Décharge sauvage </a:t>
            </a:r>
          </a:p>
        </p:txBody>
      </p:sp>
      <p:cxnSp>
        <p:nvCxnSpPr>
          <p:cNvPr id="52" name="Connecteur droit avec flèche 51"/>
          <p:cNvCxnSpPr>
            <a:cxnSpLocks/>
            <a:stCxn id="9" idx="3"/>
          </p:cNvCxnSpPr>
          <p:nvPr/>
        </p:nvCxnSpPr>
        <p:spPr>
          <a:xfrm>
            <a:off x="6817729" y="5677569"/>
            <a:ext cx="497104" cy="8000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421423" y="6236347"/>
            <a:ext cx="2000264" cy="369332"/>
          </a:xfrm>
          <a:prstGeom prst="rect">
            <a:avLst/>
          </a:prstGeom>
          <a:noFill/>
        </p:spPr>
        <p:txBody>
          <a:bodyPr wrap="square" rtlCol="0">
            <a:spAutoFit/>
          </a:bodyPr>
          <a:lstStyle/>
          <a:p>
            <a:r>
              <a:rPr lang="fr-FR" dirty="0"/>
              <a:t>Décharge brute</a:t>
            </a:r>
          </a:p>
        </p:txBody>
      </p:sp>
      <p:sp>
        <p:nvSpPr>
          <p:cNvPr id="14" name="TextBox 13">
            <a:extLst>
              <a:ext uri="{FF2B5EF4-FFF2-40B4-BE49-F238E27FC236}">
                <a16:creationId xmlns:a16="http://schemas.microsoft.com/office/drawing/2014/main" id="{FA81FD7D-31C2-EA65-C14A-B6404CA46B64}"/>
              </a:ext>
            </a:extLst>
          </p:cNvPr>
          <p:cNvSpPr txBox="1"/>
          <p:nvPr/>
        </p:nvSpPr>
        <p:spPr>
          <a:xfrm>
            <a:off x="1433884" y="1869506"/>
            <a:ext cx="2928926" cy="584775"/>
          </a:xfrm>
          <a:prstGeom prst="rect">
            <a:avLst/>
          </a:prstGeom>
          <a:noFill/>
        </p:spPr>
        <p:txBody>
          <a:bodyPr wrap="square" rtlCol="0">
            <a:spAutoFit/>
          </a:bodyPr>
          <a:lstStyle/>
          <a:p>
            <a:pPr algn="ctr"/>
            <a:r>
              <a:rPr lang="fr-FR" sz="3200" b="1" u="sng" dirty="0">
                <a:solidFill>
                  <a:srgbClr val="FF0000"/>
                </a:solidFill>
              </a:rPr>
              <a:t>Loi 01-19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7612"/>
            <a:ext cx="9144000" cy="584789"/>
          </a:xfrm>
        </p:spPr>
        <p:txBody>
          <a:bodyPr>
            <a:normAutofit/>
          </a:bodyPr>
          <a:lstStyle/>
          <a:p>
            <a:pPr algn="l"/>
            <a:r>
              <a:rPr lang="fr-FR" sz="3200" b="1" u="sng" dirty="0">
                <a:solidFill>
                  <a:srgbClr val="FF0000"/>
                </a:solidFill>
              </a:rPr>
              <a:t>4/ Acteurs de la gestion des déchets en Algérie: </a:t>
            </a:r>
          </a:p>
        </p:txBody>
      </p:sp>
      <p:sp>
        <p:nvSpPr>
          <p:cNvPr id="3" name="Sous-titre 2"/>
          <p:cNvSpPr>
            <a:spLocks noGrp="1"/>
          </p:cNvSpPr>
          <p:nvPr>
            <p:ph type="subTitle" idx="1"/>
          </p:nvPr>
        </p:nvSpPr>
        <p:spPr>
          <a:xfrm>
            <a:off x="0" y="584791"/>
            <a:ext cx="3636335" cy="457199"/>
          </a:xfrm>
        </p:spPr>
        <p:txBody>
          <a:bodyPr>
            <a:normAutofit lnSpcReduction="10000"/>
          </a:bodyPr>
          <a:lstStyle/>
          <a:p>
            <a:pPr algn="l"/>
            <a:r>
              <a:rPr lang="fr-FR" sz="2800" b="1" u="sng" dirty="0">
                <a:solidFill>
                  <a:srgbClr val="00B050"/>
                </a:solidFill>
              </a:rPr>
              <a:t>4-1/ Le secteur public:</a:t>
            </a:r>
          </a:p>
        </p:txBody>
      </p:sp>
      <p:sp>
        <p:nvSpPr>
          <p:cNvPr id="4" name="TextBox 3">
            <a:extLst>
              <a:ext uri="{FF2B5EF4-FFF2-40B4-BE49-F238E27FC236}">
                <a16:creationId xmlns:a16="http://schemas.microsoft.com/office/drawing/2014/main" id="{7EE896CD-DD39-F0EE-5A5A-1656F07F65B6}"/>
              </a:ext>
            </a:extLst>
          </p:cNvPr>
          <p:cNvSpPr txBox="1"/>
          <p:nvPr/>
        </p:nvSpPr>
        <p:spPr>
          <a:xfrm>
            <a:off x="0" y="1041990"/>
            <a:ext cx="12192000" cy="1877437"/>
          </a:xfrm>
          <a:prstGeom prst="rect">
            <a:avLst/>
          </a:prstGeom>
          <a:noFill/>
        </p:spPr>
        <p:txBody>
          <a:bodyPr wrap="square" rtlCol="0">
            <a:spAutoFit/>
          </a:bodyPr>
          <a:lstStyle/>
          <a:p>
            <a:pPr algn="l"/>
            <a:r>
              <a:rPr lang="fr-FR" sz="2400" b="1" dirty="0"/>
              <a:t>    </a:t>
            </a:r>
            <a:r>
              <a:rPr lang="fr-FR" sz="2400" b="1" u="sng" dirty="0"/>
              <a:t>A/ Le ministère de l’environnement:  </a:t>
            </a:r>
          </a:p>
          <a:p>
            <a:pPr algn="l"/>
            <a:endParaRPr lang="fr-FR" sz="2400" b="1" u="sng" dirty="0"/>
          </a:p>
          <a:p>
            <a:pPr algn="just"/>
            <a:r>
              <a:rPr lang="fr-FR" sz="2400" dirty="0"/>
              <a:t>          Créé à la fin des années 1980 avec une dénomination variable dans le temps.</a:t>
            </a:r>
          </a:p>
          <a:p>
            <a:pPr algn="just"/>
            <a:endParaRPr lang="fr-FR" sz="2000" dirty="0"/>
          </a:p>
          <a:p>
            <a:pPr algn="just"/>
            <a:r>
              <a:rPr lang="fr-FR" sz="2400" dirty="0"/>
              <a:t>          Actuellement, le Ministère de l’environnement et des énergies renouvelables.</a:t>
            </a:r>
          </a:p>
        </p:txBody>
      </p:sp>
      <p:sp>
        <p:nvSpPr>
          <p:cNvPr id="5" name="TextBox 4">
            <a:extLst>
              <a:ext uri="{FF2B5EF4-FFF2-40B4-BE49-F238E27FC236}">
                <a16:creationId xmlns:a16="http://schemas.microsoft.com/office/drawing/2014/main" id="{A3EB6119-25E2-F755-122A-3A881697B4D1}"/>
              </a:ext>
            </a:extLst>
          </p:cNvPr>
          <p:cNvSpPr txBox="1"/>
          <p:nvPr/>
        </p:nvSpPr>
        <p:spPr>
          <a:xfrm>
            <a:off x="0" y="3105616"/>
            <a:ext cx="11929730" cy="461665"/>
          </a:xfrm>
          <a:prstGeom prst="rect">
            <a:avLst/>
          </a:prstGeom>
          <a:noFill/>
        </p:spPr>
        <p:txBody>
          <a:bodyPr wrap="square" rtlCol="0">
            <a:spAutoFit/>
          </a:bodyPr>
          <a:lstStyle/>
          <a:p>
            <a:pPr algn="just"/>
            <a:r>
              <a:rPr lang="fr-FR" sz="2400" u="sng" dirty="0"/>
              <a:t>Elle a pour rôle de : </a:t>
            </a:r>
          </a:p>
        </p:txBody>
      </p:sp>
      <p:cxnSp>
        <p:nvCxnSpPr>
          <p:cNvPr id="7" name="Straight Arrow Connector 6">
            <a:extLst>
              <a:ext uri="{FF2B5EF4-FFF2-40B4-BE49-F238E27FC236}">
                <a16:creationId xmlns:a16="http://schemas.microsoft.com/office/drawing/2014/main" id="{CA306E16-BC5A-63EE-47CE-8A2B0A236FE9}"/>
              </a:ext>
            </a:extLst>
          </p:cNvPr>
          <p:cNvCxnSpPr>
            <a:cxnSpLocks/>
          </p:cNvCxnSpPr>
          <p:nvPr/>
        </p:nvCxnSpPr>
        <p:spPr>
          <a:xfrm>
            <a:off x="106326" y="1977656"/>
            <a:ext cx="5847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3647FE-16C7-8A5B-5E91-B88E16325588}"/>
              </a:ext>
            </a:extLst>
          </p:cNvPr>
          <p:cNvCxnSpPr>
            <a:cxnSpLocks/>
          </p:cNvCxnSpPr>
          <p:nvPr/>
        </p:nvCxnSpPr>
        <p:spPr>
          <a:xfrm>
            <a:off x="106326" y="2658139"/>
            <a:ext cx="5847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5D6EFD-170E-B25A-C478-FEBF3C9F1ADC}"/>
              </a:ext>
            </a:extLst>
          </p:cNvPr>
          <p:cNvSpPr txBox="1"/>
          <p:nvPr/>
        </p:nvSpPr>
        <p:spPr>
          <a:xfrm>
            <a:off x="0" y="3785191"/>
            <a:ext cx="11929730" cy="2677656"/>
          </a:xfrm>
          <a:prstGeom prst="rect">
            <a:avLst/>
          </a:prstGeom>
          <a:solidFill>
            <a:schemeClr val="accent2">
              <a:lumMod val="20000"/>
              <a:lumOff val="80000"/>
            </a:schemeClr>
          </a:solidFill>
        </p:spPr>
        <p:txBody>
          <a:bodyPr wrap="square" rtlCol="0">
            <a:spAutoFit/>
          </a:bodyPr>
          <a:lstStyle/>
          <a:p>
            <a:pPr marL="342900" indent="-342900" algn="just">
              <a:buFontTx/>
              <a:buChar char="-"/>
            </a:pPr>
            <a:r>
              <a:rPr lang="fr-FR" sz="2400" dirty="0"/>
              <a:t> Déterminer les objectifs en matière de gestion des déchets.</a:t>
            </a:r>
          </a:p>
          <a:p>
            <a:pPr algn="just"/>
            <a:endParaRPr lang="fr-FR" sz="2400" dirty="0"/>
          </a:p>
          <a:p>
            <a:pPr marL="342900" indent="-342900" algn="just">
              <a:buFontTx/>
              <a:buChar char="-"/>
            </a:pPr>
            <a:r>
              <a:rPr lang="fr-FR" sz="2400" dirty="0"/>
              <a:t> Élaborer et mettre en place un plan national de gestion intégrée des déchets.</a:t>
            </a:r>
          </a:p>
          <a:p>
            <a:pPr algn="just"/>
            <a:r>
              <a:rPr lang="fr-FR" sz="2400" dirty="0"/>
              <a:t> </a:t>
            </a:r>
          </a:p>
          <a:p>
            <a:pPr algn="just">
              <a:buFontTx/>
              <a:buChar char="-"/>
            </a:pPr>
            <a:r>
              <a:rPr lang="fr-FR" sz="2400" dirty="0"/>
              <a:t>     Délivrer des autorisations des installations des déchets spéciaux .</a:t>
            </a:r>
          </a:p>
          <a:p>
            <a:pPr algn="just"/>
            <a:endParaRPr lang="fr-FR" sz="2400" dirty="0"/>
          </a:p>
          <a:p>
            <a:pPr algn="just"/>
            <a:r>
              <a:rPr lang="fr-FR" sz="2400" dirty="0"/>
              <a:t>-     Fixer les normes à respecter en cohérence avec la réglementation nationale.</a:t>
            </a:r>
            <a:endParaRPr lang="fr-FR" sz="2400"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836"/>
            <a:ext cx="9001156" cy="553644"/>
          </a:xfrm>
        </p:spPr>
        <p:txBody>
          <a:bodyPr>
            <a:normAutofit/>
          </a:bodyPr>
          <a:lstStyle/>
          <a:p>
            <a:pPr algn="l"/>
            <a:r>
              <a:rPr lang="fr-FR" sz="2800" b="1" u="sng" dirty="0">
                <a:solidFill>
                  <a:srgbClr val="FF0000"/>
                </a:solidFill>
                <a:latin typeface="+mn-lt"/>
              </a:rPr>
              <a:t>2) Classes des déchets:</a:t>
            </a:r>
          </a:p>
        </p:txBody>
      </p:sp>
      <p:sp>
        <p:nvSpPr>
          <p:cNvPr id="3" name="Sous-titre 2"/>
          <p:cNvSpPr>
            <a:spLocks noGrp="1"/>
          </p:cNvSpPr>
          <p:nvPr>
            <p:ph type="subTitle" idx="1"/>
          </p:nvPr>
        </p:nvSpPr>
        <p:spPr>
          <a:xfrm>
            <a:off x="-1" y="661826"/>
            <a:ext cx="12192000" cy="846996"/>
          </a:xfrm>
        </p:spPr>
        <p:txBody>
          <a:bodyPr>
            <a:normAutofit fontScale="25000" lnSpcReduction="20000"/>
          </a:bodyPr>
          <a:lstStyle/>
          <a:p>
            <a:pPr algn="just">
              <a:lnSpc>
                <a:spcPct val="170000"/>
              </a:lnSpc>
            </a:pPr>
            <a:r>
              <a:rPr lang="fr-FR" sz="9600" kern="100" dirty="0">
                <a:effectLst/>
                <a:latin typeface="Calibri" panose="020F0502020204030204" pitchFamily="34" charset="0"/>
                <a:ea typeface="Calibri" panose="020F0502020204030204" pitchFamily="34" charset="0"/>
                <a:cs typeface="Arial" panose="020B0604020202020204" pitchFamily="34" charset="0"/>
              </a:rPr>
              <a:t>La </a:t>
            </a:r>
            <a:r>
              <a:rPr lang="fr-FR" sz="9600" b="1" u="sng" kern="100" dirty="0">
                <a:effectLst/>
                <a:latin typeface="Calibri" panose="020F0502020204030204" pitchFamily="34" charset="0"/>
                <a:ea typeface="Calibri" panose="020F0502020204030204" pitchFamily="34" charset="0"/>
                <a:cs typeface="Arial" panose="020B0604020202020204" pitchFamily="34" charset="0"/>
              </a:rPr>
              <a:t>loi 01-19 </a:t>
            </a:r>
            <a:r>
              <a:rPr lang="fr-FR" sz="9600" kern="100" dirty="0">
                <a:effectLst/>
                <a:latin typeface="Calibri" panose="020F0502020204030204" pitchFamily="34" charset="0"/>
                <a:ea typeface="Calibri" panose="020F0502020204030204" pitchFamily="34" charset="0"/>
                <a:cs typeface="Arial" panose="020B0604020202020204" pitchFamily="34" charset="0"/>
              </a:rPr>
              <a:t>relative a la gestion et au traitement des déchets, classifie les déchets en fonction des catégories suivantes:  </a:t>
            </a:r>
          </a:p>
          <a:p>
            <a:pPr algn="l"/>
            <a:endParaRPr lang="fr-FR" sz="2600" dirty="0"/>
          </a:p>
          <a:p>
            <a:pPr marL="514350" indent="-514350" algn="l"/>
            <a:endParaRPr lang="fr-FR" sz="2200" dirty="0">
              <a:cs typeface="Times New Roman" pitchFamily="18" charset="0"/>
            </a:endParaRPr>
          </a:p>
          <a:p>
            <a:pPr marL="514350" indent="-514350" algn="l"/>
            <a:endParaRPr lang="fr-FR" sz="2600" dirty="0"/>
          </a:p>
          <a:p>
            <a:pPr algn="just"/>
            <a:endParaRPr lang="fr-FR" sz="2000" dirty="0"/>
          </a:p>
        </p:txBody>
      </p:sp>
      <p:pic>
        <p:nvPicPr>
          <p:cNvPr id="51202" name="Picture 2" descr="Régions : Alger: la gestion des déchets ménagers est &quot;loin de répondre aux  normes internationales&quot;"/>
          <p:cNvPicPr>
            <a:picLocks noChangeAspect="1" noChangeArrowheads="1"/>
          </p:cNvPicPr>
          <p:nvPr/>
        </p:nvPicPr>
        <p:blipFill>
          <a:blip r:embed="rId2"/>
          <a:srcRect/>
          <a:stretch>
            <a:fillRect/>
          </a:stretch>
        </p:blipFill>
        <p:spPr bwMode="auto">
          <a:xfrm>
            <a:off x="4713230" y="3811771"/>
            <a:ext cx="3537636" cy="2897373"/>
          </a:xfrm>
          <a:prstGeom prst="rect">
            <a:avLst/>
          </a:prstGeom>
          <a:noFill/>
        </p:spPr>
      </p:pic>
      <p:sp>
        <p:nvSpPr>
          <p:cNvPr id="4" name="TextBox 3">
            <a:extLst>
              <a:ext uri="{FF2B5EF4-FFF2-40B4-BE49-F238E27FC236}">
                <a16:creationId xmlns:a16="http://schemas.microsoft.com/office/drawing/2014/main" id="{96148CCB-64EC-C193-061A-C87AB78D243A}"/>
              </a:ext>
            </a:extLst>
          </p:cNvPr>
          <p:cNvSpPr txBox="1"/>
          <p:nvPr/>
        </p:nvSpPr>
        <p:spPr>
          <a:xfrm>
            <a:off x="1" y="2054012"/>
            <a:ext cx="12191999" cy="1640834"/>
          </a:xfrm>
          <a:prstGeom prst="rect">
            <a:avLst/>
          </a:prstGeom>
          <a:solidFill>
            <a:schemeClr val="accent2">
              <a:lumMod val="20000"/>
              <a:lumOff val="80000"/>
            </a:schemeClr>
          </a:solidFill>
        </p:spPr>
        <p:txBody>
          <a:bodyPr wrap="square" rtlCol="0">
            <a:spAutoFit/>
          </a:bodyPr>
          <a:lstStyle/>
          <a:p>
            <a:pPr>
              <a:lnSpc>
                <a:spcPct val="107000"/>
              </a:lnSpc>
              <a:spcAft>
                <a:spcPts val="800"/>
              </a:spcAft>
            </a:pPr>
            <a:r>
              <a:rPr lang="fr-FR" sz="2400" b="1" u="sng"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 Les déchets ménagers et assimilés (DMA):</a:t>
            </a:r>
            <a:endParaRPr lang="fr-FR" sz="2000" b="1" u="sng"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400" kern="100" dirty="0">
                <a:effectLst/>
                <a:latin typeface="Calibri" panose="020F0502020204030204" pitchFamily="34" charset="0"/>
                <a:ea typeface="Calibri" panose="020F0502020204030204" pitchFamily="34" charset="0"/>
                <a:cs typeface="Arial" panose="020B0604020202020204" pitchFamily="34" charset="0"/>
              </a:rPr>
              <a:t>Ce sont les déchets générés par les ménages et  ceux qui sont leurs</a:t>
            </a:r>
            <a:r>
              <a:rPr lang="fr-FR"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r-FR" sz="2400" kern="100" dirty="0">
                <a:effectLst/>
                <a:latin typeface="Calibri" panose="020F0502020204030204" pitchFamily="34" charset="0"/>
                <a:ea typeface="Calibri" panose="020F0502020204030204" pitchFamily="34" charset="0"/>
                <a:cs typeface="Arial" panose="020B0604020202020204" pitchFamily="34" charset="0"/>
              </a:rPr>
              <a:t>similaires par la nature tel  les déchets commerciaux et artisanaux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6958" y="0"/>
            <a:ext cx="12075042" cy="3242930"/>
          </a:xfrm>
        </p:spPr>
        <p:txBody>
          <a:bodyPr>
            <a:normAutofit fontScale="92500" lnSpcReduction="10000"/>
          </a:bodyPr>
          <a:lstStyle/>
          <a:p>
            <a:pPr algn="just"/>
            <a:r>
              <a:rPr lang="fr-FR" sz="2800" b="1" u="sng" dirty="0"/>
              <a:t>B/ L’agence nationale des déchets (AND): </a:t>
            </a:r>
          </a:p>
          <a:p>
            <a:pPr algn="just"/>
            <a:endParaRPr lang="fr-FR" sz="2800" b="1" u="sng" dirty="0"/>
          </a:p>
          <a:p>
            <a:pPr algn="just"/>
            <a:r>
              <a:rPr lang="fr-FR" dirty="0"/>
              <a:t>       </a:t>
            </a:r>
            <a:r>
              <a:rPr lang="fr-FR" sz="2600" dirty="0"/>
              <a:t>Créée par le décret exécutif n°02-175 du 20 mai 2002 et placée sous la tutelle du ministére de l’environnement</a:t>
            </a:r>
          </a:p>
          <a:p>
            <a:pPr algn="just"/>
            <a:endParaRPr lang="fr-FR" dirty="0"/>
          </a:p>
          <a:p>
            <a:pPr algn="just"/>
            <a:r>
              <a:rPr lang="fr-FR" dirty="0"/>
              <a:t>       </a:t>
            </a:r>
            <a:r>
              <a:rPr lang="fr-FR" sz="2600" dirty="0"/>
              <a:t>L’AND a un statut d'EPIC </a:t>
            </a:r>
            <a:endParaRPr lang="fr-FR" dirty="0"/>
          </a:p>
          <a:p>
            <a:pPr algn="just"/>
            <a:endParaRPr lang="fr-FR" dirty="0"/>
          </a:p>
          <a:p>
            <a:pPr algn="just"/>
            <a:r>
              <a:rPr lang="fr-FR" dirty="0"/>
              <a:t>Elle est chargée de :</a:t>
            </a:r>
          </a:p>
          <a:p>
            <a:pPr algn="just"/>
            <a:endParaRPr lang="fr-FR" dirty="0"/>
          </a:p>
          <a:p>
            <a:pPr algn="just"/>
            <a:endParaRPr lang="fr-FR" dirty="0"/>
          </a:p>
        </p:txBody>
      </p:sp>
      <p:sp>
        <p:nvSpPr>
          <p:cNvPr id="2" name="TextBox 1">
            <a:extLst>
              <a:ext uri="{FF2B5EF4-FFF2-40B4-BE49-F238E27FC236}">
                <a16:creationId xmlns:a16="http://schemas.microsoft.com/office/drawing/2014/main" id="{1FD981E9-D5FF-A648-8F25-9341A232A00D}"/>
              </a:ext>
            </a:extLst>
          </p:cNvPr>
          <p:cNvSpPr txBox="1"/>
          <p:nvPr/>
        </p:nvSpPr>
        <p:spPr>
          <a:xfrm>
            <a:off x="116957" y="3429000"/>
            <a:ext cx="12075041" cy="3046988"/>
          </a:xfrm>
          <a:prstGeom prst="rect">
            <a:avLst/>
          </a:prstGeom>
          <a:solidFill>
            <a:schemeClr val="accent2">
              <a:lumMod val="20000"/>
              <a:lumOff val="80000"/>
            </a:schemeClr>
          </a:solidFill>
        </p:spPr>
        <p:txBody>
          <a:bodyPr wrap="square" rtlCol="0">
            <a:spAutoFit/>
          </a:bodyPr>
          <a:lstStyle/>
          <a:p>
            <a:pPr algn="just"/>
            <a:r>
              <a:rPr lang="fr-FR" sz="2400" dirty="0"/>
              <a:t>*Fournir l’assistance aux collectivités locales dans le domaine de la gestion des déchets.</a:t>
            </a:r>
          </a:p>
          <a:p>
            <a:pPr algn="just"/>
            <a:endParaRPr lang="fr-FR" sz="2400" dirty="0"/>
          </a:p>
          <a:p>
            <a:pPr algn="just"/>
            <a:r>
              <a:rPr lang="fr-FR" sz="2400" dirty="0"/>
              <a:t>*Traiter les données et les informations sur les déchets.</a:t>
            </a:r>
          </a:p>
          <a:p>
            <a:pPr algn="just"/>
            <a:endParaRPr lang="fr-FR" sz="2400" dirty="0"/>
          </a:p>
          <a:p>
            <a:pPr algn="just"/>
            <a:r>
              <a:rPr lang="fr-FR" sz="2400" dirty="0"/>
              <a:t>*Constituer et actualiser une banque nationale de données sur les déchets.</a:t>
            </a:r>
          </a:p>
          <a:p>
            <a:pPr algn="just"/>
            <a:endParaRPr lang="fr-FR" sz="2400" dirty="0"/>
          </a:p>
          <a:p>
            <a:pPr algn="just"/>
            <a:r>
              <a:rPr lang="fr-FR" sz="2400" dirty="0"/>
              <a:t>En matière de tri, de collecte, de transport, de traitement, de valorisation et d’élimination des déchets.</a:t>
            </a:r>
          </a:p>
        </p:txBody>
      </p:sp>
      <p:cxnSp>
        <p:nvCxnSpPr>
          <p:cNvPr id="5" name="Straight Arrow Connector 4">
            <a:extLst>
              <a:ext uri="{FF2B5EF4-FFF2-40B4-BE49-F238E27FC236}">
                <a16:creationId xmlns:a16="http://schemas.microsoft.com/office/drawing/2014/main" id="{35327DAF-D978-58EB-B88C-BF08387E68CE}"/>
              </a:ext>
            </a:extLst>
          </p:cNvPr>
          <p:cNvCxnSpPr/>
          <p:nvPr/>
        </p:nvCxnSpPr>
        <p:spPr>
          <a:xfrm>
            <a:off x="202018" y="1041992"/>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93BB4AB-0F50-0559-3D39-A6B0612C8777}"/>
              </a:ext>
            </a:extLst>
          </p:cNvPr>
          <p:cNvCxnSpPr/>
          <p:nvPr/>
        </p:nvCxnSpPr>
        <p:spPr>
          <a:xfrm>
            <a:off x="202018" y="2156171"/>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061" y="219559"/>
            <a:ext cx="12106939" cy="4781568"/>
          </a:xfrm>
        </p:spPr>
        <p:txBody>
          <a:bodyPr>
            <a:normAutofit/>
          </a:bodyPr>
          <a:lstStyle/>
          <a:p>
            <a:pPr algn="just"/>
            <a:r>
              <a:rPr lang="fr-FR" b="1" u="sng" dirty="0"/>
              <a:t>C/Les directions de l’Environnement de Wilaya (DEW): </a:t>
            </a:r>
          </a:p>
          <a:p>
            <a:pPr algn="just"/>
            <a:endParaRPr lang="fr-FR" dirty="0"/>
          </a:p>
          <a:p>
            <a:pPr algn="just"/>
            <a:r>
              <a:rPr lang="fr-FR" dirty="0"/>
              <a:t>Créées par le décret exécutif n°96-60 du 27 janvier 1996, sont venues succéder aux inspections de l’environnement de wilaya</a:t>
            </a:r>
          </a:p>
          <a:p>
            <a:pPr algn="just"/>
            <a:endParaRPr lang="fr-FR" dirty="0"/>
          </a:p>
          <a:p>
            <a:pPr algn="just"/>
            <a:r>
              <a:rPr lang="fr-FR" dirty="0"/>
              <a:t>**  Veiller au respect de la législation et de la réglementation dans le domaine de la protection de l'environnement.</a:t>
            </a:r>
          </a:p>
          <a:p>
            <a:pPr algn="just"/>
            <a:endParaRPr lang="fr-FR" dirty="0"/>
          </a:p>
          <a:p>
            <a:pPr algn="just"/>
            <a:r>
              <a:rPr lang="fr-FR" dirty="0"/>
              <a:t>**   Constater et de rechercher les infractions en la matière.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5693" y="0"/>
            <a:ext cx="12096307" cy="6858000"/>
          </a:xfrm>
        </p:spPr>
        <p:txBody>
          <a:bodyPr>
            <a:normAutofit/>
          </a:bodyPr>
          <a:lstStyle/>
          <a:p>
            <a:pPr algn="just"/>
            <a:r>
              <a:rPr lang="fr-FR" dirty="0"/>
              <a:t>Elles ont pour missions de:</a:t>
            </a:r>
          </a:p>
          <a:p>
            <a:pPr algn="just"/>
            <a:endParaRPr lang="fr-FR" dirty="0"/>
          </a:p>
          <a:p>
            <a:pPr algn="just"/>
            <a:r>
              <a:rPr lang="fr-FR" b="1" u="sng" dirty="0"/>
              <a:t>La coordination:</a:t>
            </a:r>
            <a:r>
              <a:rPr lang="fr-FR" b="1" dirty="0"/>
              <a:t>  </a:t>
            </a:r>
            <a:r>
              <a:rPr lang="fr-FR" dirty="0"/>
              <a:t>nécessite de mettre en liaison les organes de l’État, des wilayas et des communes afin d’établir un programme de protection de l’environnement sur l’ensemble du territoire de la wilaya et de prendre des mesures visant à prévenir toutes les formes de dégradation de l’environnement (pollutions, nuisances.......etc.)</a:t>
            </a:r>
          </a:p>
          <a:p>
            <a:pPr algn="just"/>
            <a:endParaRPr lang="fr-FR" dirty="0"/>
          </a:p>
          <a:p>
            <a:pPr algn="just"/>
            <a:r>
              <a:rPr lang="fr-FR" b="1" u="sng" dirty="0"/>
              <a:t>Le contrôle:</a:t>
            </a:r>
            <a:r>
              <a:rPr lang="fr-FR" b="1" dirty="0"/>
              <a:t>  </a:t>
            </a:r>
            <a:r>
              <a:rPr lang="fr-FR" dirty="0"/>
              <a:t>en matière de la délivrance des permis, des autorisations et des visas dans le domaine de l’environnement prévus par la législation. </a:t>
            </a:r>
          </a:p>
        </p:txBody>
      </p:sp>
      <p:sp>
        <p:nvSpPr>
          <p:cNvPr id="2" name="TextBox 1">
            <a:extLst>
              <a:ext uri="{FF2B5EF4-FFF2-40B4-BE49-F238E27FC236}">
                <a16:creationId xmlns:a16="http://schemas.microsoft.com/office/drawing/2014/main" id="{B357F562-473F-BC55-9BCD-F910EEB9EEBA}"/>
              </a:ext>
            </a:extLst>
          </p:cNvPr>
          <p:cNvSpPr txBox="1"/>
          <p:nvPr/>
        </p:nvSpPr>
        <p:spPr>
          <a:xfrm>
            <a:off x="95693" y="4540102"/>
            <a:ext cx="12096307" cy="1200329"/>
          </a:xfrm>
          <a:prstGeom prst="rect">
            <a:avLst/>
          </a:prstGeom>
          <a:noFill/>
        </p:spPr>
        <p:txBody>
          <a:bodyPr wrap="square" rtlCol="0">
            <a:spAutoFit/>
          </a:bodyPr>
          <a:lstStyle/>
          <a:p>
            <a:pPr algn="just"/>
            <a:r>
              <a:rPr lang="fr-FR" sz="2400" b="1" u="sng" dirty="0">
                <a:solidFill>
                  <a:schemeClr val="tx1"/>
                </a:solidFill>
              </a:rPr>
              <a:t>l’information:</a:t>
            </a:r>
            <a:r>
              <a:rPr lang="fr-FR" sz="2400" b="1" dirty="0">
                <a:solidFill>
                  <a:schemeClr val="tx1"/>
                </a:solidFill>
              </a:rPr>
              <a:t> </a:t>
            </a:r>
          </a:p>
          <a:p>
            <a:pPr algn="just"/>
            <a:r>
              <a:rPr lang="fr-FR" sz="2400" dirty="0"/>
              <a:t>P</a:t>
            </a:r>
            <a:r>
              <a:rPr lang="fr-FR" sz="2400" dirty="0">
                <a:solidFill>
                  <a:schemeClr val="tx1"/>
                </a:solidFill>
              </a:rPr>
              <a:t>romouvoir des actions d’information, d’éducation et de sensibilisation en matière d’environnement.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8605" y="1233599"/>
            <a:ext cx="12103395" cy="571479"/>
          </a:xfrm>
        </p:spPr>
        <p:txBody>
          <a:bodyPr>
            <a:noAutofit/>
          </a:bodyPr>
          <a:lstStyle/>
          <a:p>
            <a:pPr algn="just"/>
            <a:endParaRPr lang="fr-FR" b="1" u="sng" dirty="0"/>
          </a:p>
          <a:p>
            <a:pPr algn="just"/>
            <a:r>
              <a:rPr lang="fr-FR" dirty="0"/>
              <a:t>       Les communes sont </a:t>
            </a:r>
            <a:r>
              <a:rPr lang="fr-FR" b="1" u="sng" dirty="0"/>
              <a:t>les premiers responsables </a:t>
            </a:r>
            <a:r>
              <a:rPr lang="fr-FR" dirty="0"/>
              <a:t>de l’ensemble des déchets produits sur leur territoire. </a:t>
            </a:r>
          </a:p>
          <a:p>
            <a:pPr algn="just"/>
            <a:endParaRPr lang="fr-FR" dirty="0"/>
          </a:p>
          <a:p>
            <a:pPr algn="just"/>
            <a:r>
              <a:rPr lang="fr-FR" dirty="0"/>
              <a:t>       </a:t>
            </a:r>
            <a:r>
              <a:rPr lang="fr-FR" b="1" u="sng" dirty="0"/>
              <a:t>L’article 07 </a:t>
            </a:r>
            <a:r>
              <a:rPr lang="fr-FR" dirty="0"/>
              <a:t>du code communal prévoit que la commune a la charge de préservation de l’hygiène et de la salubrité publique notamment en matière d’évacuation et de traitement des eaux usées et des déchets solides urbains. </a:t>
            </a:r>
          </a:p>
          <a:p>
            <a:pPr algn="just"/>
            <a:endParaRPr lang="fr-FR" dirty="0"/>
          </a:p>
          <a:p>
            <a:pPr algn="just"/>
            <a:r>
              <a:rPr lang="fr-FR" dirty="0"/>
              <a:t>        Afin qu’elles assument pleinement cette responsabilité, elles doivent organiser sur leur territoire </a:t>
            </a:r>
            <a:r>
              <a:rPr lang="fr-FR" b="1" u="sng" dirty="0"/>
              <a:t>un service public </a:t>
            </a:r>
            <a:r>
              <a:rPr lang="fr-FR" dirty="0"/>
              <a:t>qui permet de satisfaire les besoins collectifs des habitants en matière de collecte, de transport et de traitement des déchets. </a:t>
            </a:r>
          </a:p>
          <a:p>
            <a:pPr algn="just"/>
            <a:endParaRPr lang="fr-FR" dirty="0"/>
          </a:p>
          <a:p>
            <a:pPr algn="just"/>
            <a:r>
              <a:rPr lang="fr-FR" dirty="0"/>
              <a:t>        La réglementation impose également au secteur des déchets un contrôle important par la puissance publique. </a:t>
            </a:r>
          </a:p>
        </p:txBody>
      </p:sp>
      <p:cxnSp>
        <p:nvCxnSpPr>
          <p:cNvPr id="7" name="Straight Arrow Connector 6">
            <a:extLst>
              <a:ext uri="{FF2B5EF4-FFF2-40B4-BE49-F238E27FC236}">
                <a16:creationId xmlns:a16="http://schemas.microsoft.com/office/drawing/2014/main" id="{8EDD7EF2-0CDA-A251-4F32-232CD5CC1673}"/>
              </a:ext>
            </a:extLst>
          </p:cNvPr>
          <p:cNvCxnSpPr>
            <a:cxnSpLocks/>
          </p:cNvCxnSpPr>
          <p:nvPr/>
        </p:nvCxnSpPr>
        <p:spPr>
          <a:xfrm>
            <a:off x="88605" y="1878269"/>
            <a:ext cx="4997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EE5685-7867-14BE-7FAA-3DB9F1D9EFC8}"/>
              </a:ext>
            </a:extLst>
          </p:cNvPr>
          <p:cNvCxnSpPr>
            <a:cxnSpLocks/>
          </p:cNvCxnSpPr>
          <p:nvPr/>
        </p:nvCxnSpPr>
        <p:spPr>
          <a:xfrm>
            <a:off x="88605" y="3131898"/>
            <a:ext cx="4997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A7FAB4-AFF6-BAAD-3413-38A7BD3463D6}"/>
              </a:ext>
            </a:extLst>
          </p:cNvPr>
          <p:cNvCxnSpPr>
            <a:cxnSpLocks/>
          </p:cNvCxnSpPr>
          <p:nvPr/>
        </p:nvCxnSpPr>
        <p:spPr>
          <a:xfrm>
            <a:off x="88605" y="4731489"/>
            <a:ext cx="4997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EAAE7E-001D-58C4-B3FB-D8AC1D5C6ABE}"/>
              </a:ext>
            </a:extLst>
          </p:cNvPr>
          <p:cNvCxnSpPr/>
          <p:nvPr/>
        </p:nvCxnSpPr>
        <p:spPr>
          <a:xfrm>
            <a:off x="88605" y="6251944"/>
            <a:ext cx="4997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3EAE834-4DAF-46E8-DBA1-FC02FE32603F}"/>
              </a:ext>
            </a:extLst>
          </p:cNvPr>
          <p:cNvSpPr txBox="1"/>
          <p:nvPr/>
        </p:nvSpPr>
        <p:spPr>
          <a:xfrm>
            <a:off x="88605" y="82835"/>
            <a:ext cx="8071604" cy="523220"/>
          </a:xfrm>
          <a:prstGeom prst="rect">
            <a:avLst/>
          </a:prstGeom>
          <a:noFill/>
        </p:spPr>
        <p:txBody>
          <a:bodyPr wrap="square" rtlCol="0">
            <a:spAutoFit/>
          </a:bodyPr>
          <a:lstStyle/>
          <a:p>
            <a:pPr algn="just"/>
            <a:r>
              <a:rPr lang="fr-FR" sz="2800" b="1" u="sng" dirty="0"/>
              <a:t>D/ La commune</a:t>
            </a:r>
            <a:endParaRPr lang="fr-FR" b="1" u="sn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 y="0"/>
            <a:ext cx="12192001" cy="6762307"/>
          </a:xfrm>
        </p:spPr>
        <p:txBody>
          <a:bodyPr>
            <a:normAutofit lnSpcReduction="10000"/>
          </a:bodyPr>
          <a:lstStyle/>
          <a:p>
            <a:pPr algn="just">
              <a:lnSpc>
                <a:spcPct val="150000"/>
              </a:lnSpc>
            </a:pPr>
            <a:r>
              <a:rPr lang="fr-FR" dirty="0">
                <a:solidFill>
                  <a:schemeClr val="tx1"/>
                </a:solidFill>
              </a:rPr>
              <a:t>         Les communes sont tenues d’élaborer et de mettre en œuvre des </a:t>
            </a:r>
            <a:r>
              <a:rPr lang="fr-FR" u="sng" dirty="0">
                <a:solidFill>
                  <a:schemeClr val="tx1"/>
                </a:solidFill>
              </a:rPr>
              <a:t>plans communaux de gestion des déchets municipaux </a:t>
            </a:r>
            <a:r>
              <a:rPr lang="fr-FR" dirty="0">
                <a:solidFill>
                  <a:schemeClr val="tx1"/>
                </a:solidFill>
              </a:rPr>
              <a:t>comme des instruments de planification et de gestion.</a:t>
            </a:r>
          </a:p>
          <a:p>
            <a:pPr algn="just">
              <a:lnSpc>
                <a:spcPct val="150000"/>
              </a:lnSpc>
            </a:pPr>
            <a:endParaRPr lang="fr-FR" dirty="0"/>
          </a:p>
          <a:p>
            <a:pPr algn="just">
              <a:lnSpc>
                <a:spcPct val="150000"/>
              </a:lnSpc>
            </a:pPr>
            <a:r>
              <a:rPr lang="fr-FR" dirty="0"/>
              <a:t>         E</a:t>
            </a:r>
            <a:r>
              <a:rPr lang="fr-FR" dirty="0">
                <a:solidFill>
                  <a:schemeClr val="tx1"/>
                </a:solidFill>
              </a:rPr>
              <a:t>lles établissent les cahiers des charges qui précisent les obligations auxquelles doivent être soumises les entreprises chargées du ramassage.</a:t>
            </a:r>
          </a:p>
          <a:p>
            <a:pPr algn="just">
              <a:lnSpc>
                <a:spcPct val="150000"/>
              </a:lnSpc>
            </a:pPr>
            <a:r>
              <a:rPr lang="fr-FR" dirty="0">
                <a:solidFill>
                  <a:schemeClr val="tx1"/>
                </a:solidFill>
              </a:rPr>
              <a:t> </a:t>
            </a:r>
          </a:p>
          <a:p>
            <a:pPr algn="just">
              <a:lnSpc>
                <a:spcPct val="150000"/>
              </a:lnSpc>
            </a:pPr>
            <a:r>
              <a:rPr lang="fr-FR" dirty="0"/>
              <a:t>         </a:t>
            </a:r>
            <a:r>
              <a:rPr lang="fr-FR" u="sng" dirty="0">
                <a:solidFill>
                  <a:schemeClr val="tx1"/>
                </a:solidFill>
              </a:rPr>
              <a:t>L’APC fixe le montant de la TEOM (Taxe d’enlévement des ordures ménégeres) </a:t>
            </a:r>
            <a:r>
              <a:rPr lang="fr-FR" dirty="0">
                <a:solidFill>
                  <a:schemeClr val="tx1"/>
                </a:solidFill>
              </a:rPr>
              <a:t>prévue par la loi de finances de 2002. </a:t>
            </a:r>
          </a:p>
          <a:p>
            <a:pPr algn="just">
              <a:lnSpc>
                <a:spcPct val="150000"/>
              </a:lnSpc>
            </a:pPr>
            <a:endParaRPr lang="fr-FR" dirty="0">
              <a:solidFill>
                <a:schemeClr val="tx1"/>
              </a:solidFill>
            </a:endParaRPr>
          </a:p>
          <a:p>
            <a:pPr algn="just">
              <a:lnSpc>
                <a:spcPct val="150000"/>
              </a:lnSpc>
            </a:pPr>
            <a:r>
              <a:rPr lang="fr-FR" dirty="0"/>
              <a:t>         </a:t>
            </a:r>
            <a:r>
              <a:rPr lang="fr-FR" dirty="0">
                <a:solidFill>
                  <a:schemeClr val="tx1"/>
                </a:solidFill>
              </a:rPr>
              <a:t>Les APC ont la compétence de </a:t>
            </a:r>
            <a:r>
              <a:rPr lang="fr-FR" u="sng" dirty="0">
                <a:solidFill>
                  <a:schemeClr val="tx1"/>
                </a:solidFill>
              </a:rPr>
              <a:t>la délivrance des autorisations de toute installation de traitement des déchets inertes.</a:t>
            </a:r>
            <a:endParaRPr lang="fr-FR" u="sng" dirty="0"/>
          </a:p>
        </p:txBody>
      </p:sp>
      <p:cxnSp>
        <p:nvCxnSpPr>
          <p:cNvPr id="4" name="Straight Arrow Connector 3">
            <a:extLst>
              <a:ext uri="{FF2B5EF4-FFF2-40B4-BE49-F238E27FC236}">
                <a16:creationId xmlns:a16="http://schemas.microsoft.com/office/drawing/2014/main" id="{8488288A-9E18-F141-9FD1-FAD1C4D05557}"/>
              </a:ext>
            </a:extLst>
          </p:cNvPr>
          <p:cNvCxnSpPr/>
          <p:nvPr/>
        </p:nvCxnSpPr>
        <p:spPr>
          <a:xfrm>
            <a:off x="0" y="346398"/>
            <a:ext cx="5954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54BC2B8-2FB9-D0BB-0808-31EE127AB422}"/>
              </a:ext>
            </a:extLst>
          </p:cNvPr>
          <p:cNvCxnSpPr/>
          <p:nvPr/>
        </p:nvCxnSpPr>
        <p:spPr>
          <a:xfrm>
            <a:off x="0" y="2122595"/>
            <a:ext cx="59542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B7C236-2B57-A1FA-456D-A11D2561D12B}"/>
              </a:ext>
            </a:extLst>
          </p:cNvPr>
          <p:cNvCxnSpPr/>
          <p:nvPr/>
        </p:nvCxnSpPr>
        <p:spPr>
          <a:xfrm>
            <a:off x="0" y="3906626"/>
            <a:ext cx="5954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923DDA2-7C80-FE07-FDF7-BFC96CBA636C}"/>
              </a:ext>
            </a:extLst>
          </p:cNvPr>
          <p:cNvCxnSpPr/>
          <p:nvPr/>
        </p:nvCxnSpPr>
        <p:spPr>
          <a:xfrm>
            <a:off x="1" y="5679465"/>
            <a:ext cx="5954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605" y="76068"/>
            <a:ext cx="7772400" cy="455560"/>
          </a:xfrm>
        </p:spPr>
        <p:txBody>
          <a:bodyPr>
            <a:noAutofit/>
          </a:bodyPr>
          <a:lstStyle/>
          <a:p>
            <a:pPr algn="l"/>
            <a:r>
              <a:rPr lang="fr-FR" sz="2800" b="1" u="sng" dirty="0">
                <a:latin typeface="+mn-lt"/>
              </a:rPr>
              <a:t>E/ Le groupement de communes:</a:t>
            </a:r>
          </a:p>
        </p:txBody>
      </p:sp>
      <p:sp>
        <p:nvSpPr>
          <p:cNvPr id="3" name="Sous-titre 2"/>
          <p:cNvSpPr>
            <a:spLocks noGrp="1"/>
          </p:cNvSpPr>
          <p:nvPr>
            <p:ph type="subTitle" idx="1"/>
          </p:nvPr>
        </p:nvSpPr>
        <p:spPr>
          <a:xfrm>
            <a:off x="0" y="1212759"/>
            <a:ext cx="12192000" cy="4638692"/>
          </a:xfrm>
        </p:spPr>
        <p:txBody>
          <a:bodyPr>
            <a:normAutofit/>
          </a:bodyPr>
          <a:lstStyle/>
          <a:p>
            <a:pPr algn="just"/>
            <a:r>
              <a:rPr lang="fr-FR" dirty="0"/>
              <a:t>        Il est mis en place dans le cas où </a:t>
            </a:r>
            <a:r>
              <a:rPr lang="fr-FR" u="sng" dirty="0"/>
              <a:t>les communes ne disposent pas des moyens suffisants</a:t>
            </a:r>
            <a:r>
              <a:rPr lang="fr-FR" dirty="0"/>
              <a:t> pour assurer la gestion des déchets. </a:t>
            </a:r>
          </a:p>
          <a:p>
            <a:pPr algn="just"/>
            <a:endParaRPr lang="fr-FR" dirty="0"/>
          </a:p>
          <a:p>
            <a:pPr algn="just"/>
            <a:r>
              <a:rPr lang="fr-FR" dirty="0"/>
              <a:t>        Celles-ci peuvent se regrouper ou s’associer pour une partie ou la totalité de la gestion des déchets ménagers. </a:t>
            </a:r>
          </a:p>
          <a:p>
            <a:pPr algn="just"/>
            <a:endParaRPr lang="fr-FR" dirty="0"/>
          </a:p>
          <a:p>
            <a:pPr algn="just"/>
            <a:r>
              <a:rPr lang="fr-FR" dirty="0"/>
              <a:t>        L’ensemble de l’organisation est centré autour des communes qui gèrent directement les décharges.</a:t>
            </a:r>
          </a:p>
        </p:txBody>
      </p:sp>
      <p:cxnSp>
        <p:nvCxnSpPr>
          <p:cNvPr id="5" name="Straight Arrow Connector 4">
            <a:extLst>
              <a:ext uri="{FF2B5EF4-FFF2-40B4-BE49-F238E27FC236}">
                <a16:creationId xmlns:a16="http://schemas.microsoft.com/office/drawing/2014/main" id="{595E79F2-627E-387D-F613-A8B8A4464272}"/>
              </a:ext>
            </a:extLst>
          </p:cNvPr>
          <p:cNvCxnSpPr/>
          <p:nvPr/>
        </p:nvCxnSpPr>
        <p:spPr>
          <a:xfrm>
            <a:off x="0" y="1414130"/>
            <a:ext cx="584791"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3C7C85-BAD8-A4CA-AFF9-D37EC6D607CD}"/>
              </a:ext>
            </a:extLst>
          </p:cNvPr>
          <p:cNvCxnSpPr>
            <a:cxnSpLocks/>
          </p:cNvCxnSpPr>
          <p:nvPr/>
        </p:nvCxnSpPr>
        <p:spPr>
          <a:xfrm>
            <a:off x="0" y="1414130"/>
            <a:ext cx="58479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8873296-F6B5-5A4D-ABF3-3ED1D5BA4B55}"/>
              </a:ext>
            </a:extLst>
          </p:cNvPr>
          <p:cNvCxnSpPr>
            <a:cxnSpLocks/>
          </p:cNvCxnSpPr>
          <p:nvPr/>
        </p:nvCxnSpPr>
        <p:spPr>
          <a:xfrm>
            <a:off x="0" y="2679405"/>
            <a:ext cx="58479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963D92E-E501-CB94-9177-B0A1AE0F7408}"/>
              </a:ext>
            </a:extLst>
          </p:cNvPr>
          <p:cNvCxnSpPr>
            <a:cxnSpLocks/>
          </p:cNvCxnSpPr>
          <p:nvPr/>
        </p:nvCxnSpPr>
        <p:spPr>
          <a:xfrm>
            <a:off x="0" y="3880884"/>
            <a:ext cx="58479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768" y="-42530"/>
            <a:ext cx="7772400" cy="489096"/>
          </a:xfrm>
        </p:spPr>
        <p:txBody>
          <a:bodyPr>
            <a:normAutofit/>
          </a:bodyPr>
          <a:lstStyle/>
          <a:p>
            <a:pPr algn="l"/>
            <a:r>
              <a:rPr lang="fr-FR" sz="2800" b="1" u="sng" dirty="0">
                <a:latin typeface="+mn-lt"/>
              </a:rPr>
              <a:t>Les EPIC</a:t>
            </a:r>
          </a:p>
        </p:txBody>
      </p:sp>
      <p:sp>
        <p:nvSpPr>
          <p:cNvPr id="3" name="Sous-titre 2"/>
          <p:cNvSpPr>
            <a:spLocks noGrp="1"/>
          </p:cNvSpPr>
          <p:nvPr>
            <p:ph type="subTitle" idx="1"/>
          </p:nvPr>
        </p:nvSpPr>
        <p:spPr>
          <a:xfrm>
            <a:off x="0" y="642917"/>
            <a:ext cx="12192000" cy="3376189"/>
          </a:xfrm>
        </p:spPr>
        <p:txBody>
          <a:bodyPr>
            <a:normAutofit/>
          </a:bodyPr>
          <a:lstStyle/>
          <a:p>
            <a:pPr algn="just"/>
            <a:r>
              <a:rPr lang="fr-FR" dirty="0">
                <a:solidFill>
                  <a:schemeClr val="tx1"/>
                </a:solidFill>
              </a:rPr>
              <a:t>        Les EPIC sont des établissements à caractère industriel et commercial. </a:t>
            </a:r>
          </a:p>
          <a:p>
            <a:pPr algn="just"/>
            <a:endParaRPr lang="fr-FR" dirty="0">
              <a:solidFill>
                <a:schemeClr val="tx1"/>
              </a:solidFill>
            </a:endParaRPr>
          </a:p>
          <a:p>
            <a:pPr algn="just"/>
            <a:r>
              <a:rPr lang="fr-FR" dirty="0">
                <a:solidFill>
                  <a:schemeClr val="tx1"/>
                </a:solidFill>
              </a:rPr>
              <a:t>        Elles sont appelées à gérer une activité de service public. </a:t>
            </a:r>
          </a:p>
          <a:p>
            <a:pPr algn="just"/>
            <a:r>
              <a:rPr lang="fr-FR" dirty="0">
                <a:solidFill>
                  <a:schemeClr val="tx1"/>
                </a:solidFill>
              </a:rPr>
              <a:t>        Les EPIC répondent à un besoin particulier qui, compte tenu des circonstances (souci d’efficacité, contrôle de secteurs sensibles), ne pourrait pas être correctement effectué par les municipalités.</a:t>
            </a:r>
          </a:p>
          <a:p>
            <a:pPr algn="just"/>
            <a:r>
              <a:rPr lang="fr-FR" dirty="0">
                <a:solidFill>
                  <a:schemeClr val="tx1"/>
                </a:solidFill>
              </a:rPr>
              <a:t>        </a:t>
            </a:r>
            <a:r>
              <a:rPr lang="fr-FR" dirty="0"/>
              <a:t>S</a:t>
            </a:r>
            <a:r>
              <a:rPr lang="fr-FR" dirty="0">
                <a:solidFill>
                  <a:schemeClr val="tx1"/>
                </a:solidFill>
              </a:rPr>
              <a:t>elon la réglementation, les municipalités peuvent concéder, selon un cahier des charges, tout ou une partie de la gestion des déchets à des personnes physiques ou morales. </a:t>
            </a:r>
          </a:p>
        </p:txBody>
      </p:sp>
      <p:sp>
        <p:nvSpPr>
          <p:cNvPr id="4" name="TextBox 3">
            <a:extLst>
              <a:ext uri="{FF2B5EF4-FFF2-40B4-BE49-F238E27FC236}">
                <a16:creationId xmlns:a16="http://schemas.microsoft.com/office/drawing/2014/main" id="{F58B68CE-6262-9A8D-63E4-38A08EA80AF7}"/>
              </a:ext>
            </a:extLst>
          </p:cNvPr>
          <p:cNvSpPr txBox="1"/>
          <p:nvPr/>
        </p:nvSpPr>
        <p:spPr>
          <a:xfrm>
            <a:off x="51390" y="4306187"/>
            <a:ext cx="12089219" cy="1569660"/>
          </a:xfrm>
          <a:prstGeom prst="rect">
            <a:avLst/>
          </a:prstGeom>
          <a:solidFill>
            <a:schemeClr val="accent2">
              <a:lumMod val="20000"/>
              <a:lumOff val="80000"/>
            </a:schemeClr>
          </a:solidFill>
        </p:spPr>
        <p:txBody>
          <a:bodyPr wrap="square" rtlCol="0">
            <a:spAutoFit/>
          </a:bodyPr>
          <a:lstStyle/>
          <a:p>
            <a:pPr algn="just"/>
            <a:r>
              <a:rPr lang="fr-FR" sz="2400" dirty="0">
                <a:solidFill>
                  <a:schemeClr val="tx1"/>
                </a:solidFill>
              </a:rPr>
              <a:t>Les EPIC liés à la gestion des déchets se créent par arrêté du wali territorialement compétent, ils ont généralement pour mission : </a:t>
            </a:r>
            <a:r>
              <a:rPr lang="fr-FR" sz="2400" b="1" u="sng" dirty="0">
                <a:solidFill>
                  <a:schemeClr val="tx1"/>
                </a:solidFill>
              </a:rPr>
              <a:t>la collecte </a:t>
            </a:r>
            <a:r>
              <a:rPr lang="fr-FR" sz="2400" dirty="0">
                <a:solidFill>
                  <a:schemeClr val="tx1"/>
                </a:solidFill>
              </a:rPr>
              <a:t>et </a:t>
            </a:r>
            <a:r>
              <a:rPr lang="fr-FR" sz="2400" b="1" u="sng" dirty="0">
                <a:solidFill>
                  <a:schemeClr val="tx1"/>
                </a:solidFill>
              </a:rPr>
              <a:t>le transport </a:t>
            </a:r>
            <a:r>
              <a:rPr lang="fr-FR" sz="2400" dirty="0">
                <a:solidFill>
                  <a:schemeClr val="tx1"/>
                </a:solidFill>
              </a:rPr>
              <a:t>des déchets solides urbains, le </a:t>
            </a:r>
            <a:r>
              <a:rPr lang="fr-FR" sz="2400" b="1" u="sng" dirty="0">
                <a:solidFill>
                  <a:schemeClr val="tx1"/>
                </a:solidFill>
              </a:rPr>
              <a:t>nettoiement des rues </a:t>
            </a:r>
            <a:r>
              <a:rPr lang="fr-FR" sz="2400" dirty="0">
                <a:solidFill>
                  <a:schemeClr val="tx1"/>
                </a:solidFill>
              </a:rPr>
              <a:t>et des marchés ainsi que </a:t>
            </a:r>
            <a:r>
              <a:rPr lang="fr-FR" sz="2400" b="1" u="sng" dirty="0">
                <a:solidFill>
                  <a:schemeClr val="tx1"/>
                </a:solidFill>
              </a:rPr>
              <a:t>la gestion des décharges </a:t>
            </a:r>
            <a:r>
              <a:rPr lang="fr-FR" sz="2400" dirty="0">
                <a:solidFill>
                  <a:schemeClr val="tx1"/>
                </a:solidFill>
              </a:rPr>
              <a:t>et des centres d’enfouissement technique</a:t>
            </a:r>
            <a:endParaRPr lang="fr-FR" sz="2400" dirty="0"/>
          </a:p>
        </p:txBody>
      </p:sp>
      <p:cxnSp>
        <p:nvCxnSpPr>
          <p:cNvPr id="6" name="Straight Arrow Connector 5">
            <a:extLst>
              <a:ext uri="{FF2B5EF4-FFF2-40B4-BE49-F238E27FC236}">
                <a16:creationId xmlns:a16="http://schemas.microsoft.com/office/drawing/2014/main" id="{3CE30E3F-DED5-02DF-9498-97B479C9095C}"/>
              </a:ext>
            </a:extLst>
          </p:cNvPr>
          <p:cNvCxnSpPr/>
          <p:nvPr/>
        </p:nvCxnSpPr>
        <p:spPr>
          <a:xfrm>
            <a:off x="0" y="839972"/>
            <a:ext cx="5422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01833FB-A92E-8E45-B515-970591281019}"/>
              </a:ext>
            </a:extLst>
          </p:cNvPr>
          <p:cNvCxnSpPr>
            <a:cxnSpLocks/>
          </p:cNvCxnSpPr>
          <p:nvPr/>
        </p:nvCxnSpPr>
        <p:spPr>
          <a:xfrm>
            <a:off x="0" y="1743740"/>
            <a:ext cx="5422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13FB9C4-EFE4-810A-125E-C71F1F2830C4}"/>
              </a:ext>
            </a:extLst>
          </p:cNvPr>
          <p:cNvCxnSpPr>
            <a:cxnSpLocks/>
          </p:cNvCxnSpPr>
          <p:nvPr/>
        </p:nvCxnSpPr>
        <p:spPr>
          <a:xfrm>
            <a:off x="0" y="2212577"/>
            <a:ext cx="5422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0756E1-DED2-8256-C03A-AE4BE0F41961}"/>
              </a:ext>
            </a:extLst>
          </p:cNvPr>
          <p:cNvCxnSpPr>
            <a:cxnSpLocks/>
          </p:cNvCxnSpPr>
          <p:nvPr/>
        </p:nvCxnSpPr>
        <p:spPr>
          <a:xfrm>
            <a:off x="0" y="3338623"/>
            <a:ext cx="5422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265"/>
            <a:ext cx="7772400" cy="467832"/>
          </a:xfrm>
        </p:spPr>
        <p:txBody>
          <a:bodyPr>
            <a:normAutofit fontScale="90000"/>
          </a:bodyPr>
          <a:lstStyle/>
          <a:p>
            <a:pPr algn="l"/>
            <a:r>
              <a:rPr lang="fr-FR" sz="2800" b="1" u="sng" dirty="0">
                <a:solidFill>
                  <a:srgbClr val="00B050"/>
                </a:solidFill>
                <a:latin typeface="+mn-lt"/>
              </a:rPr>
              <a:t>4-3/ Le secteur informel:</a:t>
            </a:r>
          </a:p>
        </p:txBody>
      </p:sp>
      <p:sp>
        <p:nvSpPr>
          <p:cNvPr id="3" name="Sous-titre 2"/>
          <p:cNvSpPr>
            <a:spLocks noGrp="1"/>
          </p:cNvSpPr>
          <p:nvPr>
            <p:ph type="subTitle" idx="1"/>
          </p:nvPr>
        </p:nvSpPr>
        <p:spPr>
          <a:xfrm>
            <a:off x="0" y="1137685"/>
            <a:ext cx="12192000" cy="5720314"/>
          </a:xfrm>
        </p:spPr>
        <p:txBody>
          <a:bodyPr>
            <a:normAutofit/>
          </a:bodyPr>
          <a:lstStyle/>
          <a:p>
            <a:pPr algn="just"/>
            <a:r>
              <a:rPr lang="fr-FR" dirty="0"/>
              <a:t>     Le secteur informel des déchets est un ensemble de diverses opérations : collecte et enlèvement des déchets, récupération et revente des déchets triés (exercés souent sur les décharges) </a:t>
            </a:r>
          </a:p>
          <a:p>
            <a:pPr algn="just"/>
            <a:endParaRPr lang="fr-FR" dirty="0"/>
          </a:p>
          <a:p>
            <a:pPr algn="just"/>
            <a:r>
              <a:rPr lang="fr-FR" dirty="0"/>
              <a:t>     Les travailleurs informels des déchets se caractérisent par le fait qu’ils exercent leurs activités dans une clandestinité absolue. </a:t>
            </a:r>
          </a:p>
          <a:p>
            <a:pPr algn="just"/>
            <a:endParaRPr lang="fr-FR" dirty="0"/>
          </a:p>
          <a:p>
            <a:pPr algn="just"/>
            <a:r>
              <a:rPr lang="fr-FR" dirty="0"/>
              <a:t>      Ils ne possèdent généralement ni immatriculation au registre de commerce ni affiliation à la sécurité sociale. </a:t>
            </a:r>
          </a:p>
          <a:p>
            <a:pPr algn="just"/>
            <a:endParaRPr lang="fr-FR" dirty="0"/>
          </a:p>
          <a:p>
            <a:pPr algn="just"/>
            <a:endParaRPr lang="fr-FR" dirty="0"/>
          </a:p>
        </p:txBody>
      </p:sp>
      <p:cxnSp>
        <p:nvCxnSpPr>
          <p:cNvPr id="5" name="Straight Arrow Connector 4">
            <a:extLst>
              <a:ext uri="{FF2B5EF4-FFF2-40B4-BE49-F238E27FC236}">
                <a16:creationId xmlns:a16="http://schemas.microsoft.com/office/drawing/2014/main" id="{C7FF3B6E-7855-22D6-8995-9B3ADD43C360}"/>
              </a:ext>
            </a:extLst>
          </p:cNvPr>
          <p:cNvCxnSpPr/>
          <p:nvPr/>
        </p:nvCxnSpPr>
        <p:spPr>
          <a:xfrm>
            <a:off x="0" y="1318438"/>
            <a:ext cx="4253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CBDF37D-B459-BBAD-4F43-CA284C6AEEFB}"/>
              </a:ext>
            </a:extLst>
          </p:cNvPr>
          <p:cNvCxnSpPr/>
          <p:nvPr/>
        </p:nvCxnSpPr>
        <p:spPr>
          <a:xfrm>
            <a:off x="0" y="2892055"/>
            <a:ext cx="4253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3F6C7A-DB14-4B15-C8B4-FE34E70CA646}"/>
              </a:ext>
            </a:extLst>
          </p:cNvPr>
          <p:cNvCxnSpPr/>
          <p:nvPr/>
        </p:nvCxnSpPr>
        <p:spPr>
          <a:xfrm>
            <a:off x="0" y="4120116"/>
            <a:ext cx="4253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7BC776-2842-6867-14D9-598203B16ED2}"/>
              </a:ext>
            </a:extLst>
          </p:cNvPr>
          <p:cNvSpPr>
            <a:spLocks noGrp="1"/>
          </p:cNvSpPr>
          <p:nvPr>
            <p:ph type="subTitle" idx="1"/>
          </p:nvPr>
        </p:nvSpPr>
        <p:spPr>
          <a:xfrm>
            <a:off x="0" y="497331"/>
            <a:ext cx="12191999" cy="1655762"/>
          </a:xfrm>
        </p:spPr>
        <p:txBody>
          <a:bodyPr/>
          <a:lstStyle/>
          <a:p>
            <a:pPr algn="just">
              <a:lnSpc>
                <a:spcPct val="150000"/>
              </a:lnSpc>
            </a:pPr>
            <a:r>
              <a:rPr lang="fr-FR" dirty="0"/>
              <a:t>        Ce secteur échappe à tous contrôle des pouvoirs publics, notamment en matière des conditions de travail, d’hygiène et de fiscalité.</a:t>
            </a:r>
          </a:p>
        </p:txBody>
      </p:sp>
      <p:sp>
        <p:nvSpPr>
          <p:cNvPr id="4" name="TextBox 3">
            <a:extLst>
              <a:ext uri="{FF2B5EF4-FFF2-40B4-BE49-F238E27FC236}">
                <a16:creationId xmlns:a16="http://schemas.microsoft.com/office/drawing/2014/main" id="{FBCFB878-0774-76A0-70EC-61C320A73CE2}"/>
              </a:ext>
            </a:extLst>
          </p:cNvPr>
          <p:cNvSpPr txBox="1"/>
          <p:nvPr/>
        </p:nvSpPr>
        <p:spPr>
          <a:xfrm>
            <a:off x="85061" y="1859340"/>
            <a:ext cx="12106938" cy="830997"/>
          </a:xfrm>
          <a:prstGeom prst="rect">
            <a:avLst/>
          </a:prstGeom>
          <a:solidFill>
            <a:schemeClr val="accent4">
              <a:lumMod val="40000"/>
              <a:lumOff val="60000"/>
            </a:schemeClr>
          </a:solidFill>
        </p:spPr>
        <p:txBody>
          <a:bodyPr wrap="square" rtlCol="0">
            <a:spAutoFit/>
          </a:bodyPr>
          <a:lstStyle/>
          <a:p>
            <a:pPr algn="just"/>
            <a:r>
              <a:rPr lang="fr-FR" sz="2400" dirty="0"/>
              <a:t>Les collecteurs et les récupératuers informels des déchets contribuent à avoir des gains économiques, dans la mesure ou leur travail:</a:t>
            </a:r>
          </a:p>
        </p:txBody>
      </p:sp>
      <p:cxnSp>
        <p:nvCxnSpPr>
          <p:cNvPr id="6" name="Straight Arrow Connector 5">
            <a:extLst>
              <a:ext uri="{FF2B5EF4-FFF2-40B4-BE49-F238E27FC236}">
                <a16:creationId xmlns:a16="http://schemas.microsoft.com/office/drawing/2014/main" id="{2C0FA282-253B-B435-141D-A77E3F23114B}"/>
              </a:ext>
            </a:extLst>
          </p:cNvPr>
          <p:cNvCxnSpPr/>
          <p:nvPr/>
        </p:nvCxnSpPr>
        <p:spPr>
          <a:xfrm>
            <a:off x="0" y="819267"/>
            <a:ext cx="56352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35168F2-A4AF-C307-B8F8-8E3A3F039DA2}"/>
              </a:ext>
            </a:extLst>
          </p:cNvPr>
          <p:cNvCxnSpPr/>
          <p:nvPr/>
        </p:nvCxnSpPr>
        <p:spPr>
          <a:xfrm>
            <a:off x="1148316" y="3429000"/>
            <a:ext cx="76554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664B00C-974E-D764-DDAF-EF689609057A}"/>
              </a:ext>
            </a:extLst>
          </p:cNvPr>
          <p:cNvSpPr txBox="1"/>
          <p:nvPr/>
        </p:nvSpPr>
        <p:spPr>
          <a:xfrm>
            <a:off x="2009553" y="3198167"/>
            <a:ext cx="9356651" cy="461665"/>
          </a:xfrm>
          <a:prstGeom prst="rect">
            <a:avLst/>
          </a:prstGeom>
          <a:noFill/>
        </p:spPr>
        <p:txBody>
          <a:bodyPr wrap="square" rtlCol="0">
            <a:spAutoFit/>
          </a:bodyPr>
          <a:lstStyle/>
          <a:p>
            <a:r>
              <a:rPr lang="fr-FR" sz="2400" dirty="0"/>
              <a:t>Alléger la charge liée a la collecte et le transport des déchets</a:t>
            </a:r>
            <a:r>
              <a:rPr lang="fr-FR" dirty="0"/>
              <a:t>.</a:t>
            </a:r>
          </a:p>
        </p:txBody>
      </p:sp>
      <p:cxnSp>
        <p:nvCxnSpPr>
          <p:cNvPr id="12" name="Straight Arrow Connector 11">
            <a:extLst>
              <a:ext uri="{FF2B5EF4-FFF2-40B4-BE49-F238E27FC236}">
                <a16:creationId xmlns:a16="http://schemas.microsoft.com/office/drawing/2014/main" id="{CA91CD3F-20A2-4724-B799-C55728C45277}"/>
              </a:ext>
            </a:extLst>
          </p:cNvPr>
          <p:cNvCxnSpPr>
            <a:cxnSpLocks/>
          </p:cNvCxnSpPr>
          <p:nvPr/>
        </p:nvCxnSpPr>
        <p:spPr>
          <a:xfrm>
            <a:off x="1148316" y="4455042"/>
            <a:ext cx="76554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F8DDEC-53AB-4D0B-4588-FF4C048F925A}"/>
              </a:ext>
            </a:extLst>
          </p:cNvPr>
          <p:cNvSpPr txBox="1"/>
          <p:nvPr/>
        </p:nvSpPr>
        <p:spPr>
          <a:xfrm>
            <a:off x="2009553" y="4224209"/>
            <a:ext cx="7612912" cy="461665"/>
          </a:xfrm>
          <a:prstGeom prst="rect">
            <a:avLst/>
          </a:prstGeom>
          <a:noFill/>
        </p:spPr>
        <p:txBody>
          <a:bodyPr wrap="square" rtlCol="0">
            <a:spAutoFit/>
          </a:bodyPr>
          <a:lstStyle/>
          <a:p>
            <a:r>
              <a:rPr lang="fr-FR" sz="2400" dirty="0"/>
              <a:t>Augmenter la durée de vie des décharges</a:t>
            </a:r>
            <a:r>
              <a:rPr lang="fr-FR" dirty="0"/>
              <a:t>.</a:t>
            </a:r>
          </a:p>
        </p:txBody>
      </p:sp>
    </p:spTree>
    <p:extLst>
      <p:ext uri="{BB962C8B-B14F-4D97-AF65-F5344CB8AC3E}">
        <p14:creationId xmlns:p14="http://schemas.microsoft.com/office/powerpoint/2010/main" val="303405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1247108" y="785794"/>
            <a:ext cx="9063733" cy="5115640"/>
            <a:chOff x="2448" y="7450"/>
            <a:chExt cx="8876" cy="4344"/>
          </a:xfrm>
        </p:grpSpPr>
        <p:sp>
          <p:nvSpPr>
            <p:cNvPr id="1027" name="Text Box 3"/>
            <p:cNvSpPr txBox="1">
              <a:spLocks noChangeArrowheads="1"/>
            </p:cNvSpPr>
            <p:nvPr/>
          </p:nvSpPr>
          <p:spPr bwMode="auto">
            <a:xfrm>
              <a:off x="5110" y="7450"/>
              <a:ext cx="1533" cy="347"/>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dirty="0">
                  <a:latin typeface="Calibri" pitchFamily="34" charset="0"/>
                  <a:ea typeface="Arial" pitchFamily="34" charset="0"/>
                  <a:cs typeface="Arial" pitchFamily="34" charset="0"/>
                </a:rPr>
                <a:t>Industriels</a:t>
              </a:r>
              <a:endParaRPr lang="fr-FR" sz="3600" dirty="0">
                <a:latin typeface="Arial" pitchFamily="34" charset="0"/>
                <a:cs typeface="Arial" pitchFamily="34" charset="0"/>
              </a:endParaRPr>
            </a:p>
          </p:txBody>
        </p:sp>
        <p:sp>
          <p:nvSpPr>
            <p:cNvPr id="1028" name="Text Box 4"/>
            <p:cNvSpPr txBox="1">
              <a:spLocks noChangeArrowheads="1"/>
            </p:cNvSpPr>
            <p:nvPr/>
          </p:nvSpPr>
          <p:spPr bwMode="auto">
            <a:xfrm>
              <a:off x="7744" y="7450"/>
              <a:ext cx="1575" cy="371"/>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dirty="0">
                  <a:latin typeface="Calibri" pitchFamily="34" charset="0"/>
                  <a:ea typeface="Arial" pitchFamily="34" charset="0"/>
                  <a:cs typeface="Arial" pitchFamily="34" charset="0"/>
                </a:rPr>
                <a:t>Exportateurs</a:t>
              </a:r>
              <a:endParaRPr lang="fr-FR" sz="3600" dirty="0">
                <a:latin typeface="Arial" pitchFamily="34" charset="0"/>
                <a:cs typeface="Arial" pitchFamily="34" charset="0"/>
              </a:endParaRPr>
            </a:p>
          </p:txBody>
        </p:sp>
        <p:sp>
          <p:nvSpPr>
            <p:cNvPr id="1029" name="Text Box 5"/>
            <p:cNvSpPr txBox="1">
              <a:spLocks noChangeArrowheads="1"/>
            </p:cNvSpPr>
            <p:nvPr/>
          </p:nvSpPr>
          <p:spPr bwMode="auto">
            <a:xfrm>
              <a:off x="5727" y="8638"/>
              <a:ext cx="2799" cy="308"/>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dirty="0">
                  <a:latin typeface="Calibri" pitchFamily="34" charset="0"/>
                  <a:ea typeface="Arial" pitchFamily="34" charset="0"/>
                  <a:cs typeface="Arial" pitchFamily="34" charset="0"/>
                </a:rPr>
                <a:t>Récupérateurs intermédiaire</a:t>
              </a:r>
              <a:endParaRPr lang="fr-FR" sz="3200" dirty="0">
                <a:latin typeface="Arial" pitchFamily="34" charset="0"/>
                <a:cs typeface="Arial" pitchFamily="34" charset="0"/>
              </a:endParaRPr>
            </a:p>
          </p:txBody>
        </p:sp>
        <p:cxnSp>
          <p:nvCxnSpPr>
            <p:cNvPr id="1030" name="AutoShape 6"/>
            <p:cNvCxnSpPr>
              <a:cxnSpLocks noChangeShapeType="1"/>
            </p:cNvCxnSpPr>
            <p:nvPr/>
          </p:nvCxnSpPr>
          <p:spPr bwMode="auto">
            <a:xfrm flipH="1">
              <a:off x="5480" y="8874"/>
              <a:ext cx="247" cy="0"/>
            </a:xfrm>
            <a:prstGeom prst="straightConnector1">
              <a:avLst/>
            </a:prstGeom>
            <a:noFill/>
            <a:ln w="57150">
              <a:solidFill>
                <a:srgbClr val="000000"/>
              </a:solidFill>
              <a:round/>
              <a:headEnd/>
              <a:tailEnd/>
            </a:ln>
          </p:spPr>
        </p:cxnSp>
        <p:cxnSp>
          <p:nvCxnSpPr>
            <p:cNvPr id="1031" name="AutoShape 7"/>
            <p:cNvCxnSpPr>
              <a:cxnSpLocks noChangeShapeType="1"/>
            </p:cNvCxnSpPr>
            <p:nvPr/>
          </p:nvCxnSpPr>
          <p:spPr bwMode="auto">
            <a:xfrm>
              <a:off x="8526" y="8874"/>
              <a:ext cx="233" cy="0"/>
            </a:xfrm>
            <a:prstGeom prst="straightConnector1">
              <a:avLst/>
            </a:prstGeom>
            <a:noFill/>
            <a:ln w="57150">
              <a:solidFill>
                <a:srgbClr val="000000"/>
              </a:solidFill>
              <a:round/>
              <a:headEnd/>
              <a:tailEnd/>
            </a:ln>
          </p:spPr>
        </p:cxnSp>
        <p:cxnSp>
          <p:nvCxnSpPr>
            <p:cNvPr id="1032" name="AutoShape 8"/>
            <p:cNvCxnSpPr>
              <a:cxnSpLocks noChangeShapeType="1"/>
            </p:cNvCxnSpPr>
            <p:nvPr/>
          </p:nvCxnSpPr>
          <p:spPr bwMode="auto">
            <a:xfrm flipV="1">
              <a:off x="5480" y="7893"/>
              <a:ext cx="0" cy="982"/>
            </a:xfrm>
            <a:prstGeom prst="straightConnector1">
              <a:avLst/>
            </a:prstGeom>
            <a:noFill/>
            <a:ln w="57150">
              <a:solidFill>
                <a:srgbClr val="000000"/>
              </a:solidFill>
              <a:round/>
              <a:headEnd/>
              <a:tailEnd type="triangle" w="med" len="med"/>
            </a:ln>
          </p:spPr>
        </p:cxnSp>
        <p:cxnSp>
          <p:nvCxnSpPr>
            <p:cNvPr id="1033" name="AutoShape 9"/>
            <p:cNvCxnSpPr>
              <a:cxnSpLocks noChangeShapeType="1"/>
            </p:cNvCxnSpPr>
            <p:nvPr/>
          </p:nvCxnSpPr>
          <p:spPr bwMode="auto">
            <a:xfrm flipV="1">
              <a:off x="8759" y="7893"/>
              <a:ext cx="0" cy="982"/>
            </a:xfrm>
            <a:prstGeom prst="straightConnector1">
              <a:avLst/>
            </a:prstGeom>
            <a:noFill/>
            <a:ln w="57150">
              <a:solidFill>
                <a:srgbClr val="000000"/>
              </a:solidFill>
              <a:round/>
              <a:headEnd/>
              <a:tailEnd type="triangle" w="med" len="med"/>
            </a:ln>
          </p:spPr>
        </p:cxnSp>
        <p:sp>
          <p:nvSpPr>
            <p:cNvPr id="1034" name="Text Box 10"/>
            <p:cNvSpPr txBox="1">
              <a:spLocks noChangeArrowheads="1"/>
            </p:cNvSpPr>
            <p:nvPr/>
          </p:nvSpPr>
          <p:spPr bwMode="auto">
            <a:xfrm>
              <a:off x="5865" y="9952"/>
              <a:ext cx="2523" cy="300"/>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dirty="0">
                  <a:latin typeface="Calibri" pitchFamily="34" charset="0"/>
                  <a:ea typeface="Arial" pitchFamily="34" charset="0"/>
                  <a:cs typeface="Arial" pitchFamily="34" charset="0"/>
                </a:rPr>
                <a:t>Récupérateurs ambulants</a:t>
              </a:r>
              <a:endParaRPr lang="fr-FR" sz="3200" dirty="0">
                <a:latin typeface="Arial" pitchFamily="34" charset="0"/>
                <a:cs typeface="Arial" pitchFamily="34" charset="0"/>
              </a:endParaRPr>
            </a:p>
          </p:txBody>
        </p:sp>
        <p:cxnSp>
          <p:nvCxnSpPr>
            <p:cNvPr id="1035" name="AutoShape 11"/>
            <p:cNvCxnSpPr>
              <a:cxnSpLocks noChangeShapeType="1"/>
            </p:cNvCxnSpPr>
            <p:nvPr/>
          </p:nvCxnSpPr>
          <p:spPr bwMode="auto">
            <a:xfrm flipV="1">
              <a:off x="7113" y="9127"/>
              <a:ext cx="0" cy="824"/>
            </a:xfrm>
            <a:prstGeom prst="straightConnector1">
              <a:avLst/>
            </a:prstGeom>
            <a:noFill/>
            <a:ln w="57150">
              <a:solidFill>
                <a:srgbClr val="000000"/>
              </a:solidFill>
              <a:round/>
              <a:headEnd/>
              <a:tailEnd type="triangle" w="med" len="med"/>
            </a:ln>
          </p:spPr>
        </p:cxnSp>
        <p:cxnSp>
          <p:nvCxnSpPr>
            <p:cNvPr id="1036" name="AutoShape 12"/>
            <p:cNvCxnSpPr>
              <a:cxnSpLocks noChangeShapeType="1"/>
            </p:cNvCxnSpPr>
            <p:nvPr/>
          </p:nvCxnSpPr>
          <p:spPr bwMode="auto">
            <a:xfrm flipH="1">
              <a:off x="5275" y="10189"/>
              <a:ext cx="590" cy="0"/>
            </a:xfrm>
            <a:prstGeom prst="straightConnector1">
              <a:avLst/>
            </a:prstGeom>
            <a:noFill/>
            <a:ln w="57150">
              <a:solidFill>
                <a:srgbClr val="000000"/>
              </a:solidFill>
              <a:round/>
              <a:headEnd/>
              <a:tailEnd/>
            </a:ln>
          </p:spPr>
        </p:cxnSp>
        <p:cxnSp>
          <p:nvCxnSpPr>
            <p:cNvPr id="1037" name="AutoShape 13"/>
            <p:cNvCxnSpPr>
              <a:cxnSpLocks noChangeShapeType="1"/>
            </p:cNvCxnSpPr>
            <p:nvPr/>
          </p:nvCxnSpPr>
          <p:spPr bwMode="auto">
            <a:xfrm flipV="1">
              <a:off x="5275" y="7988"/>
              <a:ext cx="0" cy="2201"/>
            </a:xfrm>
            <a:prstGeom prst="straightConnector1">
              <a:avLst/>
            </a:prstGeom>
            <a:noFill/>
            <a:ln w="57150">
              <a:solidFill>
                <a:srgbClr val="000000"/>
              </a:solidFill>
              <a:round/>
              <a:headEnd/>
              <a:tailEnd type="triangle" w="med" len="med"/>
            </a:ln>
          </p:spPr>
        </p:cxnSp>
        <p:sp>
          <p:nvSpPr>
            <p:cNvPr id="1038" name="Text Box 14"/>
            <p:cNvSpPr txBox="1">
              <a:spLocks noChangeArrowheads="1"/>
            </p:cNvSpPr>
            <p:nvPr/>
          </p:nvSpPr>
          <p:spPr bwMode="auto">
            <a:xfrm>
              <a:off x="8951" y="11171"/>
              <a:ext cx="2373" cy="623"/>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dirty="0">
                  <a:latin typeface="Calibri" pitchFamily="34" charset="0"/>
                  <a:ea typeface="Arial" pitchFamily="34" charset="0"/>
                  <a:cs typeface="Arial" pitchFamily="34" charset="0"/>
                </a:rPr>
                <a:t>Eboueurs des services municipaux</a:t>
              </a:r>
              <a:endParaRPr lang="fr-FR" sz="3600" dirty="0">
                <a:latin typeface="Arial" pitchFamily="34" charset="0"/>
                <a:cs typeface="Arial" pitchFamily="34" charset="0"/>
              </a:endParaRPr>
            </a:p>
          </p:txBody>
        </p:sp>
        <p:sp>
          <p:nvSpPr>
            <p:cNvPr id="1039" name="Text Box 15"/>
            <p:cNvSpPr txBox="1">
              <a:spLocks noChangeArrowheads="1"/>
            </p:cNvSpPr>
            <p:nvPr/>
          </p:nvSpPr>
          <p:spPr bwMode="auto">
            <a:xfrm>
              <a:off x="5727" y="11170"/>
              <a:ext cx="3032" cy="623"/>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dirty="0">
                  <a:latin typeface="Calibri" pitchFamily="34" charset="0"/>
                  <a:ea typeface="Arial" pitchFamily="34" charset="0"/>
                  <a:cs typeface="Arial" pitchFamily="34" charset="0"/>
                </a:rPr>
                <a:t>Collecteurs/trieurs au sein des décharges</a:t>
              </a:r>
              <a:endParaRPr lang="fr-FR" sz="3600" dirty="0">
                <a:latin typeface="Arial" pitchFamily="34" charset="0"/>
                <a:cs typeface="Arial" pitchFamily="34" charset="0"/>
              </a:endParaRPr>
            </a:p>
          </p:txBody>
        </p:sp>
        <p:sp>
          <p:nvSpPr>
            <p:cNvPr id="1040" name="Text Box 16"/>
            <p:cNvSpPr txBox="1">
              <a:spLocks noChangeArrowheads="1"/>
            </p:cNvSpPr>
            <p:nvPr/>
          </p:nvSpPr>
          <p:spPr bwMode="auto">
            <a:xfrm>
              <a:off x="2448" y="11171"/>
              <a:ext cx="3032" cy="622"/>
            </a:xfrm>
            <a:prstGeom prst="rect">
              <a:avLst/>
            </a:prstGeom>
            <a:solidFill>
              <a:schemeClr val="accent4">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2000" dirty="0">
                  <a:latin typeface="Calibri" pitchFamily="34" charset="0"/>
                  <a:ea typeface="Arial" pitchFamily="34" charset="0"/>
                  <a:cs typeface="Arial" pitchFamily="34" charset="0"/>
                </a:rPr>
                <a:t>Collecteurs dans les quartiers, rues et marchés</a:t>
              </a:r>
              <a:endParaRPr lang="fr-FR" sz="3600" dirty="0">
                <a:latin typeface="Arial" pitchFamily="34" charset="0"/>
                <a:cs typeface="Arial" pitchFamily="34" charset="0"/>
              </a:endParaRPr>
            </a:p>
          </p:txBody>
        </p:sp>
        <p:cxnSp>
          <p:nvCxnSpPr>
            <p:cNvPr id="1041" name="AutoShape 17"/>
            <p:cNvCxnSpPr>
              <a:cxnSpLocks noChangeShapeType="1"/>
            </p:cNvCxnSpPr>
            <p:nvPr/>
          </p:nvCxnSpPr>
          <p:spPr bwMode="auto">
            <a:xfrm flipV="1">
              <a:off x="3999" y="10443"/>
              <a:ext cx="2208" cy="728"/>
            </a:xfrm>
            <a:prstGeom prst="straightConnector1">
              <a:avLst/>
            </a:prstGeom>
            <a:noFill/>
            <a:ln w="57150">
              <a:solidFill>
                <a:srgbClr val="000000"/>
              </a:solidFill>
              <a:round/>
              <a:headEnd/>
              <a:tailEnd type="triangle" w="med" len="med"/>
            </a:ln>
          </p:spPr>
        </p:cxnSp>
        <p:cxnSp>
          <p:nvCxnSpPr>
            <p:cNvPr id="1042" name="AutoShape 18"/>
            <p:cNvCxnSpPr>
              <a:cxnSpLocks noChangeShapeType="1"/>
            </p:cNvCxnSpPr>
            <p:nvPr/>
          </p:nvCxnSpPr>
          <p:spPr bwMode="auto">
            <a:xfrm flipV="1">
              <a:off x="7113" y="10443"/>
              <a:ext cx="0" cy="728"/>
            </a:xfrm>
            <a:prstGeom prst="straightConnector1">
              <a:avLst/>
            </a:prstGeom>
            <a:noFill/>
            <a:ln w="57150">
              <a:solidFill>
                <a:srgbClr val="000000"/>
              </a:solidFill>
              <a:round/>
              <a:headEnd/>
              <a:tailEnd type="triangle" w="med" len="med"/>
            </a:ln>
          </p:spPr>
        </p:cxnSp>
        <p:cxnSp>
          <p:nvCxnSpPr>
            <p:cNvPr id="1043" name="AutoShape 19"/>
            <p:cNvCxnSpPr>
              <a:cxnSpLocks noChangeShapeType="1"/>
            </p:cNvCxnSpPr>
            <p:nvPr/>
          </p:nvCxnSpPr>
          <p:spPr bwMode="auto">
            <a:xfrm flipH="1" flipV="1">
              <a:off x="8169" y="10443"/>
              <a:ext cx="2030" cy="728"/>
            </a:xfrm>
            <a:prstGeom prst="straightConnector1">
              <a:avLst/>
            </a:prstGeom>
            <a:noFill/>
            <a:ln w="57150">
              <a:solidFill>
                <a:srgbClr val="000000"/>
              </a:solidFill>
              <a:round/>
              <a:headEnd/>
              <a:tailEnd type="triangl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EE5576-32D0-7C97-3AB9-FF411A173A41}"/>
              </a:ext>
            </a:extLst>
          </p:cNvPr>
          <p:cNvSpPr>
            <a:spLocks noGrp="1"/>
          </p:cNvSpPr>
          <p:nvPr>
            <p:ph type="subTitle" idx="1"/>
          </p:nvPr>
        </p:nvSpPr>
        <p:spPr>
          <a:xfrm>
            <a:off x="0" y="191386"/>
            <a:ext cx="12191999" cy="3083442"/>
          </a:xfrm>
          <a:solidFill>
            <a:schemeClr val="accent2">
              <a:lumMod val="20000"/>
              <a:lumOff val="80000"/>
            </a:schemeClr>
          </a:solidFill>
        </p:spPr>
        <p:txBody>
          <a:bodyPr>
            <a:normAutofit fontScale="77500" lnSpcReduction="20000"/>
          </a:bodyPr>
          <a:lstStyle/>
          <a:p>
            <a:pPr algn="just">
              <a:lnSpc>
                <a:spcPct val="107000"/>
              </a:lnSpc>
              <a:spcAft>
                <a:spcPts val="800"/>
              </a:spcAft>
            </a:pPr>
            <a:r>
              <a:rPr lang="fr-FR" sz="3100" b="1" u="sng"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B/ Déchets Inertes (DI):</a:t>
            </a:r>
          </a:p>
          <a:p>
            <a:pPr algn="just">
              <a:lnSpc>
                <a:spcPct val="160000"/>
              </a:lnSpc>
              <a:spcAft>
                <a:spcPts val="800"/>
              </a:spcAft>
            </a:pPr>
            <a:r>
              <a:rPr lang="fr-FR" sz="3100" kern="100" dirty="0">
                <a:effectLst/>
                <a:latin typeface="Calibri" panose="020F0502020204030204" pitchFamily="34" charset="0"/>
                <a:ea typeface="Calibri" panose="020F0502020204030204" pitchFamily="34" charset="0"/>
                <a:cs typeface="Arial" panose="020B0604020202020204" pitchFamily="34" charset="0"/>
              </a:rPr>
              <a:t>Ce sont les déchets qui  sont issus des travaux de construction et   </a:t>
            </a:r>
            <a:r>
              <a:rPr lang="fr-FR" sz="3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r-FR" sz="3100" kern="100" dirty="0">
                <a:effectLst/>
                <a:latin typeface="Calibri" panose="020F0502020204030204" pitchFamily="34" charset="0"/>
                <a:ea typeface="Calibri" panose="020F0502020204030204" pitchFamily="34" charset="0"/>
                <a:cs typeface="Arial" panose="020B0604020202020204" pitchFamily="34" charset="0"/>
              </a:rPr>
              <a:t>de démolition, sorties des chantiers et des carrières. </a:t>
            </a:r>
          </a:p>
          <a:p>
            <a:pPr algn="just">
              <a:lnSpc>
                <a:spcPct val="160000"/>
              </a:lnSpc>
              <a:spcAft>
                <a:spcPts val="800"/>
              </a:spcAft>
            </a:pPr>
            <a:r>
              <a:rPr lang="fr-FR" sz="3100" kern="100" dirty="0">
                <a:effectLst/>
                <a:latin typeface="Calibri" panose="020F0502020204030204" pitchFamily="34" charset="0"/>
                <a:ea typeface="Calibri" panose="020F0502020204030204" pitchFamily="34" charset="0"/>
                <a:cs typeface="Arial" panose="020B0604020202020204" pitchFamily="34" charset="0"/>
              </a:rPr>
              <a:t>Ces déchets se caractérisent par le fait  qui ne subissent </a:t>
            </a:r>
            <a:r>
              <a:rPr lang="fr-FR" sz="3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r-FR" sz="3100" kern="100" dirty="0">
                <a:effectLst/>
                <a:latin typeface="Calibri" panose="020F0502020204030204" pitchFamily="34" charset="0"/>
                <a:ea typeface="Calibri" panose="020F0502020204030204" pitchFamily="34" charset="0"/>
                <a:cs typeface="Arial" panose="020B0604020202020204" pitchFamily="34" charset="0"/>
              </a:rPr>
              <a:t>aumodification ou réaction biologique  ou physico –chimique, et ils ne sont absolument  pas préjudiciable pour l’environnement </a:t>
            </a:r>
          </a:p>
        </p:txBody>
      </p:sp>
      <p:pic>
        <p:nvPicPr>
          <p:cNvPr id="4" name="Picture 4" descr="Boumerdès : Le Centre des déchets inertes saturé à 100% –  lecourrier-dalgerie.com">
            <a:extLst>
              <a:ext uri="{FF2B5EF4-FFF2-40B4-BE49-F238E27FC236}">
                <a16:creationId xmlns:a16="http://schemas.microsoft.com/office/drawing/2014/main" id="{2E030760-330A-EF42-4102-A27D98B4C363}"/>
              </a:ext>
            </a:extLst>
          </p:cNvPr>
          <p:cNvPicPr>
            <a:picLocks noChangeAspect="1" noChangeArrowheads="1"/>
          </p:cNvPicPr>
          <p:nvPr/>
        </p:nvPicPr>
        <p:blipFill>
          <a:blip r:embed="rId2"/>
          <a:srcRect/>
          <a:stretch>
            <a:fillRect/>
          </a:stretch>
        </p:blipFill>
        <p:spPr bwMode="auto">
          <a:xfrm>
            <a:off x="4548618" y="3429000"/>
            <a:ext cx="3680981" cy="2918637"/>
          </a:xfrm>
          <a:prstGeom prst="rect">
            <a:avLst/>
          </a:prstGeom>
          <a:noFill/>
        </p:spPr>
      </p:pic>
    </p:spTree>
    <p:extLst>
      <p:ext uri="{BB962C8B-B14F-4D97-AF65-F5344CB8AC3E}">
        <p14:creationId xmlns:p14="http://schemas.microsoft.com/office/powerpoint/2010/main" val="2314150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530" y="-108284"/>
            <a:ext cx="9144000" cy="571503"/>
          </a:xfrm>
        </p:spPr>
        <p:txBody>
          <a:bodyPr>
            <a:normAutofit fontScale="90000"/>
          </a:bodyPr>
          <a:lstStyle/>
          <a:p>
            <a:pPr algn="l"/>
            <a:r>
              <a:rPr lang="fr-FR" sz="3200" b="1" u="sng" dirty="0">
                <a:solidFill>
                  <a:srgbClr val="FF0000"/>
                </a:solidFill>
                <a:latin typeface="+mn-lt"/>
              </a:rPr>
              <a:t>5/ Les instruments de la gestion des déchets en Algérie</a:t>
            </a:r>
            <a:r>
              <a:rPr lang="fr-FR" sz="3200" b="1" u="sng" dirty="0">
                <a:solidFill>
                  <a:srgbClr val="FF0000"/>
                </a:solidFill>
              </a:rPr>
              <a:t>:</a:t>
            </a:r>
          </a:p>
        </p:txBody>
      </p:sp>
      <p:sp>
        <p:nvSpPr>
          <p:cNvPr id="3" name="Sous-titre 2"/>
          <p:cNvSpPr>
            <a:spLocks noGrp="1"/>
          </p:cNvSpPr>
          <p:nvPr>
            <p:ph type="subTitle" idx="1"/>
          </p:nvPr>
        </p:nvSpPr>
        <p:spPr>
          <a:xfrm>
            <a:off x="42530" y="577516"/>
            <a:ext cx="12106940" cy="6376737"/>
          </a:xfrm>
        </p:spPr>
        <p:txBody>
          <a:bodyPr>
            <a:normAutofit fontScale="92500" lnSpcReduction="10000"/>
          </a:bodyPr>
          <a:lstStyle/>
          <a:p>
            <a:pPr algn="just"/>
            <a:r>
              <a:rPr lang="fr-FR" b="1" u="sng" dirty="0"/>
              <a:t>Le programme national de la gestion des déchets municipaux (PROGDEM):</a:t>
            </a:r>
          </a:p>
          <a:p>
            <a:pPr algn="just"/>
            <a:endParaRPr lang="fr-FR" dirty="0"/>
          </a:p>
          <a:p>
            <a:pPr algn="just">
              <a:lnSpc>
                <a:spcPct val="160000"/>
              </a:lnSpc>
            </a:pPr>
            <a:r>
              <a:rPr lang="fr-FR" dirty="0"/>
              <a:t>Issu de la loi 01-19 (2001),  relative a la gestion des déchets. C’est un programme d’action qui s’inscrit dans le Schéma National de l’Aménagement de Territoire a l’horizon de 2025.</a:t>
            </a:r>
          </a:p>
          <a:p>
            <a:pPr algn="just"/>
            <a:r>
              <a:rPr lang="fr-FR" dirty="0"/>
              <a:t>Il a pour objectifs de:</a:t>
            </a:r>
          </a:p>
          <a:p>
            <a:pPr algn="just"/>
            <a:endParaRPr lang="fr-FR" dirty="0"/>
          </a:p>
          <a:p>
            <a:pPr marL="342900" indent="-342900" algn="just">
              <a:buFont typeface="Arial" panose="020B0604020202020204" pitchFamily="34" charset="0"/>
              <a:buChar char="•"/>
            </a:pPr>
            <a:r>
              <a:rPr lang="fr-FR" dirty="0"/>
              <a:t>La préservation de l’hygiène publique et la propreté des agglomérations.</a:t>
            </a:r>
          </a:p>
          <a:p>
            <a:pPr algn="just"/>
            <a:endParaRPr lang="fr-FR" dirty="0"/>
          </a:p>
          <a:p>
            <a:pPr marL="342900" indent="-342900" algn="just">
              <a:buFont typeface="Arial" panose="020B0604020202020204" pitchFamily="34" charset="0"/>
              <a:buChar char="•"/>
            </a:pPr>
            <a:r>
              <a:rPr lang="fr-FR" dirty="0"/>
              <a:t>L’élimination écologiquement rationnelle des déchets municipaux et la valorisation des déchets recyclables.</a:t>
            </a:r>
          </a:p>
          <a:p>
            <a:pPr algn="just"/>
            <a:endParaRPr lang="fr-FR" dirty="0"/>
          </a:p>
          <a:p>
            <a:pPr marL="342900" indent="-342900" algn="just">
              <a:buFont typeface="Arial" panose="020B0604020202020204" pitchFamily="34" charset="0"/>
              <a:buChar char="•"/>
            </a:pPr>
            <a:r>
              <a:rPr lang="fr-FR" dirty="0"/>
              <a:t>La création d’emplois verts.</a:t>
            </a:r>
          </a:p>
          <a:p>
            <a:pPr algn="just"/>
            <a:endParaRPr lang="fr-FR" dirty="0"/>
          </a:p>
          <a:p>
            <a:pPr algn="just"/>
            <a:r>
              <a:rPr lang="fr-FR" dirty="0"/>
              <a:t>*   La réduction des circuits de collecte, et qui permet par la même, de réduire les impacts sur la qualité d’air.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a:bodyPr>
          <a:lstStyle/>
          <a:p>
            <a:pPr algn="l"/>
            <a:r>
              <a:rPr lang="fr-FR" b="1" u="sng" dirty="0">
                <a:solidFill>
                  <a:schemeClr val="tx1"/>
                </a:solidFill>
              </a:rPr>
              <a:t>Les principes du PROGDEM:</a:t>
            </a:r>
          </a:p>
          <a:p>
            <a:pPr algn="just"/>
            <a:endParaRPr lang="fr-FR" dirty="0">
              <a:solidFill>
                <a:schemeClr val="tx1"/>
              </a:solidFill>
            </a:endParaRPr>
          </a:p>
          <a:p>
            <a:pPr algn="just"/>
            <a:endParaRPr lang="fr-FR" dirty="0">
              <a:solidFill>
                <a:schemeClr val="tx1"/>
              </a:solidFill>
            </a:endParaRPr>
          </a:p>
          <a:p>
            <a:pPr algn="just"/>
            <a:r>
              <a:rPr lang="fr-FR" b="1" dirty="0"/>
              <a:t>         </a:t>
            </a:r>
            <a:r>
              <a:rPr lang="fr-FR" b="1" u="sng" dirty="0">
                <a:solidFill>
                  <a:schemeClr val="tx1"/>
                </a:solidFill>
              </a:rPr>
              <a:t>Le principe de précaution et de prévention </a:t>
            </a:r>
            <a:r>
              <a:rPr lang="fr-FR" dirty="0">
                <a:solidFill>
                  <a:schemeClr val="tx1"/>
                </a:solidFill>
              </a:rPr>
              <a:t>: qui incite à réduire la production des déchets à la source.</a:t>
            </a:r>
            <a:endParaRPr lang="fr-FR" dirty="0"/>
          </a:p>
          <a:p>
            <a:pPr algn="just"/>
            <a:endParaRPr lang="fr-FR" dirty="0">
              <a:solidFill>
                <a:schemeClr val="tx1"/>
              </a:solidFill>
            </a:endParaRPr>
          </a:p>
          <a:p>
            <a:pPr algn="just"/>
            <a:r>
              <a:rPr lang="fr-FR" b="1" dirty="0"/>
              <a:t>        </a:t>
            </a:r>
            <a:r>
              <a:rPr lang="fr-FR" b="1" u="sng" dirty="0">
                <a:solidFill>
                  <a:schemeClr val="tx1"/>
                </a:solidFill>
              </a:rPr>
              <a:t>Le principe de pollueur - payeur </a:t>
            </a:r>
            <a:r>
              <a:rPr lang="fr-FR" dirty="0">
                <a:solidFill>
                  <a:schemeClr val="tx1"/>
                </a:solidFill>
              </a:rPr>
              <a:t>: qui consacre la responsabilité des générateurs des déchets, dans la prise en charge, à leurs frais, de la collecte, du transport et l’élimination de leurs déchets.</a:t>
            </a:r>
          </a:p>
          <a:p>
            <a:pPr algn="just"/>
            <a:endParaRPr lang="fr-FR" dirty="0">
              <a:solidFill>
                <a:schemeClr val="tx1"/>
              </a:solidFill>
            </a:endParaRPr>
          </a:p>
          <a:p>
            <a:pPr algn="just"/>
            <a:r>
              <a:rPr lang="fr-FR" b="1" dirty="0"/>
              <a:t>        </a:t>
            </a:r>
            <a:r>
              <a:rPr lang="fr-FR" sz="2400" b="1" u="sng" dirty="0"/>
              <a:t>Le principe de producteur-récupérateur </a:t>
            </a:r>
            <a:r>
              <a:rPr lang="fr-FR" sz="2400" dirty="0"/>
              <a:t>: qui oblige les générateurs des déchets à assurer, à leurs frais, la récupération, le recyclage et la valorisation de leurs déchets.</a:t>
            </a:r>
          </a:p>
          <a:p>
            <a:pPr algn="just"/>
            <a:endParaRPr lang="fr-FR" sz="2400" dirty="0"/>
          </a:p>
          <a:p>
            <a:pPr algn="just"/>
            <a:endParaRPr lang="fr-FR" dirty="0">
              <a:solidFill>
                <a:schemeClr val="tx1"/>
              </a:solidFill>
            </a:endParaRPr>
          </a:p>
        </p:txBody>
      </p:sp>
      <p:cxnSp>
        <p:nvCxnSpPr>
          <p:cNvPr id="4" name="Straight Arrow Connector 3">
            <a:extLst>
              <a:ext uri="{FF2B5EF4-FFF2-40B4-BE49-F238E27FC236}">
                <a16:creationId xmlns:a16="http://schemas.microsoft.com/office/drawing/2014/main" id="{C296B0C7-2CE2-FDFE-8FC2-8DE75DA705E3}"/>
              </a:ext>
            </a:extLst>
          </p:cNvPr>
          <p:cNvCxnSpPr/>
          <p:nvPr/>
        </p:nvCxnSpPr>
        <p:spPr>
          <a:xfrm>
            <a:off x="0" y="1541721"/>
            <a:ext cx="63795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DDAA1D8-66BE-B65C-D586-8090842F022E}"/>
              </a:ext>
            </a:extLst>
          </p:cNvPr>
          <p:cNvCxnSpPr/>
          <p:nvPr/>
        </p:nvCxnSpPr>
        <p:spPr>
          <a:xfrm>
            <a:off x="0" y="2785730"/>
            <a:ext cx="63795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156D7FF-DD8D-C378-CACF-A94D7C95683B}"/>
              </a:ext>
            </a:extLst>
          </p:cNvPr>
          <p:cNvCxnSpPr>
            <a:cxnSpLocks/>
          </p:cNvCxnSpPr>
          <p:nvPr/>
        </p:nvCxnSpPr>
        <p:spPr>
          <a:xfrm>
            <a:off x="0" y="4379215"/>
            <a:ext cx="63795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8929718" cy="574158"/>
          </a:xfrm>
        </p:spPr>
        <p:txBody>
          <a:bodyPr>
            <a:normAutofit/>
          </a:bodyPr>
          <a:lstStyle/>
          <a:p>
            <a:pPr algn="l"/>
            <a:r>
              <a:rPr lang="fr-FR" sz="2800" b="1" u="sng" dirty="0">
                <a:latin typeface="+mn-lt"/>
              </a:rPr>
              <a:t>Le schéma directeur de la gestion des déchets</a:t>
            </a:r>
            <a:r>
              <a:rPr lang="fr-FR" sz="2800" dirty="0"/>
              <a:t>:</a:t>
            </a:r>
          </a:p>
        </p:txBody>
      </p:sp>
      <p:sp>
        <p:nvSpPr>
          <p:cNvPr id="3" name="Sous-titre 2"/>
          <p:cNvSpPr>
            <a:spLocks noGrp="1"/>
          </p:cNvSpPr>
          <p:nvPr>
            <p:ph type="subTitle" idx="1"/>
          </p:nvPr>
        </p:nvSpPr>
        <p:spPr>
          <a:xfrm>
            <a:off x="85060" y="857232"/>
            <a:ext cx="12106940" cy="4781568"/>
          </a:xfrm>
        </p:spPr>
        <p:txBody>
          <a:bodyPr>
            <a:normAutofit/>
          </a:bodyPr>
          <a:lstStyle/>
          <a:p>
            <a:pPr algn="just"/>
            <a:r>
              <a:rPr lang="fr-FR" dirty="0"/>
              <a:t>Sous l'autorité du président de l’APC (le maire), le SCGD vise à améliorer les performances de la commune dans le domaine de la gestion des déchets, par:</a:t>
            </a:r>
          </a:p>
          <a:p>
            <a:pPr algn="just"/>
            <a:endParaRPr lang="fr-FR" dirty="0"/>
          </a:p>
          <a:p>
            <a:pPr algn="just"/>
            <a:r>
              <a:rPr lang="fr-FR" dirty="0"/>
              <a:t>         L’identification des différentes activités urbaines génératrices des rejets.</a:t>
            </a:r>
          </a:p>
          <a:p>
            <a:pPr algn="just"/>
            <a:endParaRPr lang="fr-FR" dirty="0"/>
          </a:p>
          <a:p>
            <a:pPr algn="just"/>
            <a:r>
              <a:rPr lang="fr-FR" dirty="0"/>
              <a:t>         La connaissance des caractéristiques physiques et chimiques des DMA. </a:t>
            </a:r>
          </a:p>
          <a:p>
            <a:pPr algn="just"/>
            <a:endParaRPr lang="fr-FR" dirty="0"/>
          </a:p>
          <a:p>
            <a:pPr algn="just"/>
            <a:r>
              <a:rPr lang="fr-FR" dirty="0"/>
              <a:t>         L’organisation des services chargés de la gestion des déchets : personnel, modes et moyens de collecte utilisés et l’évaluation des coûts liés à la collecte et au traitement des déchets</a:t>
            </a:r>
          </a:p>
        </p:txBody>
      </p:sp>
      <p:cxnSp>
        <p:nvCxnSpPr>
          <p:cNvPr id="5" name="Straight Arrow Connector 4">
            <a:extLst>
              <a:ext uri="{FF2B5EF4-FFF2-40B4-BE49-F238E27FC236}">
                <a16:creationId xmlns:a16="http://schemas.microsoft.com/office/drawing/2014/main" id="{C932466E-018E-9A8B-605B-FD112FB47323}"/>
              </a:ext>
            </a:extLst>
          </p:cNvPr>
          <p:cNvCxnSpPr/>
          <p:nvPr/>
        </p:nvCxnSpPr>
        <p:spPr>
          <a:xfrm>
            <a:off x="95693" y="2296633"/>
            <a:ext cx="606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8D6B0E6-4FCB-2A65-78AE-2CCD65BFF266}"/>
              </a:ext>
            </a:extLst>
          </p:cNvPr>
          <p:cNvCxnSpPr>
            <a:cxnSpLocks/>
          </p:cNvCxnSpPr>
          <p:nvPr/>
        </p:nvCxnSpPr>
        <p:spPr>
          <a:xfrm>
            <a:off x="116958" y="3248016"/>
            <a:ext cx="5847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BF2A437-710B-632C-EA88-0AB8B24E1DB5}"/>
              </a:ext>
            </a:extLst>
          </p:cNvPr>
          <p:cNvCxnSpPr/>
          <p:nvPr/>
        </p:nvCxnSpPr>
        <p:spPr>
          <a:xfrm>
            <a:off x="116958" y="4125432"/>
            <a:ext cx="606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934741"/>
            <a:ext cx="7772400" cy="524538"/>
          </a:xfrm>
        </p:spPr>
        <p:txBody>
          <a:bodyPr>
            <a:normAutofit/>
          </a:bodyPr>
          <a:lstStyle/>
          <a:p>
            <a:pPr algn="l"/>
            <a:r>
              <a:rPr lang="fr-FR" sz="2800" b="1" u="sng" dirty="0">
                <a:latin typeface="+mn-lt"/>
              </a:rPr>
              <a:t>Définition:</a:t>
            </a:r>
          </a:p>
        </p:txBody>
      </p:sp>
      <p:sp>
        <p:nvSpPr>
          <p:cNvPr id="3" name="Sous-titre 2"/>
          <p:cNvSpPr>
            <a:spLocks noGrp="1"/>
          </p:cNvSpPr>
          <p:nvPr>
            <p:ph type="subTitle" idx="1"/>
          </p:nvPr>
        </p:nvSpPr>
        <p:spPr>
          <a:xfrm>
            <a:off x="0" y="1882481"/>
            <a:ext cx="12191999" cy="1807018"/>
          </a:xfrm>
        </p:spPr>
        <p:txBody>
          <a:bodyPr>
            <a:normAutofit/>
          </a:bodyPr>
          <a:lstStyle/>
          <a:p>
            <a:pPr algn="just">
              <a:lnSpc>
                <a:spcPct val="150000"/>
              </a:lnSpc>
            </a:pPr>
            <a:r>
              <a:rPr lang="fr-FR" dirty="0"/>
              <a:t>La caractérisation des déchets est une procédure qui consiste a donner des caractéristique aux déchets produits dans un territoire donné en un moment donné, notamment la quantité et la composition des rejets (</a:t>
            </a:r>
            <a:r>
              <a:rPr lang="fr-FR" b="1" u="sng" dirty="0"/>
              <a:t>Gisement de déchet</a:t>
            </a:r>
            <a:r>
              <a:rPr lang="fr-FR" dirty="0"/>
              <a:t>), ainsi que leurs </a:t>
            </a:r>
            <a:r>
              <a:rPr lang="fr-FR" b="1" u="sng" dirty="0"/>
              <a:t>propriétés physico-chimiques </a:t>
            </a:r>
          </a:p>
          <a:p>
            <a:pPr algn="just"/>
            <a:endParaRPr lang="fr-FR" sz="2000" dirty="0"/>
          </a:p>
          <a:p>
            <a:pPr algn="just"/>
            <a:endParaRPr lang="fr-FR" sz="2000" dirty="0"/>
          </a:p>
          <a:p>
            <a:pPr algn="just"/>
            <a:endParaRPr lang="fr-FR" sz="2000" b="1" dirty="0"/>
          </a:p>
          <a:p>
            <a:pPr algn="just"/>
            <a:endParaRPr lang="fr-FR" sz="2000" dirty="0"/>
          </a:p>
          <a:p>
            <a:pPr algn="just"/>
            <a:endParaRPr lang="fr-FR" sz="2000" dirty="0"/>
          </a:p>
          <a:p>
            <a:pPr algn="just"/>
            <a:endParaRPr lang="fr-FR" sz="2000" dirty="0"/>
          </a:p>
        </p:txBody>
      </p:sp>
      <p:sp>
        <p:nvSpPr>
          <p:cNvPr id="17410" name="AutoShape 2" descr="Résultat de recherche d'images pour &quot;schéma du compostage&quot;"/>
          <p:cNvSpPr>
            <a:spLocks noChangeAspect="1" noChangeArrowheads="1"/>
          </p:cNvSpPr>
          <p:nvPr/>
        </p:nvSpPr>
        <p:spPr bwMode="auto">
          <a:xfrm>
            <a:off x="1587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TextBox 3">
            <a:extLst>
              <a:ext uri="{FF2B5EF4-FFF2-40B4-BE49-F238E27FC236}">
                <a16:creationId xmlns:a16="http://schemas.microsoft.com/office/drawing/2014/main" id="{B8AA9142-8EE4-94A9-2E7E-0ACA9E777B0A}"/>
              </a:ext>
            </a:extLst>
          </p:cNvPr>
          <p:cNvSpPr txBox="1"/>
          <p:nvPr/>
        </p:nvSpPr>
        <p:spPr>
          <a:xfrm>
            <a:off x="74427" y="168275"/>
            <a:ext cx="9856382" cy="523220"/>
          </a:xfrm>
          <a:prstGeom prst="rect">
            <a:avLst/>
          </a:prstGeom>
          <a:noFill/>
        </p:spPr>
        <p:txBody>
          <a:bodyPr wrap="square" rtlCol="0">
            <a:spAutoFit/>
          </a:bodyPr>
          <a:lstStyle/>
          <a:p>
            <a:r>
              <a:rPr lang="fr-FR" sz="2800" b="1" u="sng" dirty="0">
                <a:solidFill>
                  <a:srgbClr val="FF0000"/>
                </a:solidFill>
              </a:rPr>
              <a:t>6/ La caractérisation des déchets :</a:t>
            </a:r>
          </a:p>
        </p:txBody>
      </p:sp>
      <p:sp>
        <p:nvSpPr>
          <p:cNvPr id="5" name="TextBox 4">
            <a:extLst>
              <a:ext uri="{FF2B5EF4-FFF2-40B4-BE49-F238E27FC236}">
                <a16:creationId xmlns:a16="http://schemas.microsoft.com/office/drawing/2014/main" id="{3D51AEA6-FC76-C90A-93B2-7F0B52221210}"/>
              </a:ext>
            </a:extLst>
          </p:cNvPr>
          <p:cNvSpPr txBox="1"/>
          <p:nvPr/>
        </p:nvSpPr>
        <p:spPr>
          <a:xfrm>
            <a:off x="0" y="4226191"/>
            <a:ext cx="12192000" cy="1697068"/>
          </a:xfrm>
          <a:prstGeom prst="rect">
            <a:avLst/>
          </a:prstGeom>
          <a:noFill/>
        </p:spPr>
        <p:txBody>
          <a:bodyPr wrap="square" rtlCol="0">
            <a:spAutoFit/>
          </a:bodyPr>
          <a:lstStyle/>
          <a:p>
            <a:pPr algn="just">
              <a:lnSpc>
                <a:spcPct val="150000"/>
              </a:lnSpc>
            </a:pPr>
            <a:r>
              <a:rPr lang="fr-FR" sz="2400" dirty="0"/>
              <a:t>La caractérisation des déchets est un outil d’aide a la décision qui permet de mettre a la disposition des autorités compétentes des données de base leurs facilitant objectivement les </a:t>
            </a:r>
            <a:r>
              <a:rPr lang="fr-FR" sz="2400" u="sng" dirty="0"/>
              <a:t>stratégies de gestion</a:t>
            </a:r>
            <a:r>
              <a:rPr lang="fr-FR" sz="24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CAD845-3DE7-6D7C-2C17-E0074A25CEE4}"/>
              </a:ext>
            </a:extLst>
          </p:cNvPr>
          <p:cNvSpPr>
            <a:spLocks noGrp="1"/>
          </p:cNvSpPr>
          <p:nvPr>
            <p:ph type="subTitle" idx="1"/>
          </p:nvPr>
        </p:nvSpPr>
        <p:spPr>
          <a:xfrm>
            <a:off x="0" y="84221"/>
            <a:ext cx="12192000" cy="6773779"/>
          </a:xfrm>
        </p:spPr>
        <p:txBody>
          <a:bodyPr>
            <a:normAutofit/>
          </a:bodyPr>
          <a:lstStyle/>
          <a:p>
            <a:pPr algn="just">
              <a:buFont typeface="Arial" charset="0"/>
              <a:buChar char="•"/>
            </a:pPr>
            <a:r>
              <a:rPr lang="fr-FR" sz="2400" b="1" u="sng" dirty="0"/>
              <a:t>La caractérisation physique </a:t>
            </a:r>
            <a:r>
              <a:rPr lang="fr-FR" sz="2400" dirty="0"/>
              <a:t>:</a:t>
            </a:r>
          </a:p>
          <a:p>
            <a:pPr algn="just"/>
            <a:endParaRPr lang="fr-FR" sz="2400" dirty="0"/>
          </a:p>
          <a:p>
            <a:pPr algn="just"/>
            <a:r>
              <a:rPr lang="fr-FR" dirty="0"/>
              <a:t>P</a:t>
            </a:r>
            <a:r>
              <a:rPr lang="fr-FR" sz="2400" dirty="0"/>
              <a:t>ermet de connaître:</a:t>
            </a:r>
          </a:p>
          <a:p>
            <a:pPr algn="just"/>
            <a:r>
              <a:rPr lang="fr-FR" dirty="0"/>
              <a:t>      </a:t>
            </a:r>
            <a:r>
              <a:rPr lang="fr-FR" sz="2400" dirty="0"/>
              <a:t>les quantités générées (Quantité globale journaliére, Ratio journalier par habitant)</a:t>
            </a:r>
          </a:p>
          <a:p>
            <a:pPr algn="just"/>
            <a:r>
              <a:rPr lang="fr-FR" sz="2400" dirty="0"/>
              <a:t>      leurs différentes composantes. </a:t>
            </a:r>
          </a:p>
          <a:p>
            <a:pPr algn="just"/>
            <a:r>
              <a:rPr lang="fr-FR" sz="2400" dirty="0"/>
              <a:t>On peut caractériser les déchets suivant les principales catégories et sous-catégories (Déchets organiques, </a:t>
            </a:r>
            <a:r>
              <a:rPr lang="fr-FR" dirty="0"/>
              <a:t>P</a:t>
            </a:r>
            <a:r>
              <a:rPr lang="fr-FR" sz="2400" dirty="0"/>
              <a:t>apier, Plastiques…) ou cibler quelques-unes suivant les tailles (&gt; 100 mm, &lt; 100 et &gt; 20 mm, etc.), ou bien suivant les classes (compostables, valorisables, incinérables, stockables)</a:t>
            </a:r>
          </a:p>
          <a:p>
            <a:pPr algn="just"/>
            <a:endParaRPr lang="fr-FR" sz="2400" dirty="0"/>
          </a:p>
          <a:p>
            <a:pPr algn="just"/>
            <a:endParaRPr lang="fr-FR" sz="2400" dirty="0"/>
          </a:p>
          <a:p>
            <a:pPr algn="just"/>
            <a:r>
              <a:rPr lang="fr-FR" sz="2400" b="1" dirty="0"/>
              <a:t>*</a:t>
            </a:r>
            <a:r>
              <a:rPr lang="fr-FR" sz="2400" b="1" u="sng" dirty="0"/>
              <a:t>La caractérisation  physico-chimique</a:t>
            </a:r>
            <a:r>
              <a:rPr lang="fr-FR" sz="2400" b="1" dirty="0"/>
              <a:t>: </a:t>
            </a:r>
          </a:p>
          <a:p>
            <a:pPr algn="just"/>
            <a:endParaRPr lang="fr-FR" sz="2400" b="1" dirty="0"/>
          </a:p>
          <a:p>
            <a:pPr algn="just"/>
            <a:r>
              <a:rPr lang="fr-FR" sz="2400" dirty="0"/>
              <a:t>La connaissance de la composition physico-chimique des déchets est essentielle dans la gestion et le traitement des rejets et </a:t>
            </a:r>
            <a:r>
              <a:rPr lang="fr-FR" sz="2400" b="1" u="sng" dirty="0"/>
              <a:t>pour prédire les risques potentiels de pollution pour l’environnement</a:t>
            </a:r>
            <a:r>
              <a:rPr lang="fr-FR" sz="2400" dirty="0"/>
              <a:t>. Elle permet donc de mettre en place des procédures de contrôle et de réduction des émissions polluantes dans le milieu récepteur</a:t>
            </a:r>
          </a:p>
          <a:p>
            <a:endParaRPr lang="fr-FR" dirty="0"/>
          </a:p>
        </p:txBody>
      </p:sp>
      <p:cxnSp>
        <p:nvCxnSpPr>
          <p:cNvPr id="4" name="Straight Arrow Connector 3">
            <a:extLst>
              <a:ext uri="{FF2B5EF4-FFF2-40B4-BE49-F238E27FC236}">
                <a16:creationId xmlns:a16="http://schemas.microsoft.com/office/drawing/2014/main" id="{51F062B7-29A1-F776-0203-1148BD33D012}"/>
              </a:ext>
            </a:extLst>
          </p:cNvPr>
          <p:cNvCxnSpPr/>
          <p:nvPr/>
        </p:nvCxnSpPr>
        <p:spPr>
          <a:xfrm>
            <a:off x="0" y="1640492"/>
            <a:ext cx="43313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6477DA-C8B5-8E21-3FA8-420A7B062757}"/>
              </a:ext>
            </a:extLst>
          </p:cNvPr>
          <p:cNvCxnSpPr>
            <a:cxnSpLocks/>
          </p:cNvCxnSpPr>
          <p:nvPr/>
        </p:nvCxnSpPr>
        <p:spPr>
          <a:xfrm>
            <a:off x="0" y="2097692"/>
            <a:ext cx="43313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289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0788"/>
            <a:ext cx="7772400" cy="500792"/>
          </a:xfrm>
        </p:spPr>
        <p:txBody>
          <a:bodyPr>
            <a:normAutofit/>
          </a:bodyPr>
          <a:lstStyle/>
          <a:p>
            <a:pPr algn="l"/>
            <a:r>
              <a:rPr lang="fr-FR" sz="2800" b="1" u="sng" dirty="0">
                <a:solidFill>
                  <a:srgbClr val="FF0000"/>
                </a:solidFill>
                <a:latin typeface="+mn-lt"/>
              </a:rPr>
              <a:t>6-1/ Les enjeux de la caractérisation des déchets :</a:t>
            </a:r>
          </a:p>
        </p:txBody>
      </p:sp>
      <p:sp>
        <p:nvSpPr>
          <p:cNvPr id="3" name="Sous-titre 2"/>
          <p:cNvSpPr>
            <a:spLocks noGrp="1"/>
          </p:cNvSpPr>
          <p:nvPr>
            <p:ph type="subTitle" idx="1"/>
          </p:nvPr>
        </p:nvSpPr>
        <p:spPr>
          <a:xfrm>
            <a:off x="106326" y="928670"/>
            <a:ext cx="12085674" cy="5500726"/>
          </a:xfrm>
        </p:spPr>
        <p:txBody>
          <a:bodyPr/>
          <a:lstStyle/>
          <a:p>
            <a:pPr algn="l"/>
            <a:r>
              <a:rPr lang="fr-FR" u="sng" dirty="0"/>
              <a:t>Enjeux socio-économique:</a:t>
            </a:r>
          </a:p>
          <a:p>
            <a:pPr algn="just"/>
            <a:endParaRPr lang="fr-FR" sz="2000" dirty="0"/>
          </a:p>
          <a:p>
            <a:pPr algn="just"/>
            <a:r>
              <a:rPr lang="fr-FR" dirty="0"/>
              <a:t>*La connaissance de la quantité et la composition des déchets permet de prévoir les couts liés aux moyens de collecte et les matériels de valorisation. </a:t>
            </a:r>
          </a:p>
          <a:p>
            <a:pPr algn="just"/>
            <a:endParaRPr lang="fr-FR" dirty="0"/>
          </a:p>
          <a:p>
            <a:pPr algn="just"/>
            <a:r>
              <a:rPr lang="fr-FR" dirty="0"/>
              <a:t>*Elle permet aussi d’organiser la fréquence de la collecte en adaptant aussi les équipements du traitement a la nature des déchets. </a:t>
            </a:r>
          </a:p>
          <a:p>
            <a:pPr algn="just"/>
            <a:endParaRPr lang="fr-FR" dirty="0"/>
          </a:p>
          <a:p>
            <a:pPr algn="just"/>
            <a:r>
              <a:rPr lang="fr-FR" dirty="0"/>
              <a:t>*Créer de l’économie sociale dans la mesure ou elle offre des emplois pour les personnes  peu ou  pas qualifiés ou bien marginalisés.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4063"/>
            <a:ext cx="7772400" cy="531627"/>
          </a:xfrm>
        </p:spPr>
        <p:txBody>
          <a:bodyPr>
            <a:normAutofit/>
          </a:bodyPr>
          <a:lstStyle/>
          <a:p>
            <a:pPr algn="l"/>
            <a:r>
              <a:rPr lang="fr-FR" sz="2800" u="sng" dirty="0"/>
              <a:t>Enjeux environnementaux et sanitaires </a:t>
            </a:r>
          </a:p>
        </p:txBody>
      </p:sp>
      <p:sp>
        <p:nvSpPr>
          <p:cNvPr id="3" name="Sous-titre 2"/>
          <p:cNvSpPr>
            <a:spLocks noGrp="1"/>
          </p:cNvSpPr>
          <p:nvPr>
            <p:ph type="subTitle" idx="1"/>
          </p:nvPr>
        </p:nvSpPr>
        <p:spPr>
          <a:xfrm>
            <a:off x="0" y="857232"/>
            <a:ext cx="12192000" cy="5786478"/>
          </a:xfrm>
        </p:spPr>
        <p:txBody>
          <a:bodyPr>
            <a:normAutofit/>
          </a:bodyPr>
          <a:lstStyle/>
          <a:p>
            <a:pPr algn="just"/>
            <a:r>
              <a:rPr lang="fr-FR" dirty="0"/>
              <a:t>*Disposer des données qualitatifs des déchets émis dans une localité ,permettra d’évaluer judicieusement les risques environnementaux et sanitaires qui pourraient être engendrés par les substances contenus dans les déchets </a:t>
            </a:r>
          </a:p>
          <a:p>
            <a:pPr algn="just"/>
            <a:endParaRPr lang="fr-FR" dirty="0"/>
          </a:p>
          <a:p>
            <a:pPr algn="just"/>
            <a:r>
              <a:rPr lang="fr-FR" dirty="0"/>
              <a:t>*Avoir des informations sur les flux des déchets permettra de prévoir leurs comportement en apport avec les conditions du milieu ,ce qui permet en effet de choisir les filières de valorisation respectueuses de l’environnement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97678"/>
            <a:ext cx="12192000" cy="2449829"/>
          </a:xfrm>
          <a:solidFill>
            <a:schemeClr val="accent2">
              <a:lumMod val="40000"/>
              <a:lumOff val="60000"/>
            </a:schemeClr>
          </a:solidFill>
        </p:spPr>
        <p:txBody>
          <a:bodyPr>
            <a:normAutofit/>
          </a:bodyPr>
          <a:lstStyle/>
          <a:p>
            <a:pPr algn="just">
              <a:lnSpc>
                <a:spcPct val="150000"/>
              </a:lnSpc>
            </a:pPr>
            <a:r>
              <a:rPr lang="fr-FR" b="1" u="sng"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 Déchets  spéciaux (DS): </a:t>
            </a:r>
          </a:p>
          <a:p>
            <a:pPr algn="just">
              <a:lnSpc>
                <a:spcPct val="150000"/>
              </a:lnSpc>
            </a:pPr>
            <a:r>
              <a:rPr lang="fr-FR" kern="100" dirty="0">
                <a:latin typeface="Calibri" panose="020F0502020204030204" pitchFamily="34" charset="0"/>
                <a:ea typeface="Calibri" panose="020F0502020204030204" pitchFamily="34" charset="0"/>
                <a:cs typeface="Arial" panose="020B0604020202020204" pitchFamily="34" charset="0"/>
              </a:rPr>
              <a:t>C</a:t>
            </a:r>
            <a:r>
              <a:rPr lang="fr-FR" kern="100" dirty="0">
                <a:effectLst/>
                <a:latin typeface="Calibri" panose="020F0502020204030204" pitchFamily="34" charset="0"/>
                <a:ea typeface="Calibri" panose="020F0502020204030204" pitchFamily="34" charset="0"/>
                <a:cs typeface="Arial" panose="020B0604020202020204" pitchFamily="34" charset="0"/>
              </a:rPr>
              <a:t>e sont ceux qui sont issus des activités </a:t>
            </a:r>
            <a:r>
              <a:rPr lang="fr-FR" b="1" u="sng" kern="100" dirty="0">
                <a:effectLst/>
                <a:latin typeface="Calibri" panose="020F0502020204030204" pitchFamily="34" charset="0"/>
                <a:ea typeface="Calibri" panose="020F0502020204030204" pitchFamily="34" charset="0"/>
                <a:cs typeface="Arial" panose="020B0604020202020204" pitchFamily="34" charset="0"/>
              </a:rPr>
              <a:t>industrielles,</a:t>
            </a:r>
            <a:r>
              <a:rPr lang="fr-FR" kern="100" dirty="0">
                <a:effectLst/>
                <a:latin typeface="Calibri" panose="020F0502020204030204" pitchFamily="34" charset="0"/>
                <a:ea typeface="Calibri" panose="020F0502020204030204" pitchFamily="34" charset="0"/>
                <a:cs typeface="Arial" panose="020B0604020202020204" pitchFamily="34" charset="0"/>
              </a:rPr>
              <a:t> </a:t>
            </a:r>
            <a:r>
              <a:rPr lang="fr-FR" b="1" u="sng" kern="100" dirty="0">
                <a:effectLst/>
                <a:latin typeface="Calibri" panose="020F0502020204030204" pitchFamily="34" charset="0"/>
                <a:ea typeface="Calibri" panose="020F0502020204030204" pitchFamily="34" charset="0"/>
                <a:cs typeface="Arial" panose="020B0604020202020204" pitchFamily="34" charset="0"/>
              </a:rPr>
              <a:t>agricoles</a:t>
            </a:r>
            <a:r>
              <a:rPr lang="fr-FR" kern="100" dirty="0">
                <a:effectLst/>
                <a:latin typeface="Calibri" panose="020F0502020204030204" pitchFamily="34" charset="0"/>
                <a:ea typeface="Calibri" panose="020F0502020204030204" pitchFamily="34" charset="0"/>
                <a:cs typeface="Arial" panose="020B0604020202020204" pitchFamily="34" charset="0"/>
              </a:rPr>
              <a:t> et </a:t>
            </a:r>
            <a:r>
              <a:rPr lang="fr-FR" b="1" u="sng" kern="100" dirty="0">
                <a:effectLst/>
                <a:latin typeface="Calibri" panose="020F0502020204030204" pitchFamily="34" charset="0"/>
                <a:ea typeface="Calibri" panose="020F0502020204030204" pitchFamily="34" charset="0"/>
                <a:cs typeface="Arial" panose="020B0604020202020204" pitchFamily="34" charset="0"/>
              </a:rPr>
              <a:t>hospitalières, </a:t>
            </a:r>
            <a:r>
              <a:rPr lang="fr-FR" kern="100" dirty="0">
                <a:effectLst/>
                <a:latin typeface="Calibri" panose="020F0502020204030204" pitchFamily="34" charset="0"/>
                <a:ea typeface="Calibri" panose="020F0502020204030204" pitchFamily="34" charset="0"/>
                <a:cs typeface="Arial" panose="020B0604020202020204" pitchFamily="34" charset="0"/>
              </a:rPr>
              <a:t>et qui en raison de leur nature et de leurs matières qu’ils contiennent </a:t>
            </a:r>
            <a:r>
              <a:rPr lang="fr-FR" b="1" u="sng" kern="100" dirty="0">
                <a:effectLst/>
                <a:latin typeface="Calibri" panose="020F0502020204030204" pitchFamily="34" charset="0"/>
                <a:ea typeface="Calibri" panose="020F0502020204030204" pitchFamily="34" charset="0"/>
                <a:cs typeface="Arial" panose="020B0604020202020204" pitchFamily="34" charset="0"/>
              </a:rPr>
              <a:t>ne peuvent pas être collectés </a:t>
            </a:r>
            <a:r>
              <a:rPr lang="fr-FR" kern="100" dirty="0">
                <a:effectLst/>
                <a:latin typeface="Calibri" panose="020F0502020204030204" pitchFamily="34" charset="0"/>
                <a:ea typeface="Calibri" panose="020F0502020204030204" pitchFamily="34" charset="0"/>
                <a:cs typeface="Arial" panose="020B0604020202020204" pitchFamily="34" charset="0"/>
              </a:rPr>
              <a:t>dans les mêmes conditions que les déchets ménagers et les déchets inertes </a:t>
            </a:r>
          </a:p>
          <a:p>
            <a:endParaRPr lang="fr-FR" dirty="0"/>
          </a:p>
        </p:txBody>
      </p:sp>
      <p:pic>
        <p:nvPicPr>
          <p:cNvPr id="50178" name="Picture 2" descr="Gestion des déchets hospitaliers à Skikda : Nécessité de former des  spécialités - lecourrier-dalgerie.com"/>
          <p:cNvPicPr>
            <a:picLocks noChangeAspect="1" noChangeArrowheads="1"/>
          </p:cNvPicPr>
          <p:nvPr/>
        </p:nvPicPr>
        <p:blipFill>
          <a:blip r:embed="rId2"/>
          <a:srcRect/>
          <a:stretch>
            <a:fillRect/>
          </a:stretch>
        </p:blipFill>
        <p:spPr bwMode="auto">
          <a:xfrm>
            <a:off x="4380614" y="2970821"/>
            <a:ext cx="3678867" cy="310036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2D7646-E0D6-577B-902E-EAAA7BC619BA}"/>
              </a:ext>
            </a:extLst>
          </p:cNvPr>
          <p:cNvSpPr>
            <a:spLocks noGrp="1"/>
          </p:cNvSpPr>
          <p:nvPr>
            <p:ph type="subTitle" idx="1"/>
          </p:nvPr>
        </p:nvSpPr>
        <p:spPr>
          <a:xfrm>
            <a:off x="0" y="359106"/>
            <a:ext cx="12192000" cy="2086381"/>
          </a:xfrm>
          <a:solidFill>
            <a:schemeClr val="accent2">
              <a:lumMod val="40000"/>
              <a:lumOff val="60000"/>
            </a:schemeClr>
          </a:solidFill>
        </p:spPr>
        <p:txBody>
          <a:bodyPr>
            <a:normAutofit/>
          </a:bodyPr>
          <a:lstStyle/>
          <a:p>
            <a:pPr algn="just">
              <a:lnSpc>
                <a:spcPct val="150000"/>
              </a:lnSpc>
            </a:pPr>
            <a:r>
              <a:rPr lang="fr-FR" b="1" u="sng" kern="100" dirty="0">
                <a:highlight>
                  <a:srgbClr val="FFFF00"/>
                </a:highlight>
                <a:latin typeface="Calibri" panose="020F0502020204030204" pitchFamily="34" charset="0"/>
                <a:ea typeface="Calibri" panose="020F0502020204030204" pitchFamily="34" charset="0"/>
                <a:cs typeface="Arial" panose="020B0604020202020204" pitchFamily="34" charset="0"/>
              </a:rPr>
              <a:t>D/</a:t>
            </a:r>
            <a:r>
              <a:rPr lang="fr-FR" b="1" u="sng"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Déchets spéciaux et dangereux (DSD) : </a:t>
            </a:r>
          </a:p>
          <a:p>
            <a:pPr algn="just">
              <a:lnSpc>
                <a:spcPct val="150000"/>
              </a:lnSpc>
            </a:pPr>
            <a:r>
              <a:rPr lang="fr-FR" kern="100" dirty="0">
                <a:effectLst/>
                <a:latin typeface="Calibri" panose="020F0502020204030204" pitchFamily="34" charset="0"/>
                <a:ea typeface="Calibri" panose="020F0502020204030204" pitchFamily="34" charset="0"/>
                <a:cs typeface="Arial" panose="020B0604020202020204" pitchFamily="34" charset="0"/>
              </a:rPr>
              <a:t>Ce sont les déchets qui par leurs nature et par les constituants nocifs qu’ils contiennent </a:t>
            </a:r>
            <a:r>
              <a:rPr lang="fr-FR" b="1" u="sng" kern="100" dirty="0">
                <a:effectLst/>
                <a:latin typeface="Calibri" panose="020F0502020204030204" pitchFamily="34" charset="0"/>
                <a:ea typeface="Calibri" panose="020F0502020204030204" pitchFamily="34" charset="0"/>
                <a:cs typeface="Arial" panose="020B0604020202020204" pitchFamily="34" charset="0"/>
              </a:rPr>
              <a:t>peuvent nuire a la santé publique et a l’environnement</a:t>
            </a:r>
          </a:p>
          <a:p>
            <a:endParaRPr lang="fr-FR" dirty="0"/>
          </a:p>
        </p:txBody>
      </p:sp>
      <p:pic>
        <p:nvPicPr>
          <p:cNvPr id="5" name="Picture 4">
            <a:extLst>
              <a:ext uri="{FF2B5EF4-FFF2-40B4-BE49-F238E27FC236}">
                <a16:creationId xmlns:a16="http://schemas.microsoft.com/office/drawing/2014/main" id="{68A105C8-1499-4CA0-493C-90DEF8708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046" y="3040914"/>
            <a:ext cx="3710763" cy="2743200"/>
          </a:xfrm>
          <a:prstGeom prst="rect">
            <a:avLst/>
          </a:prstGeom>
        </p:spPr>
      </p:pic>
    </p:spTree>
    <p:extLst>
      <p:ext uri="{BB962C8B-B14F-4D97-AF65-F5344CB8AC3E}">
        <p14:creationId xmlns:p14="http://schemas.microsoft.com/office/powerpoint/2010/main" val="300338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DA11B-16EA-B13E-CE7A-64FB68AB0C8D}"/>
              </a:ext>
            </a:extLst>
          </p:cNvPr>
          <p:cNvSpPr>
            <a:spLocks noGrp="1"/>
          </p:cNvSpPr>
          <p:nvPr>
            <p:ph type="subTitle" idx="1"/>
          </p:nvPr>
        </p:nvSpPr>
        <p:spPr>
          <a:xfrm>
            <a:off x="0" y="914399"/>
            <a:ext cx="12192000" cy="3317359"/>
          </a:xfrm>
          <a:solidFill>
            <a:schemeClr val="accent2">
              <a:lumMod val="20000"/>
              <a:lumOff val="80000"/>
            </a:schemeClr>
          </a:solidFill>
        </p:spPr>
        <p:txBody>
          <a:bodyPr>
            <a:normAutofit/>
          </a:bodyPr>
          <a:lstStyle/>
          <a:p>
            <a:pPr algn="just">
              <a:lnSpc>
                <a:spcPct val="150000"/>
              </a:lnSpc>
            </a:pPr>
            <a:r>
              <a:rPr lang="fr-FR" dirty="0">
                <a:effectLst/>
                <a:ea typeface="Calibri" panose="020F0502020204030204" pitchFamily="34" charset="0"/>
              </a:rPr>
              <a:t>L’intérêt de la classification des déchets est de faciliter la gestion et le traitement des déchets, plus précisément l’anticipation des modes et des moyens de collecte ainsi que leur orientation vers les filières de valorisation adaptées.</a:t>
            </a:r>
            <a:r>
              <a:rPr lang="fr-FR" dirty="0">
                <a:effectLst/>
                <a:ea typeface="Times New Roman" panose="02020603050405020304" pitchFamily="18" charset="0"/>
              </a:rPr>
              <a:t> </a:t>
            </a:r>
          </a:p>
          <a:p>
            <a:pPr algn="just">
              <a:lnSpc>
                <a:spcPct val="150000"/>
              </a:lnSpc>
            </a:pPr>
            <a:r>
              <a:rPr lang="fr-FR" dirty="0">
                <a:effectLst/>
                <a:ea typeface="Times New Roman" panose="02020603050405020304" pitchFamily="18" charset="0"/>
              </a:rPr>
              <a:t>De plus, sur le plan juridique, la classification permet d’apprécier la responsabilité des producteurs des déchets et l’impact de leurs activités sur l’environnement et la santé humaine.</a:t>
            </a:r>
            <a:endParaRPr lang="fr-FR" sz="3200" dirty="0"/>
          </a:p>
        </p:txBody>
      </p:sp>
      <p:sp>
        <p:nvSpPr>
          <p:cNvPr id="4" name="TextBox 3">
            <a:extLst>
              <a:ext uri="{FF2B5EF4-FFF2-40B4-BE49-F238E27FC236}">
                <a16:creationId xmlns:a16="http://schemas.microsoft.com/office/drawing/2014/main" id="{18A3F47A-4030-FF32-6923-58FF116C3EC9}"/>
              </a:ext>
            </a:extLst>
          </p:cNvPr>
          <p:cNvSpPr txBox="1"/>
          <p:nvPr/>
        </p:nvSpPr>
        <p:spPr>
          <a:xfrm>
            <a:off x="0" y="138223"/>
            <a:ext cx="5911702" cy="461665"/>
          </a:xfrm>
          <a:prstGeom prst="rect">
            <a:avLst/>
          </a:prstGeom>
          <a:noFill/>
        </p:spPr>
        <p:txBody>
          <a:bodyPr wrap="square" rtlCol="0">
            <a:spAutoFit/>
          </a:bodyPr>
          <a:lstStyle/>
          <a:p>
            <a:r>
              <a:rPr lang="fr-FR" sz="2400" b="1" u="sng" dirty="0">
                <a:solidFill>
                  <a:srgbClr val="FF0000"/>
                </a:solidFill>
              </a:rPr>
              <a:t>* Intérét de la classification des déchets </a:t>
            </a:r>
            <a:r>
              <a:rPr lang="fr-FR" dirty="0"/>
              <a:t>:</a:t>
            </a:r>
          </a:p>
        </p:txBody>
      </p:sp>
    </p:spTree>
    <p:extLst>
      <p:ext uri="{BB962C8B-B14F-4D97-AF65-F5344CB8AC3E}">
        <p14:creationId xmlns:p14="http://schemas.microsoft.com/office/powerpoint/2010/main" val="230419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571479"/>
          </a:xfrm>
        </p:spPr>
        <p:txBody>
          <a:bodyPr>
            <a:normAutofit/>
          </a:bodyPr>
          <a:lstStyle/>
          <a:p>
            <a:pPr algn="l"/>
            <a:r>
              <a:rPr lang="fr-FR" sz="3200" b="1" u="sng" dirty="0">
                <a:solidFill>
                  <a:srgbClr val="FF0000"/>
                </a:solidFill>
                <a:latin typeface="+mn-lt"/>
              </a:rPr>
              <a:t>3) La gestion des déchets :</a:t>
            </a:r>
          </a:p>
        </p:txBody>
      </p:sp>
      <p:sp>
        <p:nvSpPr>
          <p:cNvPr id="3" name="Sous-titre 2"/>
          <p:cNvSpPr>
            <a:spLocks noGrp="1"/>
          </p:cNvSpPr>
          <p:nvPr>
            <p:ph type="subTitle" idx="1"/>
          </p:nvPr>
        </p:nvSpPr>
        <p:spPr>
          <a:xfrm>
            <a:off x="-1" y="714356"/>
            <a:ext cx="12057321" cy="1178239"/>
          </a:xfrm>
          <a:solidFill>
            <a:schemeClr val="accent5">
              <a:lumMod val="20000"/>
              <a:lumOff val="80000"/>
            </a:schemeClr>
          </a:solidFill>
        </p:spPr>
        <p:txBody>
          <a:bodyPr>
            <a:normAutofit lnSpcReduction="10000"/>
          </a:bodyPr>
          <a:lstStyle/>
          <a:p>
            <a:pPr algn="just">
              <a:lnSpc>
                <a:spcPct val="150000"/>
              </a:lnSpc>
            </a:pPr>
            <a:r>
              <a:rPr lang="fr-FR" b="0" i="0" dirty="0">
                <a:solidFill>
                  <a:srgbClr val="3A3A3A"/>
                </a:solidFill>
                <a:effectLst/>
                <a:latin typeface="Marianne"/>
              </a:rPr>
              <a:t>La gestion des déchets englobe, de manière générale, toute activité participant à l’organisation de la prise en charge des déchets depuis leur production jusqu’à leur traitement final</a:t>
            </a:r>
          </a:p>
          <a:p>
            <a:pPr algn="just"/>
            <a:endParaRPr lang="fr-FR" dirty="0"/>
          </a:p>
        </p:txBody>
      </p:sp>
      <p:sp>
        <p:nvSpPr>
          <p:cNvPr id="4" name="TextBox 3">
            <a:extLst>
              <a:ext uri="{FF2B5EF4-FFF2-40B4-BE49-F238E27FC236}">
                <a16:creationId xmlns:a16="http://schemas.microsoft.com/office/drawing/2014/main" id="{41989FE3-22B5-888E-16DD-EBC5A1E9C51F}"/>
              </a:ext>
            </a:extLst>
          </p:cNvPr>
          <p:cNvSpPr txBox="1"/>
          <p:nvPr/>
        </p:nvSpPr>
        <p:spPr>
          <a:xfrm>
            <a:off x="0" y="2466753"/>
            <a:ext cx="12036056" cy="2251065"/>
          </a:xfrm>
          <a:prstGeom prst="rect">
            <a:avLst/>
          </a:prstGeom>
          <a:solidFill>
            <a:schemeClr val="accent5">
              <a:lumMod val="20000"/>
              <a:lumOff val="80000"/>
            </a:schemeClr>
          </a:solidFill>
        </p:spPr>
        <p:txBody>
          <a:bodyPr wrap="square" rtlCol="0">
            <a:spAutoFit/>
          </a:bodyPr>
          <a:lstStyle/>
          <a:p>
            <a:pPr algn="just">
              <a:lnSpc>
                <a:spcPct val="150000"/>
              </a:lnSpc>
            </a:pPr>
            <a:r>
              <a:rPr lang="fr-FR" sz="2400" dirty="0"/>
              <a:t>«</a:t>
            </a:r>
            <a:r>
              <a:rPr lang="fr-FR" sz="2400" i="1" dirty="0"/>
              <a:t>Toute opération relative à la </a:t>
            </a:r>
            <a:r>
              <a:rPr lang="fr-FR" sz="2400" b="1" u="sng" dirty="0"/>
              <a:t>collecte</a:t>
            </a:r>
            <a:r>
              <a:rPr lang="fr-FR" sz="2400" b="1" dirty="0"/>
              <a:t>,</a:t>
            </a:r>
            <a:r>
              <a:rPr lang="fr-FR" sz="2400" i="1" dirty="0"/>
              <a:t> au </a:t>
            </a:r>
            <a:r>
              <a:rPr lang="fr-FR" sz="2400" b="1" u="sng" dirty="0"/>
              <a:t>tri</a:t>
            </a:r>
            <a:r>
              <a:rPr lang="fr-FR" sz="2400" i="1" dirty="0"/>
              <a:t>, au </a:t>
            </a:r>
            <a:r>
              <a:rPr lang="fr-FR" sz="2400" b="1" u="sng" dirty="0"/>
              <a:t>transport</a:t>
            </a:r>
            <a:r>
              <a:rPr lang="fr-FR" sz="2400" b="1" dirty="0"/>
              <a:t>,</a:t>
            </a:r>
            <a:r>
              <a:rPr lang="fr-FR" sz="2400" i="1" dirty="0"/>
              <a:t> au </a:t>
            </a:r>
            <a:r>
              <a:rPr lang="fr-FR" sz="2400" b="1" u="sng" dirty="0"/>
              <a:t>stockage</a:t>
            </a:r>
            <a:r>
              <a:rPr lang="fr-FR" sz="2400" i="1" dirty="0"/>
              <a:t>, à la </a:t>
            </a:r>
            <a:r>
              <a:rPr lang="fr-FR" sz="2400" b="1" u="sng" dirty="0"/>
              <a:t>valorisation</a:t>
            </a:r>
            <a:r>
              <a:rPr lang="fr-FR" sz="2400" b="1" dirty="0"/>
              <a:t> </a:t>
            </a:r>
            <a:r>
              <a:rPr lang="fr-FR" sz="2400" i="1" dirty="0"/>
              <a:t>et à </a:t>
            </a:r>
            <a:r>
              <a:rPr lang="fr-FR" sz="2400" b="1" u="sng" dirty="0"/>
              <a:t>l’élimination</a:t>
            </a:r>
            <a:r>
              <a:rPr lang="fr-FR" sz="2400" i="1" dirty="0"/>
              <a:t> des déchets, y compris le contrôle de ces opérations</a:t>
            </a:r>
            <a:r>
              <a:rPr lang="fr-FR" sz="2400" dirty="0"/>
              <a:t>».     </a:t>
            </a:r>
          </a:p>
          <a:p>
            <a:pPr algn="just">
              <a:lnSpc>
                <a:spcPct val="150000"/>
              </a:lnSpc>
            </a:pPr>
            <a:endParaRPr lang="fr-FR" sz="2400" dirty="0"/>
          </a:p>
          <a:p>
            <a:pPr algn="just">
              <a:lnSpc>
                <a:spcPct val="150000"/>
              </a:lnSpc>
            </a:pPr>
            <a:r>
              <a:rPr lang="fr-FR" sz="2400" dirty="0"/>
              <a:t>( Loi 01-19 relative a la gestion des déchets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8A65E9-ADB6-19F5-F1DE-8EEDA224DD02}"/>
              </a:ext>
            </a:extLst>
          </p:cNvPr>
          <p:cNvSpPr>
            <a:spLocks noGrp="1"/>
          </p:cNvSpPr>
          <p:nvPr>
            <p:ph type="subTitle" idx="1"/>
          </p:nvPr>
        </p:nvSpPr>
        <p:spPr>
          <a:xfrm>
            <a:off x="0" y="127591"/>
            <a:ext cx="12192000" cy="658437"/>
          </a:xfrm>
        </p:spPr>
        <p:txBody>
          <a:bodyPr>
            <a:normAutofit/>
          </a:bodyPr>
          <a:lstStyle/>
          <a:p>
            <a:pPr algn="just"/>
            <a:r>
              <a:rPr lang="fr-FR" sz="3200" b="1" u="sng" dirty="0">
                <a:solidFill>
                  <a:srgbClr val="FF0000"/>
                </a:solidFill>
              </a:rPr>
              <a:t>3-1/ Étapes de la gestion des déchets :</a:t>
            </a:r>
          </a:p>
          <a:p>
            <a:pPr algn="just"/>
            <a:endParaRPr lang="fr-FR" b="1" u="sng" dirty="0"/>
          </a:p>
          <a:p>
            <a:pPr lvl="0" algn="just"/>
            <a:endParaRPr lang="fr-FR" sz="2000" b="1" u="sng" dirty="0"/>
          </a:p>
          <a:p>
            <a:endParaRPr lang="fr-FR" dirty="0"/>
          </a:p>
        </p:txBody>
      </p:sp>
      <p:sp>
        <p:nvSpPr>
          <p:cNvPr id="4" name="TextBox 3">
            <a:extLst>
              <a:ext uri="{FF2B5EF4-FFF2-40B4-BE49-F238E27FC236}">
                <a16:creationId xmlns:a16="http://schemas.microsoft.com/office/drawing/2014/main" id="{7B989395-23FC-36C1-785F-C207968550B7}"/>
              </a:ext>
            </a:extLst>
          </p:cNvPr>
          <p:cNvSpPr txBox="1"/>
          <p:nvPr/>
        </p:nvSpPr>
        <p:spPr>
          <a:xfrm>
            <a:off x="115186" y="4321942"/>
            <a:ext cx="11961628" cy="2435731"/>
          </a:xfrm>
          <a:prstGeom prst="rect">
            <a:avLst/>
          </a:prstGeom>
          <a:solidFill>
            <a:schemeClr val="accent6">
              <a:lumMod val="20000"/>
              <a:lumOff val="80000"/>
            </a:schemeClr>
          </a:solidFill>
        </p:spPr>
        <p:txBody>
          <a:bodyPr wrap="square" rtlCol="0">
            <a:spAutoFit/>
          </a:bodyPr>
          <a:lstStyle/>
          <a:p>
            <a:pPr lvl="0" algn="just"/>
            <a:r>
              <a:rPr lang="fr-FR" sz="2400" b="1" dirty="0"/>
              <a:t>        </a:t>
            </a:r>
            <a:r>
              <a:rPr lang="fr-FR" sz="2400" b="1" u="sng" dirty="0"/>
              <a:t>Le pré collecte :</a:t>
            </a:r>
            <a:endParaRPr lang="fr-FR" sz="2400" dirty="0"/>
          </a:p>
          <a:p>
            <a:pPr algn="just"/>
            <a:endParaRPr lang="fr-FR" sz="2400" dirty="0"/>
          </a:p>
          <a:p>
            <a:pPr algn="just">
              <a:lnSpc>
                <a:spcPct val="150000"/>
              </a:lnSpc>
            </a:pPr>
            <a:r>
              <a:rPr lang="fr-FR" sz="2400" dirty="0"/>
              <a:t>La phase qui consiste à amener les déchets de leur lieu de production au lieu de prise en charge par le service public. Elle est généralement réalisée par l'habitant ou parfois par l’éboueur.</a:t>
            </a:r>
          </a:p>
        </p:txBody>
      </p:sp>
      <p:sp>
        <p:nvSpPr>
          <p:cNvPr id="5" name="TextBox 4">
            <a:extLst>
              <a:ext uri="{FF2B5EF4-FFF2-40B4-BE49-F238E27FC236}">
                <a16:creationId xmlns:a16="http://schemas.microsoft.com/office/drawing/2014/main" id="{2E1594DA-4574-4C8F-45D0-9F59EE48178D}"/>
              </a:ext>
            </a:extLst>
          </p:cNvPr>
          <p:cNvSpPr txBox="1"/>
          <p:nvPr/>
        </p:nvSpPr>
        <p:spPr>
          <a:xfrm>
            <a:off x="115186" y="1031358"/>
            <a:ext cx="11857074" cy="2616101"/>
          </a:xfrm>
          <a:prstGeom prst="rect">
            <a:avLst/>
          </a:prstGeom>
          <a:solidFill>
            <a:schemeClr val="accent5">
              <a:lumMod val="20000"/>
              <a:lumOff val="80000"/>
            </a:schemeClr>
          </a:solidFill>
        </p:spPr>
        <p:txBody>
          <a:bodyPr wrap="square" rtlCol="0">
            <a:spAutoFit/>
          </a:bodyPr>
          <a:lstStyle/>
          <a:p>
            <a:pPr algn="just"/>
            <a:r>
              <a:rPr lang="fr-FR" sz="2800" b="1" u="sng" dirty="0"/>
              <a:t>A/ L’enlévement des déchets: </a:t>
            </a:r>
          </a:p>
          <a:p>
            <a:pPr algn="just"/>
            <a:endParaRPr lang="fr-FR" sz="2800" dirty="0"/>
          </a:p>
          <a:p>
            <a:pPr algn="just"/>
            <a:r>
              <a:rPr lang="fr-FR" sz="2800" dirty="0"/>
              <a:t>En entend par enlèvement, l'ensemble des opérations ayant pour objet l'évacuation des déchets urbains, lesquelles comprennent:</a:t>
            </a:r>
          </a:p>
          <a:p>
            <a:pPr algn="just"/>
            <a:endParaRPr lang="fr-FR" sz="2400" dirty="0"/>
          </a:p>
          <a:p>
            <a:pPr algn="just"/>
            <a:r>
              <a:rPr lang="fr-FR" sz="2800" b="1" dirty="0"/>
              <a:t>                               Le pré collecte     +    La collecte et le transport</a:t>
            </a:r>
            <a:r>
              <a:rPr lang="fr-FR" sz="2800" dirty="0"/>
              <a:t>.</a:t>
            </a:r>
          </a:p>
        </p:txBody>
      </p:sp>
      <p:cxnSp>
        <p:nvCxnSpPr>
          <p:cNvPr id="7" name="Straight Arrow Connector 6">
            <a:extLst>
              <a:ext uri="{FF2B5EF4-FFF2-40B4-BE49-F238E27FC236}">
                <a16:creationId xmlns:a16="http://schemas.microsoft.com/office/drawing/2014/main" id="{13E0DDE7-A23D-7B36-037D-4FFC2B613B71}"/>
              </a:ext>
            </a:extLst>
          </p:cNvPr>
          <p:cNvCxnSpPr/>
          <p:nvPr/>
        </p:nvCxnSpPr>
        <p:spPr>
          <a:xfrm>
            <a:off x="115186" y="4571999"/>
            <a:ext cx="5865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06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4014</Words>
  <Application>Microsoft Office PowerPoint</Application>
  <PresentationFormat>Widescreen</PresentationFormat>
  <Paragraphs>330</Paragraphs>
  <Slides>46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Google Sans</vt:lpstr>
      <vt:lpstr>Karla</vt:lpstr>
      <vt:lpstr>Marianne</vt:lpstr>
      <vt:lpstr>Times New Roman</vt:lpstr>
      <vt:lpstr>Office Theme</vt:lpstr>
      <vt:lpstr>Cours 6:  La gestion et le traitement des déchets </vt:lpstr>
      <vt:lpstr>1) Définition du déchet:</vt:lpstr>
      <vt:lpstr>2) Classes des déchets:</vt:lpstr>
      <vt:lpstr>PowerPoint Presentation</vt:lpstr>
      <vt:lpstr>PowerPoint Presentation</vt:lpstr>
      <vt:lpstr>PowerPoint Presentation</vt:lpstr>
      <vt:lpstr>PowerPoint Presentation</vt:lpstr>
      <vt:lpstr>3) La gestion des déchets :</vt:lpstr>
      <vt:lpstr>PowerPoint Presentation</vt:lpstr>
      <vt:lpstr>       </vt:lpstr>
      <vt:lpstr>PowerPoint Presentation</vt:lpstr>
      <vt:lpstr>PowerPoint Presentation</vt:lpstr>
      <vt:lpstr>PowerPoint Presentation</vt:lpstr>
      <vt:lpstr>PowerPoint Presentation</vt:lpstr>
      <vt:lpstr>C/ La valorisation des déchets:</vt:lpstr>
      <vt:lpstr>Types de valorisation des déchets</vt:lpstr>
      <vt:lpstr>PowerPoint Presentation</vt:lpstr>
      <vt:lpstr>PowerPoint Presentation</vt:lpstr>
      <vt:lpstr>Les stations de transfert des déchets :</vt:lpstr>
      <vt:lpstr>PowerPoint Presentation</vt:lpstr>
      <vt:lpstr>PowerPoint Presentation</vt:lpstr>
      <vt:lpstr>PowerPoint Presentation</vt:lpstr>
      <vt:lpstr>Les conditions d’un CET:</vt:lpstr>
      <vt:lpstr>PowerPoint Presentation</vt:lpstr>
      <vt:lpstr>PowerPoint Presentation</vt:lpstr>
      <vt:lpstr>PowerPoint Presentation</vt:lpstr>
      <vt:lpstr>La gestion des déchets</vt:lpstr>
      <vt:lpstr>La gestion des déchets </vt:lpstr>
      <vt:lpstr>4/ Acteurs de la gestion des déchets en Algérie: </vt:lpstr>
      <vt:lpstr>PowerPoint Presentation</vt:lpstr>
      <vt:lpstr>PowerPoint Presentation</vt:lpstr>
      <vt:lpstr>PowerPoint Presentation</vt:lpstr>
      <vt:lpstr>PowerPoint Presentation</vt:lpstr>
      <vt:lpstr>PowerPoint Presentation</vt:lpstr>
      <vt:lpstr>E/ Le groupement de communes:</vt:lpstr>
      <vt:lpstr>Les EPIC</vt:lpstr>
      <vt:lpstr>4-3/ Le secteur informel:</vt:lpstr>
      <vt:lpstr>PowerPoint Presentation</vt:lpstr>
      <vt:lpstr>PowerPoint Presentation</vt:lpstr>
      <vt:lpstr>5/ Les instruments de la gestion des déchets en Algérie:</vt:lpstr>
      <vt:lpstr>PowerPoint Presentation</vt:lpstr>
      <vt:lpstr>Le schéma directeur de la gestion des déchets:</vt:lpstr>
      <vt:lpstr>Définition:</vt:lpstr>
      <vt:lpstr>PowerPoint Presentation</vt:lpstr>
      <vt:lpstr>6-1/ Les enjeux de la caractérisation des déchets :</vt:lpstr>
      <vt:lpstr>Enjeux environnementaux et sanitaires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ZED</dc:creator>
  <cp:lastModifiedBy>ZED</cp:lastModifiedBy>
  <cp:revision>18</cp:revision>
  <dcterms:created xsi:type="dcterms:W3CDTF">2024-11-04T07:20:27Z</dcterms:created>
  <dcterms:modified xsi:type="dcterms:W3CDTF">2024-12-09T08:56:11Z</dcterms:modified>
</cp:coreProperties>
</file>