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31" r:id="rId2"/>
    <p:sldId id="333" r:id="rId3"/>
    <p:sldId id="335" r:id="rId4"/>
    <p:sldId id="337" r:id="rId5"/>
    <p:sldId id="336" r:id="rId6"/>
    <p:sldId id="339" r:id="rId7"/>
    <p:sldId id="341" r:id="rId8"/>
    <p:sldId id="340" r:id="rId9"/>
    <p:sldId id="343" r:id="rId10"/>
    <p:sldId id="342" r:id="rId11"/>
    <p:sldId id="347" r:id="rId12"/>
    <p:sldId id="345" r:id="rId13"/>
    <p:sldId id="346" r:id="rId14"/>
    <p:sldId id="349" r:id="rId15"/>
    <p:sldId id="378" r:id="rId16"/>
    <p:sldId id="348" r:id="rId17"/>
    <p:sldId id="351" r:id="rId18"/>
    <p:sldId id="350" r:id="rId19"/>
    <p:sldId id="353" r:id="rId20"/>
    <p:sldId id="360" r:id="rId21"/>
    <p:sldId id="362" r:id="rId22"/>
    <p:sldId id="361" r:id="rId23"/>
    <p:sldId id="364" r:id="rId24"/>
    <p:sldId id="366" r:id="rId25"/>
    <p:sldId id="368" r:id="rId26"/>
    <p:sldId id="370" r:id="rId27"/>
    <p:sldId id="372" r:id="rId28"/>
    <p:sldId id="374" r:id="rId29"/>
    <p:sldId id="403" r:id="rId30"/>
    <p:sldId id="404" r:id="rId31"/>
    <p:sldId id="384" r:id="rId32"/>
    <p:sldId id="379" r:id="rId33"/>
    <p:sldId id="359" r:id="rId34"/>
    <p:sldId id="371" r:id="rId35"/>
    <p:sldId id="399" r:id="rId36"/>
    <p:sldId id="405" r:id="rId37"/>
    <p:sldId id="402" r:id="rId38"/>
    <p:sldId id="401" r:id="rId39"/>
    <p:sldId id="376" r:id="rId40"/>
    <p:sldId id="358" r:id="rId41"/>
    <p:sldId id="400" r:id="rId42"/>
    <p:sldId id="383" r:id="rId43"/>
    <p:sldId id="406" r:id="rId44"/>
    <p:sldId id="394" r:id="rId45"/>
    <p:sldId id="395" r:id="rId46"/>
    <p:sldId id="396" r:id="rId47"/>
    <p:sldId id="397" r:id="rId48"/>
    <p:sldId id="386" r:id="rId49"/>
    <p:sldId id="387" r:id="rId50"/>
    <p:sldId id="388" r:id="rId51"/>
    <p:sldId id="389" r:id="rId52"/>
    <p:sldId id="390" r:id="rId53"/>
    <p:sldId id="392" r:id="rId54"/>
    <p:sldId id="393" r:id="rId55"/>
    <p:sldId id="407"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3333" autoAdjust="0"/>
  </p:normalViewPr>
  <p:slideViewPr>
    <p:cSldViewPr snapToGrid="0">
      <p:cViewPr varScale="1">
        <p:scale>
          <a:sx n="53" d="100"/>
          <a:sy n="53" d="100"/>
        </p:scale>
        <p:origin x="11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50E89-C863-43A9-B609-4986D4FE7DE7}" type="datetimeFigureOut">
              <a:rPr lang="fr-FR" smtClean="0"/>
              <a:t>29/10/2024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319F3-976F-4482-80F8-22981EDDB896}" type="slidenum">
              <a:rPr lang="fr-FR" smtClean="0"/>
              <a:t>‹#›</a:t>
            </a:fld>
            <a:endParaRPr lang="fr-FR"/>
          </a:p>
        </p:txBody>
      </p:sp>
    </p:spTree>
    <p:extLst>
      <p:ext uri="{BB962C8B-B14F-4D97-AF65-F5344CB8AC3E}">
        <p14:creationId xmlns:p14="http://schemas.microsoft.com/office/powerpoint/2010/main" val="278984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La ou il ya une présence de végétation</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Charnu</a:t>
            </a:r>
          </a:p>
        </p:txBody>
      </p:sp>
      <p:sp>
        <p:nvSpPr>
          <p:cNvPr id="4" name="Slide Number Placeholder 3"/>
          <p:cNvSpPr>
            <a:spLocks noGrp="1"/>
          </p:cNvSpPr>
          <p:nvPr>
            <p:ph type="sldNum" sz="quarter" idx="5"/>
          </p:nvPr>
        </p:nvSpPr>
        <p:spPr/>
        <p:txBody>
          <a:bodyPr/>
          <a:lstStyle/>
          <a:p>
            <a:fld id="{A8E319F3-976F-4482-80F8-22981EDDB896}" type="slidenum">
              <a:rPr lang="fr-FR" smtClean="0"/>
              <a:t>18</a:t>
            </a:fld>
            <a:endParaRPr lang="fr-FR"/>
          </a:p>
        </p:txBody>
      </p:sp>
    </p:spTree>
    <p:extLst>
      <p:ext uri="{BB962C8B-B14F-4D97-AF65-F5344CB8AC3E}">
        <p14:creationId xmlns:p14="http://schemas.microsoft.com/office/powerpoint/2010/main" val="388479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 rôle de la végétation dans la réduction de la pollution de l’air et l’atténuation de l’exposition est un sujet complexe en raison des multiples phénomènes qui entrent en jeu : répartition spatiale et dynamique des sources d’émission, phénomènes de dispersion des polluants dans l’atmosphère, et les nombreuses réactions chimiques qui s’y produisent. De plus, les caractéristiques de la végétation, la morphologie urbaine et les conditions météorologiques sont des facteurs importants qui vont jouer sur la qualité de l’air. L’analyse de la littérature nous permet de dégager les points suivants</a:t>
            </a:r>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20</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8E319F3-976F-4482-80F8-22981EDDB896}" type="slidenum">
              <a:rPr lang="fr-FR" smtClean="0"/>
              <a:t>33</a:t>
            </a:fld>
            <a:endParaRPr lang="fr-FR"/>
          </a:p>
        </p:txBody>
      </p:sp>
    </p:spTree>
    <p:extLst>
      <p:ext uri="{BB962C8B-B14F-4D97-AF65-F5344CB8AC3E}">
        <p14:creationId xmlns:p14="http://schemas.microsoft.com/office/powerpoint/2010/main" val="111863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Afin de créer un équilibre spatial, une qualité environnementale et une mixité sociale animée par des activités de détente et de loisir, soit un paysage urbain adéquat. Il est judicieux de réhabiliter d’une part, les EV existants de l’autre, naturaliser et non « ruraliser » en parcs et jardins, complétant le rôle avec les autres EPP(5). « Le cadre de vie n'est pas uniquement la propreté de la ville, c'est aussi l'embellissement par les espaces verts et les jardins publics</a:t>
            </a:r>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40</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Programmateur connecté a un pluviométre </a:t>
            </a:r>
          </a:p>
          <a:p>
            <a:pPr algn="l"/>
            <a:r>
              <a:rPr lang="fr-FR" sz="1200" dirty="0"/>
              <a:t>Nb : Le rythme d’arrosage dépend de : </a:t>
            </a:r>
          </a:p>
          <a:p>
            <a:pPr algn="l"/>
            <a:r>
              <a:rPr lang="fr-FR" sz="1200" dirty="0"/>
              <a:t>• Type des plantations. </a:t>
            </a:r>
          </a:p>
          <a:p>
            <a:pPr algn="l"/>
            <a:r>
              <a:rPr lang="fr-FR" sz="1200" dirty="0"/>
              <a:t>• Nature du sol. </a:t>
            </a:r>
          </a:p>
          <a:p>
            <a:pPr algn="l"/>
            <a:r>
              <a:rPr lang="fr-FR" sz="1200" dirty="0"/>
              <a:t>• Conditions climatologiques</a:t>
            </a:r>
          </a:p>
          <a:p>
            <a:endParaRPr lang="fr-FR" dirty="0"/>
          </a:p>
        </p:txBody>
      </p:sp>
      <p:sp>
        <p:nvSpPr>
          <p:cNvPr id="4" name="Slide Number Placeholder 3"/>
          <p:cNvSpPr>
            <a:spLocks noGrp="1"/>
          </p:cNvSpPr>
          <p:nvPr>
            <p:ph type="sldNum" sz="quarter" idx="5"/>
          </p:nvPr>
        </p:nvSpPr>
        <p:spPr/>
        <p:txBody>
          <a:bodyPr/>
          <a:lstStyle/>
          <a:p>
            <a:fld id="{A8E319F3-976F-4482-80F8-22981EDDB896}" type="slidenum">
              <a:rPr lang="fr-FR" smtClean="0"/>
              <a:t>45</a:t>
            </a:fld>
            <a:endParaRPr lang="fr-FR"/>
          </a:p>
        </p:txBody>
      </p:sp>
    </p:spTree>
    <p:extLst>
      <p:ext uri="{BB962C8B-B14F-4D97-AF65-F5344CB8AC3E}">
        <p14:creationId xmlns:p14="http://schemas.microsoft.com/office/powerpoint/2010/main" val="287802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Ensoleiment (insolation) </a:t>
            </a:r>
          </a:p>
        </p:txBody>
      </p:sp>
      <p:sp>
        <p:nvSpPr>
          <p:cNvPr id="4" name="Slide Number Placeholder 3"/>
          <p:cNvSpPr>
            <a:spLocks noGrp="1"/>
          </p:cNvSpPr>
          <p:nvPr>
            <p:ph type="sldNum" sz="quarter" idx="5"/>
          </p:nvPr>
        </p:nvSpPr>
        <p:spPr/>
        <p:txBody>
          <a:bodyPr/>
          <a:lstStyle/>
          <a:p>
            <a:fld id="{A8E319F3-976F-4482-80F8-22981EDDB896}" type="slidenum">
              <a:rPr lang="fr-FR" smtClean="0"/>
              <a:t>48</a:t>
            </a:fld>
            <a:endParaRPr lang="fr-FR"/>
          </a:p>
        </p:txBody>
      </p:sp>
    </p:spTree>
    <p:extLst>
      <p:ext uri="{BB962C8B-B14F-4D97-AF65-F5344CB8AC3E}">
        <p14:creationId xmlns:p14="http://schemas.microsoft.com/office/powerpoint/2010/main" val="3992366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 espace vert qui offre u beau paysage mais il est situé a proximité d’un CET</a:t>
            </a:r>
          </a:p>
          <a:p>
            <a:r>
              <a:rPr lang="fr-FR" dirty="0"/>
              <a:t>A proximité </a:t>
            </a:r>
          </a:p>
        </p:txBody>
      </p:sp>
      <p:sp>
        <p:nvSpPr>
          <p:cNvPr id="4" name="Slide Number Placeholder 3"/>
          <p:cNvSpPr>
            <a:spLocks noGrp="1"/>
          </p:cNvSpPr>
          <p:nvPr>
            <p:ph type="sldNum" sz="quarter" idx="5"/>
          </p:nvPr>
        </p:nvSpPr>
        <p:spPr/>
        <p:txBody>
          <a:bodyPr/>
          <a:lstStyle/>
          <a:p>
            <a:fld id="{A8E319F3-976F-4482-80F8-22981EDDB896}" type="slidenum">
              <a:rPr lang="fr-FR" smtClean="0"/>
              <a:t>49</a:t>
            </a:fld>
            <a:endParaRPr lang="fr-FR"/>
          </a:p>
        </p:txBody>
      </p:sp>
    </p:spTree>
    <p:extLst>
      <p:ext uri="{BB962C8B-B14F-4D97-AF65-F5344CB8AC3E}">
        <p14:creationId xmlns:p14="http://schemas.microsoft.com/office/powerpoint/2010/main" val="1893474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Rythme de plantation </a:t>
            </a:r>
          </a:p>
        </p:txBody>
      </p:sp>
      <p:sp>
        <p:nvSpPr>
          <p:cNvPr id="4" name="Slide Number Placeholder 3"/>
          <p:cNvSpPr>
            <a:spLocks noGrp="1"/>
          </p:cNvSpPr>
          <p:nvPr>
            <p:ph type="sldNum" sz="quarter" idx="5"/>
          </p:nvPr>
        </p:nvSpPr>
        <p:spPr/>
        <p:txBody>
          <a:bodyPr/>
          <a:lstStyle/>
          <a:p>
            <a:fld id="{A8E319F3-976F-4482-80F8-22981EDDB896}" type="slidenum">
              <a:rPr lang="fr-FR" smtClean="0"/>
              <a:t>51</a:t>
            </a:fld>
            <a:endParaRPr lang="fr-FR"/>
          </a:p>
        </p:txBody>
      </p:sp>
    </p:spTree>
    <p:extLst>
      <p:ext uri="{BB962C8B-B14F-4D97-AF65-F5344CB8AC3E}">
        <p14:creationId xmlns:p14="http://schemas.microsoft.com/office/powerpoint/2010/main" val="304445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Controle techniques de construction qui a pour mission de vérifier les risques et les aléas qui pouraient avoir lieu: solidité des ouvrage, risque d’incendie, isolation acoustique ....etc.</a:t>
            </a:r>
          </a:p>
          <a:p>
            <a:r>
              <a:rPr lang="fr-FR"/>
              <a:t>Un paysagiste a un role d’innovation et de création afin de mettre en valeur le paysage.</a:t>
            </a:r>
            <a:endParaRPr lang="fr-FR" dirty="0"/>
          </a:p>
        </p:txBody>
      </p:sp>
      <p:sp>
        <p:nvSpPr>
          <p:cNvPr id="4" name="Slide Number Placeholder 3"/>
          <p:cNvSpPr>
            <a:spLocks noGrp="1"/>
          </p:cNvSpPr>
          <p:nvPr>
            <p:ph type="sldNum" sz="quarter" idx="5"/>
          </p:nvPr>
        </p:nvSpPr>
        <p:spPr/>
        <p:txBody>
          <a:bodyPr/>
          <a:lstStyle/>
          <a:p>
            <a:fld id="{A8E319F3-976F-4482-80F8-22981EDDB896}" type="slidenum">
              <a:rPr lang="fr-FR" smtClean="0"/>
              <a:t>55</a:t>
            </a:fld>
            <a:endParaRPr lang="fr-FR"/>
          </a:p>
        </p:txBody>
      </p:sp>
    </p:spTree>
    <p:extLst>
      <p:ext uri="{BB962C8B-B14F-4D97-AF65-F5344CB8AC3E}">
        <p14:creationId xmlns:p14="http://schemas.microsoft.com/office/powerpoint/2010/main" val="1267781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L’ensemble des espaces verts</a:t>
            </a:r>
            <a:r>
              <a:rPr lang="fr-FR" baseline="0" dirty="0"/>
              <a:t>, est </a:t>
            </a:r>
            <a:r>
              <a:rPr lang="fr-FR" baseline="0" dirty="0" err="1"/>
              <a:t>appellé</a:t>
            </a:r>
            <a:r>
              <a:rPr lang="fr-FR" baseline="0" dirty="0"/>
              <a:t> la trame verte </a:t>
            </a:r>
          </a:p>
          <a:p>
            <a:r>
              <a:rPr lang="fr-FR" baseline="0" dirty="0"/>
              <a:t>Le brassage génétique (</a:t>
            </a:r>
            <a:r>
              <a:rPr lang="ar-DZ" baseline="0" dirty="0"/>
              <a:t>التعاقب الوراثي</a:t>
            </a:r>
            <a:r>
              <a:rPr lang="fr-FR" baseline="0" dirty="0"/>
              <a:t>) ce qui permet la reproduction normal des êtres vivants.</a:t>
            </a:r>
          </a:p>
          <a:p>
            <a:r>
              <a:rPr lang="fr-FR" baseline="0" dirty="0"/>
              <a:t>Continuité d’une </a:t>
            </a:r>
            <a:r>
              <a:rPr lang="fr-FR" baseline="0" dirty="0" err="1"/>
              <a:t>riviére</a:t>
            </a:r>
            <a:r>
              <a:rPr lang="fr-FR" baseline="0" dirty="0"/>
              <a:t> ou bien continuité d’une forêt, </a:t>
            </a:r>
          </a:p>
          <a:p>
            <a:r>
              <a:rPr lang="fr-FR" b="1" dirty="0"/>
              <a:t>Brassage génétique est le mélange génétique </a:t>
            </a:r>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a:solidFill>
                  <a:schemeClr val="tx1"/>
                </a:solidFill>
                <a:latin typeface="+mn-lt"/>
                <a:ea typeface="+mn-ea"/>
                <a:cs typeface="+mn-cs"/>
              </a:rPr>
              <a:t>Les</a:t>
            </a:r>
            <a:r>
              <a:rPr lang="fr-FR" sz="1200" b="0" i="0" kern="1200" baseline="0" dirty="0">
                <a:solidFill>
                  <a:schemeClr val="tx1"/>
                </a:solidFill>
                <a:latin typeface="+mn-lt"/>
                <a:ea typeface="+mn-ea"/>
                <a:cs typeface="+mn-cs"/>
              </a:rPr>
              <a:t> corridors sont des t</a:t>
            </a:r>
            <a:r>
              <a:rPr lang="fr-FR" sz="1200" b="0" i="0" kern="1200" dirty="0">
                <a:solidFill>
                  <a:schemeClr val="tx1"/>
                </a:solidFill>
                <a:latin typeface="+mn-lt"/>
                <a:ea typeface="+mn-ea"/>
                <a:cs typeface="+mn-cs"/>
              </a:rPr>
              <a:t>erritoires délimités géographiquement afin de permettre le passage, la circulation.</a:t>
            </a:r>
          </a:p>
          <a:p>
            <a:r>
              <a:rPr lang="fr-FR" sz="1200" b="0" i="0" kern="1200" dirty="0">
                <a:solidFill>
                  <a:schemeClr val="tx1"/>
                </a:solidFill>
                <a:latin typeface="+mn-lt"/>
                <a:ea typeface="+mn-ea"/>
                <a:cs typeface="+mn-cs"/>
              </a:rPr>
              <a:t>Les corridors ont une fonction de connexion entre les réservoirs de biodiversité </a:t>
            </a:r>
            <a:endParaRPr lang="fr-FR" dirty="0"/>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haies sont des bordures végétales constitués d’arbres de petites taille</a:t>
            </a:r>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La notion de l’espace public et privé </a:t>
            </a:r>
          </a:p>
          <a:p>
            <a:r>
              <a:rPr lang="fr-FR" dirty="0"/>
              <a:t>Espace public,</a:t>
            </a:r>
            <a:r>
              <a:rPr lang="fr-FR" baseline="0" dirty="0"/>
              <a:t> espace de passage et de rassemblement qui sont a l’usage de tout le monde.</a:t>
            </a:r>
          </a:p>
          <a:p>
            <a:r>
              <a:rPr lang="fr-FR" baseline="0" dirty="0"/>
              <a:t>Espace privé, étendue physique dans la quelle, ce qui se déroule a l’intérieur est inaccessible au regard du public.</a:t>
            </a:r>
            <a:endParaRPr lang="fr-FR" dirty="0"/>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Un jardin botanique est un lieu d’exposition des plantes (plantes rares par exemple)</a:t>
            </a:r>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Une zone desserte,</a:t>
            </a:r>
            <a:r>
              <a:rPr lang="fr-FR" baseline="0" dirty="0"/>
              <a:t> qui contient tout les rues accessibles </a:t>
            </a:r>
            <a:endParaRPr lang="fr-FR" dirty="0"/>
          </a:p>
        </p:txBody>
      </p:sp>
      <p:sp>
        <p:nvSpPr>
          <p:cNvPr id="4" name="Espace réservé du numéro de diapositive 3"/>
          <p:cNvSpPr>
            <a:spLocks noGrp="1"/>
          </p:cNvSpPr>
          <p:nvPr>
            <p:ph type="sldNum" sz="quarter" idx="10"/>
          </p:nvPr>
        </p:nvSpPr>
        <p:spPr/>
        <p:txBody>
          <a:bodyPr/>
          <a:lstStyle/>
          <a:p>
            <a:fld id="{A1E9D2CF-1B36-45FA-8284-C0840D5AA3C2}" type="slidenum">
              <a:rPr lang="fr-FR" smtClean="0"/>
              <a:pPr/>
              <a:t>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Mobilier urbain: instalation dans un espace public qui sert a un usage particulier (banc, abri de bus) </a:t>
            </a:r>
          </a:p>
        </p:txBody>
      </p:sp>
      <p:sp>
        <p:nvSpPr>
          <p:cNvPr id="4" name="Slide Number Placeholder 3"/>
          <p:cNvSpPr>
            <a:spLocks noGrp="1"/>
          </p:cNvSpPr>
          <p:nvPr>
            <p:ph type="sldNum" sz="quarter" idx="5"/>
          </p:nvPr>
        </p:nvSpPr>
        <p:spPr/>
        <p:txBody>
          <a:bodyPr/>
          <a:lstStyle/>
          <a:p>
            <a:fld id="{A8E319F3-976F-4482-80F8-22981EDDB896}" type="slidenum">
              <a:rPr lang="fr-FR" smtClean="0"/>
              <a:t>9</a:t>
            </a:fld>
            <a:endParaRPr lang="fr-FR"/>
          </a:p>
        </p:txBody>
      </p:sp>
    </p:spTree>
    <p:extLst>
      <p:ext uri="{BB962C8B-B14F-4D97-AF65-F5344CB8AC3E}">
        <p14:creationId xmlns:p14="http://schemas.microsoft.com/office/powerpoint/2010/main" val="25105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Ludique relatifs aux jeux </a:t>
            </a:r>
          </a:p>
        </p:txBody>
      </p:sp>
      <p:sp>
        <p:nvSpPr>
          <p:cNvPr id="4" name="Slide Number Placeholder 3"/>
          <p:cNvSpPr>
            <a:spLocks noGrp="1"/>
          </p:cNvSpPr>
          <p:nvPr>
            <p:ph type="sldNum" sz="quarter" idx="5"/>
          </p:nvPr>
        </p:nvSpPr>
        <p:spPr/>
        <p:txBody>
          <a:bodyPr/>
          <a:lstStyle/>
          <a:p>
            <a:fld id="{A8E319F3-976F-4482-80F8-22981EDDB896}" type="slidenum">
              <a:rPr lang="fr-FR" smtClean="0"/>
              <a:t>10</a:t>
            </a:fld>
            <a:endParaRPr lang="fr-FR"/>
          </a:p>
        </p:txBody>
      </p:sp>
    </p:spTree>
    <p:extLst>
      <p:ext uri="{BB962C8B-B14F-4D97-AF65-F5344CB8AC3E}">
        <p14:creationId xmlns:p14="http://schemas.microsoft.com/office/powerpoint/2010/main" val="335076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0CD6-2322-A775-E90E-4AF56EFA43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fr-FR"/>
          </a:p>
        </p:txBody>
      </p:sp>
      <p:sp>
        <p:nvSpPr>
          <p:cNvPr id="3" name="Subtitle 2">
            <a:extLst>
              <a:ext uri="{FF2B5EF4-FFF2-40B4-BE49-F238E27FC236}">
                <a16:creationId xmlns:a16="http://schemas.microsoft.com/office/drawing/2014/main" id="{5F900948-6A83-97EB-3D80-14B70D7C4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r-FR"/>
          </a:p>
        </p:txBody>
      </p:sp>
      <p:sp>
        <p:nvSpPr>
          <p:cNvPr id="4" name="Date Placeholder 3">
            <a:extLst>
              <a:ext uri="{FF2B5EF4-FFF2-40B4-BE49-F238E27FC236}">
                <a16:creationId xmlns:a16="http://schemas.microsoft.com/office/drawing/2014/main" id="{9ECF6C73-3FC5-B9E9-105F-C84F74508893}"/>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3F9B8972-2489-4109-FE96-7BF9A7A8230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3B2312A-1F54-1109-4BB0-011A0763213A}"/>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3814578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DA62-2109-3C65-BFC9-510658A8A1B0}"/>
              </a:ext>
            </a:extLst>
          </p:cNvPr>
          <p:cNvSpPr>
            <a:spLocks noGrp="1"/>
          </p:cNvSpPr>
          <p:nvPr>
            <p:ph type="title"/>
          </p:nvPr>
        </p:nvSpPr>
        <p:spPr/>
        <p:txBody>
          <a:bodyPr/>
          <a:lstStyle/>
          <a:p>
            <a:r>
              <a:rPr lang="en-GB"/>
              <a:t>Click to edit Master title style</a:t>
            </a:r>
            <a:endParaRPr lang="fr-FR"/>
          </a:p>
        </p:txBody>
      </p:sp>
      <p:sp>
        <p:nvSpPr>
          <p:cNvPr id="3" name="Vertical Text Placeholder 2">
            <a:extLst>
              <a:ext uri="{FF2B5EF4-FFF2-40B4-BE49-F238E27FC236}">
                <a16:creationId xmlns:a16="http://schemas.microsoft.com/office/drawing/2014/main" id="{88D7F8D3-C754-55AC-A4E9-E0E1D1AD32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F5420BB1-B1C5-C208-C669-26C4B3645932}"/>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FC5B4E63-D230-6E17-EE01-0973D49D006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30BC916-5C9A-AD27-1FCF-4C37F5AAFE22}"/>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246630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738C34-3713-E909-D4BD-C3AFA92CEF1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fr-FR"/>
          </a:p>
        </p:txBody>
      </p:sp>
      <p:sp>
        <p:nvSpPr>
          <p:cNvPr id="3" name="Vertical Text Placeholder 2">
            <a:extLst>
              <a:ext uri="{FF2B5EF4-FFF2-40B4-BE49-F238E27FC236}">
                <a16:creationId xmlns:a16="http://schemas.microsoft.com/office/drawing/2014/main" id="{C2C2AC18-3A80-AD46-2A3C-13DD2E8A0E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C694BAF5-8B66-8EB6-78CE-8016F6E4B5C2}"/>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3259F844-192E-8C02-E173-8A51A0FBB5C2}"/>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3385BC1-41F3-F356-0F72-117353FF4856}"/>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15332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72EF-8F2F-E10C-5B36-21308BAD1451}"/>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6072E99F-A93A-1139-706F-FC1445222C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D8263738-61AF-BDE7-64B9-322534B5D4F2}"/>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1F89926C-A6E1-8FCF-C9B7-39ECE7FB981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2B6BF54-9143-9709-99F0-68ED13B0C51A}"/>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309177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59A08-01AF-466F-FB46-C638855C1E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fr-FR"/>
          </a:p>
        </p:txBody>
      </p:sp>
      <p:sp>
        <p:nvSpPr>
          <p:cNvPr id="3" name="Text Placeholder 2">
            <a:extLst>
              <a:ext uri="{FF2B5EF4-FFF2-40B4-BE49-F238E27FC236}">
                <a16:creationId xmlns:a16="http://schemas.microsoft.com/office/drawing/2014/main" id="{F9B64E2A-A5D5-1168-3825-870B6A17F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64E7B1-2529-B7A1-EDB2-1FDCB3EF8B79}"/>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0A3DF0CB-4192-8D68-D73F-EAE1D572377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B545E3A-E11F-EAEA-07C8-108505E54459}"/>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116359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73A3-21A9-81DC-E86D-18B21FADC78B}"/>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3165B04F-70E3-8B55-F22C-32C58D8575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Content Placeholder 3">
            <a:extLst>
              <a:ext uri="{FF2B5EF4-FFF2-40B4-BE49-F238E27FC236}">
                <a16:creationId xmlns:a16="http://schemas.microsoft.com/office/drawing/2014/main" id="{357EDBDA-7A85-6844-A2A5-3C9BF3CE58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Date Placeholder 4">
            <a:extLst>
              <a:ext uri="{FF2B5EF4-FFF2-40B4-BE49-F238E27FC236}">
                <a16:creationId xmlns:a16="http://schemas.microsoft.com/office/drawing/2014/main" id="{A5BB5A29-C898-0004-68BF-6AD473D2DA56}"/>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6" name="Footer Placeholder 5">
            <a:extLst>
              <a:ext uri="{FF2B5EF4-FFF2-40B4-BE49-F238E27FC236}">
                <a16:creationId xmlns:a16="http://schemas.microsoft.com/office/drawing/2014/main" id="{C215AA23-4086-68B6-50A5-7D7E643CE86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AED309D-9D3E-A7D2-2A79-5D6523762807}"/>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352621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C8D4-0204-CA5D-2A4B-E8FBD0EB8922}"/>
              </a:ext>
            </a:extLst>
          </p:cNvPr>
          <p:cNvSpPr>
            <a:spLocks noGrp="1"/>
          </p:cNvSpPr>
          <p:nvPr>
            <p:ph type="title"/>
          </p:nvPr>
        </p:nvSpPr>
        <p:spPr>
          <a:xfrm>
            <a:off x="839788" y="365125"/>
            <a:ext cx="10515600" cy="1325563"/>
          </a:xfrm>
        </p:spPr>
        <p:txBody>
          <a:bodyPr/>
          <a:lstStyle/>
          <a:p>
            <a:r>
              <a:rPr lang="en-GB"/>
              <a:t>Click to edit Master title style</a:t>
            </a:r>
            <a:endParaRPr lang="fr-FR"/>
          </a:p>
        </p:txBody>
      </p:sp>
      <p:sp>
        <p:nvSpPr>
          <p:cNvPr id="3" name="Text Placeholder 2">
            <a:extLst>
              <a:ext uri="{FF2B5EF4-FFF2-40B4-BE49-F238E27FC236}">
                <a16:creationId xmlns:a16="http://schemas.microsoft.com/office/drawing/2014/main" id="{A3C4A23F-9FE2-AE3B-EA91-AB7BF18FD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771AE4-AD16-1F94-141B-B2BF4C18138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Text Placeholder 4">
            <a:extLst>
              <a:ext uri="{FF2B5EF4-FFF2-40B4-BE49-F238E27FC236}">
                <a16:creationId xmlns:a16="http://schemas.microsoft.com/office/drawing/2014/main" id="{10FDFACB-4E07-4B68-E3B4-01438701B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8BCDE6-067A-4660-6105-6DDE127BE5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7" name="Date Placeholder 6">
            <a:extLst>
              <a:ext uri="{FF2B5EF4-FFF2-40B4-BE49-F238E27FC236}">
                <a16:creationId xmlns:a16="http://schemas.microsoft.com/office/drawing/2014/main" id="{53F06A35-9A7D-11AD-B690-170E7CE48AF4}"/>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8" name="Footer Placeholder 7">
            <a:extLst>
              <a:ext uri="{FF2B5EF4-FFF2-40B4-BE49-F238E27FC236}">
                <a16:creationId xmlns:a16="http://schemas.microsoft.com/office/drawing/2014/main" id="{1F1B745B-B9A2-089E-104C-48AA443F61DB}"/>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A9EEE7F0-2EFA-2F60-C854-58A1D136974A}"/>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373111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0715-D587-C3E1-55C4-2962643E4F69}"/>
              </a:ext>
            </a:extLst>
          </p:cNvPr>
          <p:cNvSpPr>
            <a:spLocks noGrp="1"/>
          </p:cNvSpPr>
          <p:nvPr>
            <p:ph type="title"/>
          </p:nvPr>
        </p:nvSpPr>
        <p:spPr/>
        <p:txBody>
          <a:bodyPr/>
          <a:lstStyle/>
          <a:p>
            <a:r>
              <a:rPr lang="en-GB"/>
              <a:t>Click to edit Master title style</a:t>
            </a:r>
            <a:endParaRPr lang="fr-FR"/>
          </a:p>
        </p:txBody>
      </p:sp>
      <p:sp>
        <p:nvSpPr>
          <p:cNvPr id="3" name="Date Placeholder 2">
            <a:extLst>
              <a:ext uri="{FF2B5EF4-FFF2-40B4-BE49-F238E27FC236}">
                <a16:creationId xmlns:a16="http://schemas.microsoft.com/office/drawing/2014/main" id="{3352E5C6-78EE-2205-E575-189D47A7C7AD}"/>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4" name="Footer Placeholder 3">
            <a:extLst>
              <a:ext uri="{FF2B5EF4-FFF2-40B4-BE49-F238E27FC236}">
                <a16:creationId xmlns:a16="http://schemas.microsoft.com/office/drawing/2014/main" id="{70CDC275-ACBD-85C9-A7C6-89E4914EE6FD}"/>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60D99674-F700-0FD3-D0A7-2CCB544E2B4E}"/>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395997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4BF910-26B0-C920-1A17-7D8B14E7AD76}"/>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3" name="Footer Placeholder 2">
            <a:extLst>
              <a:ext uri="{FF2B5EF4-FFF2-40B4-BE49-F238E27FC236}">
                <a16:creationId xmlns:a16="http://schemas.microsoft.com/office/drawing/2014/main" id="{79F969D6-5DDF-143A-DEA2-76D665362D1C}"/>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CBB319F-0A46-B56E-73C9-404CD764A0ED}"/>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236056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F5BF-BD25-DA70-F5A1-C5D5A41137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r-FR"/>
          </a:p>
        </p:txBody>
      </p:sp>
      <p:sp>
        <p:nvSpPr>
          <p:cNvPr id="3" name="Content Placeholder 2">
            <a:extLst>
              <a:ext uri="{FF2B5EF4-FFF2-40B4-BE49-F238E27FC236}">
                <a16:creationId xmlns:a16="http://schemas.microsoft.com/office/drawing/2014/main" id="{9525CC9E-8FA5-CA96-878B-545916FAD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Text Placeholder 3">
            <a:extLst>
              <a:ext uri="{FF2B5EF4-FFF2-40B4-BE49-F238E27FC236}">
                <a16:creationId xmlns:a16="http://schemas.microsoft.com/office/drawing/2014/main" id="{EC5454C5-75BB-9E99-4B3F-74410BA74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053BDC-A4BE-FA74-56AA-347296B93619}"/>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6" name="Footer Placeholder 5">
            <a:extLst>
              <a:ext uri="{FF2B5EF4-FFF2-40B4-BE49-F238E27FC236}">
                <a16:creationId xmlns:a16="http://schemas.microsoft.com/office/drawing/2014/main" id="{58B79DB0-E1E7-224B-CC89-593797BACA9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07279B9-C4A6-D909-BBE7-1418DE1EE95D}"/>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277458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49E3-8C7C-6B97-400E-C000A65F77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r-FR"/>
          </a:p>
        </p:txBody>
      </p:sp>
      <p:sp>
        <p:nvSpPr>
          <p:cNvPr id="3" name="Picture Placeholder 2">
            <a:extLst>
              <a:ext uri="{FF2B5EF4-FFF2-40B4-BE49-F238E27FC236}">
                <a16:creationId xmlns:a16="http://schemas.microsoft.com/office/drawing/2014/main" id="{0A550D0F-D7E1-9ADC-3056-C337615433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7E9986DB-FCC7-711D-DBBB-A55FBB9ED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CBE0BB-DCFD-B49C-1728-2CB5A60ACE2A}"/>
              </a:ext>
            </a:extLst>
          </p:cNvPr>
          <p:cNvSpPr>
            <a:spLocks noGrp="1"/>
          </p:cNvSpPr>
          <p:nvPr>
            <p:ph type="dt" sz="half" idx="10"/>
          </p:nvPr>
        </p:nvSpPr>
        <p:spPr/>
        <p:txBody>
          <a:bodyPr/>
          <a:lstStyle/>
          <a:p>
            <a:fld id="{2659D8F6-FEA3-41EF-A581-FFD01EE0E320}" type="datetimeFigureOut">
              <a:rPr lang="fr-FR" smtClean="0"/>
              <a:t>29/10/2024</a:t>
            </a:fld>
            <a:endParaRPr lang="fr-FR"/>
          </a:p>
        </p:txBody>
      </p:sp>
      <p:sp>
        <p:nvSpPr>
          <p:cNvPr id="6" name="Footer Placeholder 5">
            <a:extLst>
              <a:ext uri="{FF2B5EF4-FFF2-40B4-BE49-F238E27FC236}">
                <a16:creationId xmlns:a16="http://schemas.microsoft.com/office/drawing/2014/main" id="{B6287038-BE96-5ADA-4CF2-804E12623C7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4C7D770-E88D-AB9D-0E35-6833CEF88FE5}"/>
              </a:ext>
            </a:extLst>
          </p:cNvPr>
          <p:cNvSpPr>
            <a:spLocks noGrp="1"/>
          </p:cNvSpPr>
          <p:nvPr>
            <p:ph type="sldNum" sz="quarter" idx="12"/>
          </p:nvPr>
        </p:nvSpPr>
        <p:spPr/>
        <p:txBody>
          <a:bodyPr/>
          <a:lstStyle/>
          <a:p>
            <a:fld id="{F66C70BA-0B78-4F47-8A99-7A80AA191F44}" type="slidenum">
              <a:rPr lang="fr-FR" smtClean="0"/>
              <a:t>‹#›</a:t>
            </a:fld>
            <a:endParaRPr lang="fr-FR"/>
          </a:p>
        </p:txBody>
      </p:sp>
    </p:spTree>
    <p:extLst>
      <p:ext uri="{BB962C8B-B14F-4D97-AF65-F5344CB8AC3E}">
        <p14:creationId xmlns:p14="http://schemas.microsoft.com/office/powerpoint/2010/main" val="289605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06EAC-08E6-20BE-990A-47050286F4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3D8460D1-B9A7-1C83-30BD-39CF697D8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8E50AAC9-10A6-ED59-90A4-9A65FE637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9D8F6-FEA3-41EF-A581-FFD01EE0E320}" type="datetimeFigureOut">
              <a:rPr lang="fr-FR" smtClean="0"/>
              <a:t>29/10/2024</a:t>
            </a:fld>
            <a:endParaRPr lang="fr-FR"/>
          </a:p>
        </p:txBody>
      </p:sp>
      <p:sp>
        <p:nvSpPr>
          <p:cNvPr id="5" name="Footer Placeholder 4">
            <a:extLst>
              <a:ext uri="{FF2B5EF4-FFF2-40B4-BE49-F238E27FC236}">
                <a16:creationId xmlns:a16="http://schemas.microsoft.com/office/drawing/2014/main" id="{1AFF2F02-7723-853B-DB1E-554A14BAD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F7433C4C-EACA-123E-E426-7D91D9D76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C70BA-0B78-4F47-8A99-7A80AA191F44}" type="slidenum">
              <a:rPr lang="fr-FR" smtClean="0"/>
              <a:t>‹#›</a:t>
            </a:fld>
            <a:endParaRPr lang="fr-FR"/>
          </a:p>
        </p:txBody>
      </p:sp>
    </p:spTree>
    <p:extLst>
      <p:ext uri="{BB962C8B-B14F-4D97-AF65-F5344CB8AC3E}">
        <p14:creationId xmlns:p14="http://schemas.microsoft.com/office/powerpoint/2010/main" val="1224297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779012"/>
            <a:ext cx="9144000" cy="1655765"/>
          </a:xfrm>
        </p:spPr>
        <p:txBody>
          <a:bodyPr>
            <a:normAutofit fontScale="90000"/>
          </a:bodyPr>
          <a:lstStyle/>
          <a:p>
            <a:r>
              <a:rPr lang="fr-FR" sz="4900" b="1" u="sng" dirty="0">
                <a:solidFill>
                  <a:srgbClr val="FF0000"/>
                </a:solidFill>
              </a:rPr>
              <a:t>Cours n°3:</a:t>
            </a:r>
            <a:br>
              <a:rPr lang="fr-FR" b="1" u="sng" dirty="0">
                <a:solidFill>
                  <a:srgbClr val="FF0000"/>
                </a:solidFill>
              </a:rPr>
            </a:br>
            <a:br>
              <a:rPr lang="fr-FR" dirty="0"/>
            </a:br>
            <a:r>
              <a:rPr lang="fr-FR" sz="4400" b="1" dirty="0">
                <a:solidFill>
                  <a:srgbClr val="FF0000"/>
                </a:solidFill>
              </a:rPr>
              <a:t>L’aménagement des espaces verts </a:t>
            </a:r>
            <a:br>
              <a:rPr lang="fr-FR" sz="4400" b="1" dirty="0">
                <a:solidFill>
                  <a:srgbClr val="FF0000"/>
                </a:solidFill>
              </a:rPr>
            </a:br>
            <a:r>
              <a:rPr lang="fr-FR" sz="4400" b="1" dirty="0">
                <a:solidFill>
                  <a:srgbClr val="FF0000"/>
                </a:solidFill>
              </a:rPr>
              <a:t>urbains </a:t>
            </a:r>
            <a:endParaRPr lang="fr-FR"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6958" y="0"/>
            <a:ext cx="7304568" cy="3929090"/>
          </a:xfrm>
        </p:spPr>
        <p:txBody>
          <a:bodyPr>
            <a:noAutofit/>
          </a:bodyPr>
          <a:lstStyle/>
          <a:p>
            <a:pPr algn="just"/>
            <a:r>
              <a:rPr lang="fr-FR" sz="2800" b="1" u="sng" dirty="0"/>
              <a:t>B/ Le square:</a:t>
            </a:r>
          </a:p>
          <a:p>
            <a:pPr algn="just"/>
            <a:endParaRPr lang="fr-FR" sz="2800" b="1" u="sng" dirty="0"/>
          </a:p>
          <a:p>
            <a:pPr algn="just">
              <a:lnSpc>
                <a:spcPct val="150000"/>
              </a:lnSpc>
            </a:pPr>
            <a:r>
              <a:rPr lang="fr-FR" dirty="0"/>
              <a:t>Il se différencie du jardin public par le fait qu’il n’est absolument </a:t>
            </a:r>
            <a:r>
              <a:rPr lang="fr-FR" b="1" u="sng" dirty="0"/>
              <a:t>pas enclavé dans le tissu urbain</a:t>
            </a:r>
            <a:r>
              <a:rPr lang="fr-FR" b="1" dirty="0"/>
              <a:t>, </a:t>
            </a:r>
            <a:r>
              <a:rPr lang="fr-FR" dirty="0"/>
              <a:t>mais</a:t>
            </a:r>
            <a:r>
              <a:rPr lang="fr-FR" b="1" dirty="0"/>
              <a:t> </a:t>
            </a:r>
            <a:r>
              <a:rPr lang="fr-FR" b="1" u="sng" dirty="0"/>
              <a:t>délimité</a:t>
            </a:r>
            <a:r>
              <a:rPr lang="fr-FR" b="1" dirty="0"/>
              <a:t> </a:t>
            </a:r>
            <a:r>
              <a:rPr lang="fr-FR" dirty="0"/>
              <a:t>sur chacun de ses côtés par des</a:t>
            </a:r>
            <a:r>
              <a:rPr lang="fr-FR" u="sng" dirty="0"/>
              <a:t> voies de circulation</a:t>
            </a:r>
            <a:r>
              <a:rPr lang="fr-FR" dirty="0"/>
              <a:t>, ses limites sont donc généralement plus géométrique. </a:t>
            </a:r>
          </a:p>
          <a:p>
            <a:pPr algn="just">
              <a:lnSpc>
                <a:spcPct val="150000"/>
              </a:lnSpc>
            </a:pPr>
            <a:r>
              <a:rPr lang="fr-FR" dirty="0"/>
              <a:t>Les squares sont avant tout un décor urbain, lieu de promenade et de détente. Les aménagements </a:t>
            </a:r>
            <a:r>
              <a:rPr lang="fr-FR" b="1" u="sng" dirty="0"/>
              <a:t>ludiques sont rarement importants. </a:t>
            </a:r>
          </a:p>
        </p:txBody>
      </p:sp>
      <p:pic>
        <p:nvPicPr>
          <p:cNvPr id="33793" name="Picture 1" descr="C:\Users\MEDJAHED\Desktop\Square_René-Viviani-Montebello_depuis_la_tour_sud_de_Notre-Dame_de_Paris.jpg"/>
          <p:cNvPicPr>
            <a:picLocks noChangeAspect="1" noChangeArrowheads="1"/>
          </p:cNvPicPr>
          <p:nvPr/>
        </p:nvPicPr>
        <p:blipFill>
          <a:blip r:embed="rId3" cstate="print"/>
          <a:srcRect/>
          <a:stretch>
            <a:fillRect/>
          </a:stretch>
        </p:blipFill>
        <p:spPr bwMode="auto">
          <a:xfrm>
            <a:off x="7619950" y="1104809"/>
            <a:ext cx="4603812" cy="4360326"/>
          </a:xfrm>
          <a:prstGeom prst="rect">
            <a:avLst/>
          </a:prstGeom>
          <a:noFill/>
        </p:spPr>
      </p:pic>
      <p:sp>
        <p:nvSpPr>
          <p:cNvPr id="5" name="ZoneTexte 4"/>
          <p:cNvSpPr txBox="1"/>
          <p:nvPr/>
        </p:nvSpPr>
        <p:spPr>
          <a:xfrm>
            <a:off x="7421526" y="5692203"/>
            <a:ext cx="5000660" cy="369332"/>
          </a:xfrm>
          <a:prstGeom prst="rect">
            <a:avLst/>
          </a:prstGeom>
          <a:noFill/>
        </p:spPr>
        <p:txBody>
          <a:bodyPr wrap="square" rtlCol="0">
            <a:spAutoFit/>
          </a:bodyPr>
          <a:lstStyle/>
          <a:p>
            <a:pPr algn="ctr"/>
            <a:r>
              <a:rPr lang="fr-FR" b="1" u="sng" dirty="0"/>
              <a:t>Exemple d’un square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8223" y="0"/>
            <a:ext cx="12053777" cy="3143272"/>
          </a:xfrm>
        </p:spPr>
        <p:txBody>
          <a:bodyPr>
            <a:normAutofit/>
          </a:bodyPr>
          <a:lstStyle/>
          <a:p>
            <a:pPr algn="just"/>
            <a:r>
              <a:rPr lang="fr-FR" b="1" u="sng" dirty="0">
                <a:solidFill>
                  <a:schemeClr val="tx1"/>
                </a:solidFill>
                <a:highlight>
                  <a:srgbClr val="FFFF00"/>
                </a:highlight>
              </a:rPr>
              <a:t>3/ Les espaces verts urbains d’accompagnement</a:t>
            </a:r>
          </a:p>
          <a:p>
            <a:pPr algn="just"/>
            <a:r>
              <a:rPr lang="fr-FR" sz="2800" dirty="0"/>
              <a:t> </a:t>
            </a:r>
          </a:p>
          <a:p>
            <a:pPr algn="just"/>
            <a:r>
              <a:rPr lang="fr-FR" dirty="0"/>
              <a:t>Ils sont différenciés en fonction du type d’occupation du sol auquel ils sont liés : </a:t>
            </a:r>
          </a:p>
          <a:p>
            <a:pPr algn="just"/>
            <a:r>
              <a:rPr lang="fr-FR" dirty="0"/>
              <a:t>✓ les infrastructures essentiellement routières avec les plantations d’alignement, </a:t>
            </a:r>
            <a:r>
              <a:rPr lang="fr-FR" b="1" u="sng" dirty="0"/>
              <a:t>Exp</a:t>
            </a:r>
            <a:r>
              <a:rPr lang="fr-FR" dirty="0"/>
              <a:t>: les haies et les trottoirs. </a:t>
            </a:r>
          </a:p>
          <a:p>
            <a:pPr algn="just"/>
            <a:r>
              <a:rPr lang="fr-FR" dirty="0"/>
              <a:t>✓ les arbres d’alignement le long des rues, les mails plantés.</a:t>
            </a:r>
          </a:p>
        </p:txBody>
      </p:sp>
      <p:pic>
        <p:nvPicPr>
          <p:cNvPr id="30722" name="Picture 2" descr="Bab Ezzouar : Aménagements urbains dégradés - El watan.dz"/>
          <p:cNvPicPr>
            <a:picLocks noChangeAspect="1" noChangeArrowheads="1"/>
          </p:cNvPicPr>
          <p:nvPr/>
        </p:nvPicPr>
        <p:blipFill>
          <a:blip r:embed="rId2"/>
          <a:srcRect/>
          <a:stretch>
            <a:fillRect/>
          </a:stretch>
        </p:blipFill>
        <p:spPr bwMode="auto">
          <a:xfrm>
            <a:off x="727533" y="2924953"/>
            <a:ext cx="3214710" cy="2619346"/>
          </a:xfrm>
          <a:prstGeom prst="rect">
            <a:avLst/>
          </a:prstGeom>
          <a:noFill/>
        </p:spPr>
      </p:pic>
      <p:pic>
        <p:nvPicPr>
          <p:cNvPr id="30724" name="Picture 4" descr="Quand et comment tailler les haies ? AlloJardin.com"/>
          <p:cNvPicPr>
            <a:picLocks noChangeAspect="1" noChangeArrowheads="1"/>
          </p:cNvPicPr>
          <p:nvPr/>
        </p:nvPicPr>
        <p:blipFill>
          <a:blip r:embed="rId3"/>
          <a:srcRect/>
          <a:stretch>
            <a:fillRect/>
          </a:stretch>
        </p:blipFill>
        <p:spPr bwMode="auto">
          <a:xfrm>
            <a:off x="4511152" y="2913023"/>
            <a:ext cx="3357586" cy="2643206"/>
          </a:xfrm>
          <a:prstGeom prst="rect">
            <a:avLst/>
          </a:prstGeom>
          <a:noFill/>
        </p:spPr>
      </p:pic>
      <p:sp>
        <p:nvSpPr>
          <p:cNvPr id="2" name="TextBox 1">
            <a:extLst>
              <a:ext uri="{FF2B5EF4-FFF2-40B4-BE49-F238E27FC236}">
                <a16:creationId xmlns:a16="http://schemas.microsoft.com/office/drawing/2014/main" id="{57A4ED02-97B9-F84C-1A88-3F56DC5024C4}"/>
              </a:ext>
            </a:extLst>
          </p:cNvPr>
          <p:cNvSpPr txBox="1"/>
          <p:nvPr/>
        </p:nvSpPr>
        <p:spPr>
          <a:xfrm>
            <a:off x="727533" y="5699051"/>
            <a:ext cx="3057658" cy="369174"/>
          </a:xfrm>
          <a:prstGeom prst="rect">
            <a:avLst/>
          </a:prstGeom>
          <a:noFill/>
        </p:spPr>
        <p:txBody>
          <a:bodyPr wrap="square" rtlCol="0">
            <a:spAutoFit/>
          </a:bodyPr>
          <a:lstStyle/>
          <a:p>
            <a:pPr algn="ctr"/>
            <a:r>
              <a:rPr lang="fr-FR" b="1" dirty="0"/>
              <a:t>Arbres d’alignement </a:t>
            </a:r>
          </a:p>
        </p:txBody>
      </p:sp>
      <p:sp>
        <p:nvSpPr>
          <p:cNvPr id="4" name="TextBox 3">
            <a:extLst>
              <a:ext uri="{FF2B5EF4-FFF2-40B4-BE49-F238E27FC236}">
                <a16:creationId xmlns:a16="http://schemas.microsoft.com/office/drawing/2014/main" id="{6C152552-F8A9-774A-4290-5AFA98B98AFC}"/>
              </a:ext>
            </a:extLst>
          </p:cNvPr>
          <p:cNvSpPr txBox="1"/>
          <p:nvPr/>
        </p:nvSpPr>
        <p:spPr>
          <a:xfrm>
            <a:off x="4805915" y="5699051"/>
            <a:ext cx="2955851" cy="369174"/>
          </a:xfrm>
          <a:prstGeom prst="rect">
            <a:avLst/>
          </a:prstGeom>
          <a:noFill/>
        </p:spPr>
        <p:txBody>
          <a:bodyPr wrap="square" rtlCol="0">
            <a:spAutoFit/>
          </a:bodyPr>
          <a:lstStyle/>
          <a:p>
            <a:pPr algn="ctr"/>
            <a:r>
              <a:rPr lang="fr-FR" b="1" dirty="0"/>
              <a:t>Haie de jardin </a:t>
            </a:r>
          </a:p>
        </p:txBody>
      </p:sp>
      <p:pic>
        <p:nvPicPr>
          <p:cNvPr id="6" name="Picture 5">
            <a:extLst>
              <a:ext uri="{FF2B5EF4-FFF2-40B4-BE49-F238E27FC236}">
                <a16:creationId xmlns:a16="http://schemas.microsoft.com/office/drawing/2014/main" id="{BAC51AF2-F052-F53E-91C5-5A5D3B8EB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648" y="2924952"/>
            <a:ext cx="3357586" cy="2643207"/>
          </a:xfrm>
          <a:prstGeom prst="rect">
            <a:avLst/>
          </a:prstGeom>
        </p:spPr>
      </p:pic>
      <p:sp>
        <p:nvSpPr>
          <p:cNvPr id="7" name="TextBox 6">
            <a:extLst>
              <a:ext uri="{FF2B5EF4-FFF2-40B4-BE49-F238E27FC236}">
                <a16:creationId xmlns:a16="http://schemas.microsoft.com/office/drawing/2014/main" id="{3C0917B1-5EE4-25EA-FBCB-901DB0C61063}"/>
              </a:ext>
            </a:extLst>
          </p:cNvPr>
          <p:cNvSpPr txBox="1"/>
          <p:nvPr/>
        </p:nvSpPr>
        <p:spPr>
          <a:xfrm>
            <a:off x="8750595" y="5699051"/>
            <a:ext cx="2713872" cy="369173"/>
          </a:xfrm>
          <a:prstGeom prst="rect">
            <a:avLst/>
          </a:prstGeom>
          <a:noFill/>
        </p:spPr>
        <p:txBody>
          <a:bodyPr wrap="square" rtlCol="0">
            <a:spAutoFit/>
          </a:bodyPr>
          <a:lstStyle/>
          <a:p>
            <a:pPr algn="ctr"/>
            <a:r>
              <a:rPr lang="fr-FR" b="1" dirty="0"/>
              <a:t>Mail plantée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6958" y="0"/>
            <a:ext cx="11993526" cy="5638800"/>
          </a:xfrm>
        </p:spPr>
        <p:txBody>
          <a:bodyPr>
            <a:normAutofit/>
          </a:bodyPr>
          <a:lstStyle/>
          <a:p>
            <a:pPr algn="just"/>
            <a:r>
              <a:rPr lang="fr-FR" sz="2800" b="1" u="sng" dirty="0"/>
              <a:t>A/ Aire de jeux </a:t>
            </a:r>
          </a:p>
          <a:p>
            <a:pPr algn="just"/>
            <a:endParaRPr lang="fr-FR" sz="2800" dirty="0"/>
          </a:p>
          <a:p>
            <a:pPr algn="just">
              <a:lnSpc>
                <a:spcPct val="150000"/>
              </a:lnSpc>
            </a:pPr>
            <a:r>
              <a:rPr lang="fr-FR" dirty="0"/>
              <a:t>Ce sont des aires fortement plantées, offrant aux habitants du voisinage un espace dit de proximité, ou peuvent jouer les enfants en bas âge et les préadolescents. </a:t>
            </a:r>
          </a:p>
        </p:txBody>
      </p:sp>
      <p:pic>
        <p:nvPicPr>
          <p:cNvPr id="32770" name="Picture 2" descr="Amenagement aire de jeux - SOOK BTP | Site d'annonces dédié au BTP - Algérie  - Alger - BTPH - MATERIAUX DE CONSTRUCTION"/>
          <p:cNvPicPr>
            <a:picLocks noChangeAspect="1" noChangeArrowheads="1"/>
          </p:cNvPicPr>
          <p:nvPr/>
        </p:nvPicPr>
        <p:blipFill>
          <a:blip r:embed="rId2" cstate="print"/>
          <a:srcRect/>
          <a:stretch>
            <a:fillRect/>
          </a:stretch>
        </p:blipFill>
        <p:spPr bwMode="auto">
          <a:xfrm>
            <a:off x="3988579" y="2307265"/>
            <a:ext cx="4786346" cy="3331535"/>
          </a:xfrm>
          <a:prstGeom prst="rect">
            <a:avLst/>
          </a:prstGeom>
          <a:noFill/>
        </p:spPr>
      </p:pic>
      <p:sp>
        <p:nvSpPr>
          <p:cNvPr id="4" name="ZoneTexte 3"/>
          <p:cNvSpPr txBox="1"/>
          <p:nvPr/>
        </p:nvSpPr>
        <p:spPr>
          <a:xfrm>
            <a:off x="3988579" y="6010940"/>
            <a:ext cx="4714908" cy="369332"/>
          </a:xfrm>
          <a:prstGeom prst="rect">
            <a:avLst/>
          </a:prstGeom>
          <a:noFill/>
        </p:spPr>
        <p:txBody>
          <a:bodyPr wrap="square" rtlCol="0">
            <a:spAutoFit/>
          </a:bodyPr>
          <a:lstStyle/>
          <a:p>
            <a:pPr algn="ctr"/>
            <a:r>
              <a:rPr lang="fr-FR" b="1" dirty="0"/>
              <a:t>Exemple d’une aire de jeux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 y="0"/>
            <a:ext cx="7602278" cy="4189228"/>
          </a:xfrm>
        </p:spPr>
        <p:txBody>
          <a:bodyPr>
            <a:noAutofit/>
          </a:bodyPr>
          <a:lstStyle/>
          <a:p>
            <a:pPr algn="just"/>
            <a:r>
              <a:rPr lang="fr-FR" sz="2800" b="1" u="sng" dirty="0"/>
              <a:t>B/ Forêt de boisement </a:t>
            </a:r>
          </a:p>
          <a:p>
            <a:pPr algn="just"/>
            <a:endParaRPr lang="fr-FR" sz="2000" dirty="0"/>
          </a:p>
          <a:p>
            <a:pPr algn="just"/>
            <a:r>
              <a:rPr lang="fr-FR" dirty="0"/>
              <a:t>Elle est plantée de façon rigoureuse, sa plantation est généralement thématique</a:t>
            </a:r>
            <a:r>
              <a:rPr lang="fr-FR" sz="2800" dirty="0"/>
              <a:t>. </a:t>
            </a:r>
          </a:p>
          <a:p>
            <a:pPr algn="just"/>
            <a:endParaRPr lang="fr-FR" sz="2800" dirty="0"/>
          </a:p>
          <a:p>
            <a:pPr algn="just"/>
            <a:r>
              <a:rPr lang="fr-FR" sz="2800" b="1" u="sng" dirty="0"/>
              <a:t>C/ Ceinture verte</a:t>
            </a:r>
            <a:r>
              <a:rPr lang="fr-FR" sz="2800" b="1" dirty="0"/>
              <a:t>: </a:t>
            </a:r>
          </a:p>
          <a:p>
            <a:pPr algn="just"/>
            <a:endParaRPr lang="fr-FR" sz="2800" b="1" dirty="0"/>
          </a:p>
          <a:p>
            <a:pPr algn="just"/>
            <a:r>
              <a:rPr lang="fr-FR" dirty="0"/>
              <a:t>La ceinture verte est une sorte de « coupure verte » qui vise en général à sauvegarder les espaces naturels situés en limite de l’agglomération dans le but de : </a:t>
            </a:r>
          </a:p>
          <a:p>
            <a:pPr algn="just"/>
            <a:r>
              <a:rPr lang="fr-FR" dirty="0"/>
              <a:t>✓Limiter l’extension en tache d’huile du tissu urbain. </a:t>
            </a:r>
          </a:p>
          <a:p>
            <a:pPr algn="just"/>
            <a:r>
              <a:rPr lang="fr-FR" dirty="0"/>
              <a:t>✓Ouvrir de nombreux espaces verts de loisirs et de récréation aux habitants. </a:t>
            </a:r>
          </a:p>
          <a:p>
            <a:pPr algn="just"/>
            <a:r>
              <a:rPr lang="fr-FR" dirty="0"/>
              <a:t>✓Maintenir l’agriculture ou la forêt aux portes des villes.</a:t>
            </a:r>
          </a:p>
        </p:txBody>
      </p:sp>
      <p:pic>
        <p:nvPicPr>
          <p:cNvPr id="6" name="Picture 5">
            <a:extLst>
              <a:ext uri="{FF2B5EF4-FFF2-40B4-BE49-F238E27FC236}">
                <a16:creationId xmlns:a16="http://schemas.microsoft.com/office/drawing/2014/main" id="{C6FB8086-29BB-FD2D-E113-CF09C54F3AB4}"/>
              </a:ext>
            </a:extLst>
          </p:cNvPr>
          <p:cNvPicPr>
            <a:picLocks noChangeAspect="1"/>
          </p:cNvPicPr>
          <p:nvPr/>
        </p:nvPicPr>
        <p:blipFill>
          <a:blip r:embed="rId2"/>
          <a:stretch>
            <a:fillRect/>
          </a:stretch>
        </p:blipFill>
        <p:spPr>
          <a:xfrm>
            <a:off x="7708605" y="127591"/>
            <a:ext cx="4008474" cy="2796362"/>
          </a:xfrm>
          <a:prstGeom prst="rect">
            <a:avLst/>
          </a:prstGeom>
        </p:spPr>
      </p:pic>
      <p:sp>
        <p:nvSpPr>
          <p:cNvPr id="7" name="TextBox 6">
            <a:extLst>
              <a:ext uri="{FF2B5EF4-FFF2-40B4-BE49-F238E27FC236}">
                <a16:creationId xmlns:a16="http://schemas.microsoft.com/office/drawing/2014/main" id="{9FCFC01A-7651-4139-FF6D-A9B9A1A84EC9}"/>
              </a:ext>
            </a:extLst>
          </p:cNvPr>
          <p:cNvSpPr txBox="1"/>
          <p:nvPr/>
        </p:nvSpPr>
        <p:spPr>
          <a:xfrm>
            <a:off x="8048847" y="2923953"/>
            <a:ext cx="3285460" cy="369332"/>
          </a:xfrm>
          <a:prstGeom prst="rect">
            <a:avLst/>
          </a:prstGeom>
          <a:noFill/>
        </p:spPr>
        <p:txBody>
          <a:bodyPr wrap="square" rtlCol="0">
            <a:spAutoFit/>
          </a:bodyPr>
          <a:lstStyle/>
          <a:p>
            <a:pPr algn="ctr"/>
            <a:r>
              <a:rPr lang="fr-FR" b="1" u="sng" dirty="0"/>
              <a:t>Forét urbaine </a:t>
            </a:r>
          </a:p>
        </p:txBody>
      </p:sp>
      <p:sp>
        <p:nvSpPr>
          <p:cNvPr id="8" name="TextBox 7">
            <a:extLst>
              <a:ext uri="{FF2B5EF4-FFF2-40B4-BE49-F238E27FC236}">
                <a16:creationId xmlns:a16="http://schemas.microsoft.com/office/drawing/2014/main" id="{46ADFCEB-F435-0D3F-78D9-4BF0BBAD1172}"/>
              </a:ext>
            </a:extLst>
          </p:cNvPr>
          <p:cNvSpPr txBox="1"/>
          <p:nvPr/>
        </p:nvSpPr>
        <p:spPr>
          <a:xfrm>
            <a:off x="8995144" y="6488668"/>
            <a:ext cx="2339163" cy="369332"/>
          </a:xfrm>
          <a:prstGeom prst="rect">
            <a:avLst/>
          </a:prstGeom>
          <a:noFill/>
        </p:spPr>
        <p:txBody>
          <a:bodyPr wrap="square" rtlCol="0">
            <a:spAutoFit/>
          </a:bodyPr>
          <a:lstStyle/>
          <a:p>
            <a:r>
              <a:rPr lang="fr-FR" b="1" u="sng" dirty="0"/>
              <a:t>Ceinture verte </a:t>
            </a:r>
          </a:p>
        </p:txBody>
      </p:sp>
      <p:pic>
        <p:nvPicPr>
          <p:cNvPr id="5" name="Picture 4">
            <a:extLst>
              <a:ext uri="{FF2B5EF4-FFF2-40B4-BE49-F238E27FC236}">
                <a16:creationId xmlns:a16="http://schemas.microsoft.com/office/drawing/2014/main" id="{13E8747D-1B8B-F005-DD99-6F931589E923}"/>
              </a:ext>
            </a:extLst>
          </p:cNvPr>
          <p:cNvPicPr>
            <a:picLocks noChangeAspect="1"/>
          </p:cNvPicPr>
          <p:nvPr/>
        </p:nvPicPr>
        <p:blipFill>
          <a:blip r:embed="rId3"/>
          <a:stretch>
            <a:fillRect/>
          </a:stretch>
        </p:blipFill>
        <p:spPr>
          <a:xfrm>
            <a:off x="7708605" y="3293285"/>
            <a:ext cx="4008474" cy="31953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1"/>
            <a:ext cx="12192000" cy="2998381"/>
          </a:xfrm>
        </p:spPr>
        <p:txBody>
          <a:bodyPr>
            <a:noAutofit/>
          </a:bodyPr>
          <a:lstStyle/>
          <a:p>
            <a:pPr algn="just"/>
            <a:r>
              <a:rPr lang="fr-FR" sz="2800" b="1" u="sng" dirty="0">
                <a:solidFill>
                  <a:srgbClr val="00B050"/>
                </a:solidFill>
              </a:rPr>
              <a:t>4/ Les normes des espaces verts en Algérie: </a:t>
            </a:r>
          </a:p>
          <a:p>
            <a:pPr algn="just"/>
            <a:endParaRPr lang="fr-FR" sz="2800" b="1" u="sng" dirty="0">
              <a:solidFill>
                <a:srgbClr val="00B050"/>
              </a:solidFill>
            </a:endParaRPr>
          </a:p>
          <a:p>
            <a:pPr algn="just"/>
            <a:r>
              <a:rPr lang="fr-FR" dirty="0"/>
              <a:t>Les normes des espaces verts en Algérie sont extraites de </a:t>
            </a:r>
            <a:r>
              <a:rPr lang="fr-FR" b="1" u="sng" dirty="0"/>
              <a:t>la circulaire interministérielle du 31 octobre 1984.</a:t>
            </a:r>
            <a:r>
              <a:rPr lang="fr-FR" b="1" dirty="0"/>
              <a:t> </a:t>
            </a:r>
          </a:p>
          <a:p>
            <a:pPr algn="just"/>
            <a:endParaRPr lang="fr-FR" dirty="0"/>
          </a:p>
          <a:p>
            <a:pPr algn="just"/>
            <a:r>
              <a:rPr lang="fr-FR" dirty="0"/>
              <a:t>Pour caractériser la couverture en espaces verts d’un milieu urbain, il faut en calculer </a:t>
            </a:r>
            <a:r>
              <a:rPr lang="fr-FR" b="1" u="sng" dirty="0"/>
              <a:t>le ratio par habitant (m2/Hab)</a:t>
            </a:r>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87D541-8FD0-ABED-DF94-94FF11997F4B}"/>
              </a:ext>
            </a:extLst>
          </p:cNvPr>
          <p:cNvSpPr>
            <a:spLocks noGrp="1"/>
          </p:cNvSpPr>
          <p:nvPr>
            <p:ph type="subTitle" idx="1"/>
          </p:nvPr>
        </p:nvSpPr>
        <p:spPr>
          <a:xfrm>
            <a:off x="0" y="116958"/>
            <a:ext cx="12192000" cy="478465"/>
          </a:xfrm>
          <a:solidFill>
            <a:schemeClr val="accent2"/>
          </a:solidFill>
        </p:spPr>
        <p:txBody>
          <a:bodyPr>
            <a:normAutofit/>
          </a:bodyPr>
          <a:lstStyle/>
          <a:p>
            <a:pPr algn="l"/>
            <a:r>
              <a:rPr lang="fr-FR" dirty="0">
                <a:solidFill>
                  <a:schemeClr val="accent1">
                    <a:lumMod val="75000"/>
                  </a:schemeClr>
                </a:solidFill>
              </a:rPr>
              <a:t>1/ </a:t>
            </a:r>
            <a:r>
              <a:rPr lang="fr-FR" b="1" u="sng" dirty="0">
                <a:solidFill>
                  <a:schemeClr val="accent1">
                    <a:lumMod val="75000"/>
                  </a:schemeClr>
                </a:solidFill>
              </a:rPr>
              <a:t>E.V d’accompagnement pour les ensembles d’habitation </a:t>
            </a:r>
            <a:r>
              <a:rPr lang="fr-FR" dirty="0"/>
              <a:t>: </a:t>
            </a:r>
            <a:r>
              <a:rPr lang="fr-FR" b="1" dirty="0">
                <a:solidFill>
                  <a:srgbClr val="FF0000"/>
                </a:solidFill>
                <a:highlight>
                  <a:srgbClr val="00FF00"/>
                </a:highlight>
              </a:rPr>
              <a:t>6.8 m²/hab </a:t>
            </a:r>
            <a:r>
              <a:rPr lang="fr-FR" dirty="0"/>
              <a:t>réparties comme suit : </a:t>
            </a:r>
          </a:p>
        </p:txBody>
      </p:sp>
      <p:sp>
        <p:nvSpPr>
          <p:cNvPr id="2" name="TextBox 1">
            <a:extLst>
              <a:ext uri="{FF2B5EF4-FFF2-40B4-BE49-F238E27FC236}">
                <a16:creationId xmlns:a16="http://schemas.microsoft.com/office/drawing/2014/main" id="{9431E53E-029E-6F48-DBDA-20AB07C79DB1}"/>
              </a:ext>
            </a:extLst>
          </p:cNvPr>
          <p:cNvSpPr txBox="1"/>
          <p:nvPr/>
        </p:nvSpPr>
        <p:spPr>
          <a:xfrm>
            <a:off x="106325" y="637998"/>
            <a:ext cx="11578856" cy="3046988"/>
          </a:xfrm>
          <a:prstGeom prst="rect">
            <a:avLst/>
          </a:prstGeom>
          <a:noFill/>
        </p:spPr>
        <p:txBody>
          <a:bodyPr wrap="square" rtlCol="0">
            <a:spAutoFit/>
          </a:bodyPr>
          <a:lstStyle/>
          <a:p>
            <a:pPr algn="l"/>
            <a:r>
              <a:rPr lang="fr-FR" sz="2400" dirty="0"/>
              <a:t>• EV résidentiels plantés : </a:t>
            </a:r>
            <a:r>
              <a:rPr lang="fr-FR" sz="2400" b="1" dirty="0">
                <a:solidFill>
                  <a:srgbClr val="FF0000"/>
                </a:solidFill>
              </a:rPr>
              <a:t>1.8 m²/hab</a:t>
            </a:r>
            <a:r>
              <a:rPr lang="fr-FR" sz="2400" b="1" dirty="0"/>
              <a:t>.</a:t>
            </a:r>
          </a:p>
          <a:p>
            <a:pPr algn="l"/>
            <a:r>
              <a:rPr lang="fr-FR" sz="2400" dirty="0"/>
              <a:t>• </a:t>
            </a:r>
            <a:r>
              <a:rPr lang="fr-FR" sz="2400" b="1" u="sng" dirty="0"/>
              <a:t>Aire de jeux : </a:t>
            </a:r>
          </a:p>
          <a:p>
            <a:pPr marL="342900" indent="-342900" algn="l">
              <a:buFontTx/>
              <a:buChar char="-"/>
            </a:pPr>
            <a:r>
              <a:rPr lang="fr-FR" sz="2400" dirty="0"/>
              <a:t>Jardin pour enfants &lt; 4 ans : </a:t>
            </a:r>
            <a:r>
              <a:rPr lang="fr-FR" sz="2400" b="1" dirty="0"/>
              <a:t>0.20 m²/hab. </a:t>
            </a:r>
          </a:p>
          <a:p>
            <a:pPr marL="342900" indent="-342900" algn="l">
              <a:buFontTx/>
              <a:buChar char="-"/>
            </a:pPr>
            <a:r>
              <a:rPr lang="fr-FR" sz="2400" dirty="0"/>
              <a:t>Jardin pour enfants de 4 à 10 ans : </a:t>
            </a:r>
            <a:r>
              <a:rPr lang="fr-FR" sz="2400" b="1" dirty="0"/>
              <a:t>0.80 m²/hab</a:t>
            </a:r>
            <a:r>
              <a:rPr lang="fr-FR" sz="2400" dirty="0"/>
              <a:t>.</a:t>
            </a:r>
          </a:p>
          <a:p>
            <a:pPr algn="l"/>
            <a:r>
              <a:rPr lang="fr-FR" sz="2400" dirty="0"/>
              <a:t>-    Aire sablée pour jeux libre : </a:t>
            </a:r>
            <a:r>
              <a:rPr lang="fr-FR" sz="2400" b="1" dirty="0"/>
              <a:t>0.50 m²/hab.</a:t>
            </a:r>
          </a:p>
          <a:p>
            <a:pPr algn="l"/>
            <a:r>
              <a:rPr lang="fr-FR" sz="2400" dirty="0"/>
              <a:t>-    Plaine de jeux pour enfants &gt; 10 ans : </a:t>
            </a:r>
            <a:r>
              <a:rPr lang="fr-FR" sz="2400" b="1" dirty="0"/>
              <a:t>3 m²/hab</a:t>
            </a:r>
            <a:r>
              <a:rPr lang="fr-FR" sz="2400" dirty="0"/>
              <a:t>. </a:t>
            </a:r>
          </a:p>
          <a:p>
            <a:pPr algn="l"/>
            <a:endParaRPr lang="fr-FR" sz="2400" dirty="0"/>
          </a:p>
          <a:p>
            <a:pPr algn="l"/>
            <a:r>
              <a:rPr lang="fr-FR" sz="2400" dirty="0"/>
              <a:t>• Espaces libres de rencontre s/forme de placette, boulevards : </a:t>
            </a:r>
            <a:r>
              <a:rPr lang="fr-FR" sz="2400" b="1" dirty="0">
                <a:solidFill>
                  <a:srgbClr val="FF0000"/>
                </a:solidFill>
              </a:rPr>
              <a:t>0.5 m²/hab </a:t>
            </a:r>
          </a:p>
        </p:txBody>
      </p:sp>
      <p:sp>
        <p:nvSpPr>
          <p:cNvPr id="4" name="TextBox 3">
            <a:extLst>
              <a:ext uri="{FF2B5EF4-FFF2-40B4-BE49-F238E27FC236}">
                <a16:creationId xmlns:a16="http://schemas.microsoft.com/office/drawing/2014/main" id="{A804D3DA-AAEE-6601-D623-4EC27EF69518}"/>
              </a:ext>
            </a:extLst>
          </p:cNvPr>
          <p:cNvSpPr txBox="1"/>
          <p:nvPr/>
        </p:nvSpPr>
        <p:spPr>
          <a:xfrm>
            <a:off x="10633" y="3630997"/>
            <a:ext cx="4444409" cy="461665"/>
          </a:xfrm>
          <a:prstGeom prst="rect">
            <a:avLst/>
          </a:prstGeom>
          <a:solidFill>
            <a:schemeClr val="accent2"/>
          </a:solidFill>
        </p:spPr>
        <p:txBody>
          <a:bodyPr wrap="square" rtlCol="0">
            <a:spAutoFit/>
          </a:bodyPr>
          <a:lstStyle/>
          <a:p>
            <a:pPr algn="l"/>
            <a:r>
              <a:rPr lang="fr-FR" sz="2400" b="1" dirty="0">
                <a:solidFill>
                  <a:schemeClr val="accent1">
                    <a:lumMod val="75000"/>
                  </a:schemeClr>
                </a:solidFill>
              </a:rPr>
              <a:t>2- </a:t>
            </a:r>
            <a:r>
              <a:rPr lang="fr-FR" sz="2400" b="1" u="sng" dirty="0">
                <a:solidFill>
                  <a:schemeClr val="accent1">
                    <a:lumMod val="75000"/>
                  </a:schemeClr>
                </a:solidFill>
              </a:rPr>
              <a:t>Espaces verts inter-quartiers </a:t>
            </a:r>
            <a:r>
              <a:rPr lang="fr-FR" sz="2000" u="sng" dirty="0">
                <a:solidFill>
                  <a:schemeClr val="accent1">
                    <a:lumMod val="75000"/>
                  </a:schemeClr>
                </a:solidFill>
              </a:rPr>
              <a:t>:</a:t>
            </a:r>
            <a:r>
              <a:rPr lang="fr-FR" sz="2000" u="sng" dirty="0"/>
              <a:t> </a:t>
            </a:r>
          </a:p>
        </p:txBody>
      </p:sp>
      <p:sp>
        <p:nvSpPr>
          <p:cNvPr id="6" name="Right Brace 5">
            <a:extLst>
              <a:ext uri="{FF2B5EF4-FFF2-40B4-BE49-F238E27FC236}">
                <a16:creationId xmlns:a16="http://schemas.microsoft.com/office/drawing/2014/main" id="{9B8B3602-616F-1E15-2663-1F0D22F46C9F}"/>
              </a:ext>
            </a:extLst>
          </p:cNvPr>
          <p:cNvSpPr/>
          <p:nvPr/>
        </p:nvSpPr>
        <p:spPr>
          <a:xfrm>
            <a:off x="6411431" y="1406578"/>
            <a:ext cx="457200" cy="150982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 name="TextBox 6">
            <a:extLst>
              <a:ext uri="{FF2B5EF4-FFF2-40B4-BE49-F238E27FC236}">
                <a16:creationId xmlns:a16="http://schemas.microsoft.com/office/drawing/2014/main" id="{4D6B5A19-3DEB-F3ED-A5F4-21F8136AA46B}"/>
              </a:ext>
            </a:extLst>
          </p:cNvPr>
          <p:cNvSpPr txBox="1"/>
          <p:nvPr/>
        </p:nvSpPr>
        <p:spPr>
          <a:xfrm>
            <a:off x="6937742" y="1930656"/>
            <a:ext cx="1796902" cy="461665"/>
          </a:xfrm>
          <a:prstGeom prst="rect">
            <a:avLst/>
          </a:prstGeom>
          <a:noFill/>
        </p:spPr>
        <p:txBody>
          <a:bodyPr wrap="square" rtlCol="0">
            <a:spAutoFit/>
          </a:bodyPr>
          <a:lstStyle/>
          <a:p>
            <a:r>
              <a:rPr lang="fr-FR" sz="2400" b="1" dirty="0">
                <a:solidFill>
                  <a:srgbClr val="FF0000"/>
                </a:solidFill>
              </a:rPr>
              <a:t>4,5 m2/hab</a:t>
            </a:r>
          </a:p>
        </p:txBody>
      </p:sp>
      <p:sp>
        <p:nvSpPr>
          <p:cNvPr id="8" name="TextBox 7">
            <a:extLst>
              <a:ext uri="{FF2B5EF4-FFF2-40B4-BE49-F238E27FC236}">
                <a16:creationId xmlns:a16="http://schemas.microsoft.com/office/drawing/2014/main" id="{CF58573C-EC46-B98D-041C-E0CDF5B2EE72}"/>
              </a:ext>
            </a:extLst>
          </p:cNvPr>
          <p:cNvSpPr txBox="1"/>
          <p:nvPr/>
        </p:nvSpPr>
        <p:spPr>
          <a:xfrm>
            <a:off x="10633" y="4696116"/>
            <a:ext cx="3200400" cy="461665"/>
          </a:xfrm>
          <a:prstGeom prst="rect">
            <a:avLst/>
          </a:prstGeom>
          <a:solidFill>
            <a:schemeClr val="accent2"/>
          </a:solidFill>
        </p:spPr>
        <p:txBody>
          <a:bodyPr wrap="square" rtlCol="0">
            <a:spAutoFit/>
          </a:bodyPr>
          <a:lstStyle/>
          <a:p>
            <a:pPr algn="l"/>
            <a:r>
              <a:rPr lang="fr-FR" sz="2400" b="1" dirty="0">
                <a:solidFill>
                  <a:schemeClr val="accent1">
                    <a:lumMod val="75000"/>
                  </a:schemeClr>
                </a:solidFill>
              </a:rPr>
              <a:t>3- </a:t>
            </a:r>
            <a:r>
              <a:rPr lang="fr-FR" sz="2400" b="1" u="sng" dirty="0">
                <a:solidFill>
                  <a:schemeClr val="accent1">
                    <a:lumMod val="75000"/>
                  </a:schemeClr>
                </a:solidFill>
              </a:rPr>
              <a:t>Arbres d’alignement </a:t>
            </a:r>
            <a:r>
              <a:rPr lang="fr-FR" b="1" dirty="0">
                <a:solidFill>
                  <a:schemeClr val="accent1">
                    <a:lumMod val="75000"/>
                  </a:schemeClr>
                </a:solidFill>
              </a:rPr>
              <a:t>:</a:t>
            </a:r>
            <a:r>
              <a:rPr lang="fr-FR" b="1" dirty="0"/>
              <a:t> </a:t>
            </a:r>
          </a:p>
        </p:txBody>
      </p:sp>
      <p:sp>
        <p:nvSpPr>
          <p:cNvPr id="9" name="TextBox 8">
            <a:extLst>
              <a:ext uri="{FF2B5EF4-FFF2-40B4-BE49-F238E27FC236}">
                <a16:creationId xmlns:a16="http://schemas.microsoft.com/office/drawing/2014/main" id="{A83798F7-FE05-E81A-A088-E603DE97898C}"/>
              </a:ext>
            </a:extLst>
          </p:cNvPr>
          <p:cNvSpPr txBox="1"/>
          <p:nvPr/>
        </p:nvSpPr>
        <p:spPr>
          <a:xfrm>
            <a:off x="79744" y="4225821"/>
            <a:ext cx="5380074" cy="461665"/>
          </a:xfrm>
          <a:prstGeom prst="rect">
            <a:avLst/>
          </a:prstGeom>
          <a:noFill/>
        </p:spPr>
        <p:txBody>
          <a:bodyPr wrap="square" rtlCol="0">
            <a:spAutoFit/>
          </a:bodyPr>
          <a:lstStyle/>
          <a:p>
            <a:r>
              <a:rPr lang="fr-FR" sz="2400" dirty="0"/>
              <a:t>* Squares et jardins publics : </a:t>
            </a:r>
            <a:r>
              <a:rPr lang="fr-FR" sz="2400" b="1" dirty="0">
                <a:solidFill>
                  <a:srgbClr val="FF0000"/>
                </a:solidFill>
                <a:highlight>
                  <a:srgbClr val="00FF00"/>
                </a:highlight>
              </a:rPr>
              <a:t>4 m²/hab</a:t>
            </a:r>
            <a:endParaRPr lang="fr-FR" sz="2400" dirty="0">
              <a:solidFill>
                <a:srgbClr val="FF0000"/>
              </a:solidFill>
              <a:highlight>
                <a:srgbClr val="00FF00"/>
              </a:highlight>
            </a:endParaRPr>
          </a:p>
        </p:txBody>
      </p:sp>
      <p:sp>
        <p:nvSpPr>
          <p:cNvPr id="10" name="TextBox 9">
            <a:extLst>
              <a:ext uri="{FF2B5EF4-FFF2-40B4-BE49-F238E27FC236}">
                <a16:creationId xmlns:a16="http://schemas.microsoft.com/office/drawing/2014/main" id="{5E62B454-42C3-D196-EFDB-828CAC9208B8}"/>
              </a:ext>
            </a:extLst>
          </p:cNvPr>
          <p:cNvSpPr txBox="1"/>
          <p:nvPr/>
        </p:nvSpPr>
        <p:spPr>
          <a:xfrm>
            <a:off x="79744" y="5286866"/>
            <a:ext cx="8750595" cy="830997"/>
          </a:xfrm>
          <a:prstGeom prst="rect">
            <a:avLst/>
          </a:prstGeom>
          <a:noFill/>
        </p:spPr>
        <p:txBody>
          <a:bodyPr wrap="square" rtlCol="0">
            <a:spAutoFit/>
          </a:bodyPr>
          <a:lstStyle/>
          <a:p>
            <a:pPr algn="l"/>
            <a:r>
              <a:rPr lang="fr-FR" sz="2400" dirty="0"/>
              <a:t>-   A l’intérieur des agglomérations : 5 m d’espacement.</a:t>
            </a:r>
          </a:p>
          <a:p>
            <a:pPr algn="l"/>
            <a:r>
              <a:rPr lang="fr-FR" sz="2400" dirty="0"/>
              <a:t>-   Sur les voies à grandes circulation : tout les 10 mètres</a:t>
            </a:r>
            <a:r>
              <a:rPr lang="fr-FR" dirty="0"/>
              <a:t>.</a:t>
            </a:r>
          </a:p>
        </p:txBody>
      </p:sp>
      <p:sp>
        <p:nvSpPr>
          <p:cNvPr id="11" name="TextBox 10">
            <a:extLst>
              <a:ext uri="{FF2B5EF4-FFF2-40B4-BE49-F238E27FC236}">
                <a16:creationId xmlns:a16="http://schemas.microsoft.com/office/drawing/2014/main" id="{E1790B22-3516-BF40-0B3A-B6B35DCE0CBB}"/>
              </a:ext>
            </a:extLst>
          </p:cNvPr>
          <p:cNvSpPr txBox="1"/>
          <p:nvPr/>
        </p:nvSpPr>
        <p:spPr>
          <a:xfrm>
            <a:off x="0" y="6177932"/>
            <a:ext cx="7378995" cy="461665"/>
          </a:xfrm>
          <a:prstGeom prst="rect">
            <a:avLst/>
          </a:prstGeom>
          <a:solidFill>
            <a:schemeClr val="accent2"/>
          </a:solidFill>
        </p:spPr>
        <p:txBody>
          <a:bodyPr wrap="square" rtlCol="0">
            <a:spAutoFit/>
          </a:bodyPr>
          <a:lstStyle/>
          <a:p>
            <a:r>
              <a:rPr lang="fr-FR" sz="2400" b="1" u="sng" dirty="0">
                <a:solidFill>
                  <a:schemeClr val="accent1">
                    <a:lumMod val="75000"/>
                  </a:schemeClr>
                </a:solidFill>
              </a:rPr>
              <a:t>4- Espaces verts situés autours des édifices </a:t>
            </a:r>
            <a:r>
              <a:rPr lang="fr-FR" sz="2400" dirty="0">
                <a:solidFill>
                  <a:schemeClr val="accent1">
                    <a:lumMod val="75000"/>
                  </a:schemeClr>
                </a:solidFill>
              </a:rPr>
              <a:t>: </a:t>
            </a:r>
            <a:r>
              <a:rPr lang="fr-FR" sz="2400" b="1" dirty="0">
                <a:solidFill>
                  <a:srgbClr val="FF0000"/>
                </a:solidFill>
                <a:highlight>
                  <a:srgbClr val="00FF00"/>
                </a:highlight>
              </a:rPr>
              <a:t>10 m²/hab</a:t>
            </a:r>
            <a:r>
              <a:rPr lang="fr-FR" dirty="0">
                <a:highlight>
                  <a:srgbClr val="00FF00"/>
                </a:highlight>
              </a:rPr>
              <a:t>.</a:t>
            </a:r>
          </a:p>
        </p:txBody>
      </p:sp>
    </p:spTree>
    <p:extLst>
      <p:ext uri="{BB962C8B-B14F-4D97-AF65-F5344CB8AC3E}">
        <p14:creationId xmlns:p14="http://schemas.microsoft.com/office/powerpoint/2010/main" val="191947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5693" y="1402147"/>
            <a:ext cx="12096307" cy="862588"/>
          </a:xfrm>
          <a:solidFill>
            <a:schemeClr val="accent5">
              <a:lumMod val="40000"/>
              <a:lumOff val="60000"/>
            </a:schemeClr>
          </a:solidFill>
        </p:spPr>
        <p:txBody>
          <a:bodyPr>
            <a:normAutofit/>
          </a:bodyPr>
          <a:lstStyle/>
          <a:p>
            <a:pPr algn="just"/>
            <a:r>
              <a:rPr lang="fr-FR" dirty="0"/>
              <a:t>La norme totale d’espaces verts dans une ville Algérienne, selon la réglementation, peut atteindre </a:t>
            </a:r>
            <a:r>
              <a:rPr lang="fr-FR" dirty="0">
                <a:solidFill>
                  <a:srgbClr val="FF0000"/>
                </a:solidFill>
                <a:highlight>
                  <a:srgbClr val="00FF00"/>
                </a:highlight>
              </a:rPr>
              <a:t>20.8 m²/habitant. </a:t>
            </a:r>
          </a:p>
        </p:txBody>
      </p:sp>
      <p:sp>
        <p:nvSpPr>
          <p:cNvPr id="2" name="TextBox 1">
            <a:extLst>
              <a:ext uri="{FF2B5EF4-FFF2-40B4-BE49-F238E27FC236}">
                <a16:creationId xmlns:a16="http://schemas.microsoft.com/office/drawing/2014/main" id="{9AC5433A-455F-03D7-2A77-B2221380379F}"/>
              </a:ext>
            </a:extLst>
          </p:cNvPr>
          <p:cNvSpPr txBox="1"/>
          <p:nvPr/>
        </p:nvSpPr>
        <p:spPr>
          <a:xfrm>
            <a:off x="0" y="3147238"/>
            <a:ext cx="12096307" cy="584775"/>
          </a:xfrm>
          <a:prstGeom prst="rect">
            <a:avLst/>
          </a:prstGeom>
          <a:solidFill>
            <a:schemeClr val="accent5">
              <a:lumMod val="40000"/>
              <a:lumOff val="60000"/>
            </a:schemeClr>
          </a:solidFill>
        </p:spPr>
        <p:txBody>
          <a:bodyPr wrap="square" rtlCol="0">
            <a:spAutoFit/>
          </a:bodyPr>
          <a:lstStyle/>
          <a:p>
            <a:pPr algn="just"/>
            <a:r>
              <a:rPr lang="fr-FR" sz="2400" b="0" i="0" dirty="0">
                <a:effectLst/>
              </a:rPr>
              <a:t>La recommandation insaturée par l'organisation mondiale de la santé </a:t>
            </a:r>
            <a:r>
              <a:rPr lang="fr-FR" sz="2400" b="1" i="0" dirty="0">
                <a:effectLst/>
              </a:rPr>
              <a:t>(OMS) </a:t>
            </a:r>
            <a:r>
              <a:rPr lang="fr-FR" sz="2400" b="0" i="0" dirty="0">
                <a:effectLst/>
              </a:rPr>
              <a:t>est de </a:t>
            </a:r>
            <a:r>
              <a:rPr lang="fr-FR" sz="2400" b="1" i="0" dirty="0">
                <a:solidFill>
                  <a:srgbClr val="FF0000"/>
                </a:solidFill>
                <a:effectLst/>
                <a:highlight>
                  <a:srgbClr val="00FF00"/>
                </a:highlight>
              </a:rPr>
              <a:t>10</a:t>
            </a:r>
            <a:r>
              <a:rPr lang="fr-FR" sz="3200" dirty="0">
                <a:solidFill>
                  <a:srgbClr val="FF0000"/>
                </a:solidFill>
                <a:highlight>
                  <a:srgbClr val="00FF00"/>
                </a:highlight>
              </a:rPr>
              <a:t> m²</a:t>
            </a:r>
            <a:r>
              <a:rPr lang="fr-FR" sz="2400" b="1" i="0" dirty="0">
                <a:solidFill>
                  <a:srgbClr val="FF0000"/>
                </a:solidFill>
                <a:effectLst/>
                <a:highlight>
                  <a:srgbClr val="00FF00"/>
                </a:highlight>
              </a:rPr>
              <a:t>/hab</a:t>
            </a:r>
            <a:endParaRPr lang="fr-FR" sz="2400" dirty="0">
              <a:solidFill>
                <a:srgbClr val="FF0000"/>
              </a:solidFill>
              <a:highlight>
                <a:srgbClr val="00FF00"/>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8856" y="118598"/>
            <a:ext cx="7772400" cy="441319"/>
          </a:xfrm>
        </p:spPr>
        <p:txBody>
          <a:bodyPr>
            <a:normAutofit fontScale="90000"/>
          </a:bodyPr>
          <a:lstStyle/>
          <a:p>
            <a:pPr algn="l"/>
            <a:r>
              <a:rPr lang="fr-FR" sz="2800" b="1" u="sng" dirty="0">
                <a:solidFill>
                  <a:srgbClr val="00B050"/>
                </a:solidFill>
                <a:effectLst>
                  <a:outerShdw blurRad="38100" dist="38100" dir="2700000" algn="tl">
                    <a:srgbClr val="000000">
                      <a:alpha val="43137"/>
                    </a:srgbClr>
                  </a:outerShdw>
                </a:effectLst>
              </a:rPr>
              <a:t>5/ Les composants végétatifs des espaces verts: </a:t>
            </a:r>
          </a:p>
        </p:txBody>
      </p:sp>
      <p:sp>
        <p:nvSpPr>
          <p:cNvPr id="3" name="Sous-titre 2"/>
          <p:cNvSpPr>
            <a:spLocks noGrp="1"/>
          </p:cNvSpPr>
          <p:nvPr>
            <p:ph type="subTitle" idx="1"/>
          </p:nvPr>
        </p:nvSpPr>
        <p:spPr>
          <a:xfrm>
            <a:off x="148855" y="808008"/>
            <a:ext cx="6753447" cy="1988355"/>
          </a:xfrm>
          <a:solidFill>
            <a:schemeClr val="accent4"/>
          </a:solidFill>
        </p:spPr>
        <p:txBody>
          <a:bodyPr>
            <a:normAutofit lnSpcReduction="10000"/>
          </a:bodyPr>
          <a:lstStyle/>
          <a:p>
            <a:pPr algn="just"/>
            <a:r>
              <a:rPr lang="fr-FR" b="1" u="sng" dirty="0"/>
              <a:t> A/ Le gazon: </a:t>
            </a:r>
          </a:p>
          <a:p>
            <a:pPr algn="just"/>
            <a:endParaRPr lang="fr-FR" b="1" u="sng" dirty="0"/>
          </a:p>
          <a:p>
            <a:pPr algn="just"/>
            <a:r>
              <a:rPr lang="fr-FR" dirty="0"/>
              <a:t>Revêtement de base des espaces verts mettant en valeur les autres végétaux, utilisé aussi pour les aires de loisirs, surfaces de jeux ou terrains de sport</a:t>
            </a:r>
            <a:r>
              <a:rPr lang="fr-FR" sz="2800" dirty="0"/>
              <a:t>. </a:t>
            </a:r>
          </a:p>
          <a:p>
            <a:pPr algn="just"/>
            <a:endParaRPr lang="fr-FR" sz="2800" dirty="0"/>
          </a:p>
        </p:txBody>
      </p:sp>
      <p:sp>
        <p:nvSpPr>
          <p:cNvPr id="4" name="TextBox 3">
            <a:extLst>
              <a:ext uri="{FF2B5EF4-FFF2-40B4-BE49-F238E27FC236}">
                <a16:creationId xmlns:a16="http://schemas.microsoft.com/office/drawing/2014/main" id="{D359A724-A163-A586-808F-6BFDD3DC9E23}"/>
              </a:ext>
            </a:extLst>
          </p:cNvPr>
          <p:cNvSpPr txBox="1"/>
          <p:nvPr/>
        </p:nvSpPr>
        <p:spPr>
          <a:xfrm>
            <a:off x="148856" y="3429000"/>
            <a:ext cx="6753447" cy="3046988"/>
          </a:xfrm>
          <a:prstGeom prst="rect">
            <a:avLst/>
          </a:prstGeom>
          <a:solidFill>
            <a:schemeClr val="accent4"/>
          </a:solidFill>
        </p:spPr>
        <p:txBody>
          <a:bodyPr wrap="square" rtlCol="0">
            <a:spAutoFit/>
          </a:bodyPr>
          <a:lstStyle/>
          <a:p>
            <a:pPr algn="just"/>
            <a:r>
              <a:rPr lang="fr-FR" sz="2400" b="1" u="sng" dirty="0"/>
              <a:t>B/ Les massifs floraux:</a:t>
            </a:r>
          </a:p>
          <a:p>
            <a:pPr algn="just"/>
            <a:endParaRPr lang="fr-FR" sz="2400" b="1" u="sng" dirty="0"/>
          </a:p>
          <a:p>
            <a:pPr algn="just"/>
            <a:r>
              <a:rPr lang="fr-FR" sz="2400" dirty="0"/>
              <a:t>Groupement de fleurs plantées sur une surface de terre de forme régulière (ovoïde, ellipse, bande) et légèrement en saillie par rapport au gazon environnant, elles donnent des taches de couleurs variées. On utilise plusieurs catégories de fleurs : </a:t>
            </a:r>
          </a:p>
          <a:p>
            <a:pPr algn="just"/>
            <a:r>
              <a:rPr lang="fr-FR" sz="2400" b="1" u="sng" dirty="0"/>
              <a:t>Exemple</a:t>
            </a:r>
            <a:r>
              <a:rPr lang="fr-FR" sz="2400" dirty="0"/>
              <a:t>: </a:t>
            </a:r>
            <a:r>
              <a:rPr lang="fr-FR" sz="2400" b="1" dirty="0"/>
              <a:t>Les rosiers. Le laurier...etc.</a:t>
            </a:r>
          </a:p>
        </p:txBody>
      </p:sp>
      <p:pic>
        <p:nvPicPr>
          <p:cNvPr id="6" name="Picture 5">
            <a:extLst>
              <a:ext uri="{FF2B5EF4-FFF2-40B4-BE49-F238E27FC236}">
                <a16:creationId xmlns:a16="http://schemas.microsoft.com/office/drawing/2014/main" id="{8B31E1BD-CE8B-78FF-B2AB-65D441649D8B}"/>
              </a:ext>
            </a:extLst>
          </p:cNvPr>
          <p:cNvPicPr>
            <a:picLocks noChangeAspect="1"/>
          </p:cNvPicPr>
          <p:nvPr/>
        </p:nvPicPr>
        <p:blipFill>
          <a:blip r:embed="rId2"/>
          <a:stretch>
            <a:fillRect/>
          </a:stretch>
        </p:blipFill>
        <p:spPr>
          <a:xfrm>
            <a:off x="6785345" y="3341239"/>
            <a:ext cx="5140840" cy="3135958"/>
          </a:xfrm>
          <a:prstGeom prst="rect">
            <a:avLst/>
          </a:prstGeom>
        </p:spPr>
      </p:pic>
      <p:pic>
        <p:nvPicPr>
          <p:cNvPr id="10" name="Picture 9">
            <a:extLst>
              <a:ext uri="{FF2B5EF4-FFF2-40B4-BE49-F238E27FC236}">
                <a16:creationId xmlns:a16="http://schemas.microsoft.com/office/drawing/2014/main" id="{FDF38F1B-3E1A-2E28-16CF-3B6561870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653" y="0"/>
            <a:ext cx="4710224" cy="29010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48856" y="285728"/>
            <a:ext cx="11961628" cy="2521267"/>
          </a:xfrm>
          <a:solidFill>
            <a:schemeClr val="accent4"/>
          </a:solidFill>
        </p:spPr>
        <p:txBody>
          <a:bodyPr>
            <a:normAutofit/>
          </a:bodyPr>
          <a:lstStyle/>
          <a:p>
            <a:pPr algn="just"/>
            <a:r>
              <a:rPr lang="fr-FR" sz="2800" b="1" u="sng" dirty="0"/>
              <a:t>C/ Les arbres</a:t>
            </a:r>
            <a:r>
              <a:rPr lang="fr-FR" sz="2800" dirty="0"/>
              <a:t>: </a:t>
            </a:r>
          </a:p>
          <a:p>
            <a:pPr algn="just"/>
            <a:r>
              <a:rPr lang="fr-FR" dirty="0"/>
              <a:t>Ils jouent un rôle important dans:</a:t>
            </a:r>
          </a:p>
          <a:p>
            <a:pPr algn="just"/>
            <a:endParaRPr lang="fr-FR" dirty="0"/>
          </a:p>
          <a:p>
            <a:pPr algn="just"/>
            <a:r>
              <a:rPr lang="fr-FR" dirty="0"/>
              <a:t>✓ Protection contre le vent. </a:t>
            </a:r>
          </a:p>
          <a:p>
            <a:pPr algn="just"/>
            <a:r>
              <a:rPr lang="fr-FR" dirty="0"/>
              <a:t>✓ Ombrage et jalonnement des cheminements. </a:t>
            </a:r>
          </a:p>
          <a:p>
            <a:pPr algn="just"/>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285728"/>
            <a:ext cx="12110484" cy="1979007"/>
          </a:xfrm>
          <a:solidFill>
            <a:schemeClr val="accent4"/>
          </a:solidFill>
        </p:spPr>
        <p:txBody>
          <a:bodyPr>
            <a:normAutofit/>
          </a:bodyPr>
          <a:lstStyle/>
          <a:p>
            <a:pPr algn="just"/>
            <a:r>
              <a:rPr lang="fr-FR" sz="2800" b="1" u="sng" dirty="0"/>
              <a:t>D/ Les arbustes </a:t>
            </a:r>
          </a:p>
          <a:p>
            <a:pPr algn="just"/>
            <a:endParaRPr lang="fr-FR" sz="2800" dirty="0"/>
          </a:p>
          <a:p>
            <a:pPr algn="just"/>
            <a:r>
              <a:rPr lang="fr-FR" sz="2800" dirty="0"/>
              <a:t>Des végétaux de petites dimensions qui se ramifient à la base et restent buissonnants sur une hauteur de 1 à 3 m.</a:t>
            </a:r>
          </a:p>
        </p:txBody>
      </p:sp>
      <p:pic>
        <p:nvPicPr>
          <p:cNvPr id="24578" name="Picture 2" descr="Stylisez la cours et découvrez d'autres arbustes à haie | Centre Jardin  BOTANIX"/>
          <p:cNvPicPr>
            <a:picLocks noChangeAspect="1" noChangeArrowheads="1"/>
          </p:cNvPicPr>
          <p:nvPr/>
        </p:nvPicPr>
        <p:blipFill>
          <a:blip r:embed="rId2"/>
          <a:srcRect/>
          <a:stretch>
            <a:fillRect/>
          </a:stretch>
        </p:blipFill>
        <p:spPr bwMode="auto">
          <a:xfrm>
            <a:off x="4003033" y="2756160"/>
            <a:ext cx="4786346" cy="2985422"/>
          </a:xfrm>
          <a:prstGeom prst="rect">
            <a:avLst/>
          </a:prstGeom>
          <a:noFill/>
        </p:spPr>
      </p:pic>
      <p:sp>
        <p:nvSpPr>
          <p:cNvPr id="2" name="TextBox 1">
            <a:extLst>
              <a:ext uri="{FF2B5EF4-FFF2-40B4-BE49-F238E27FC236}">
                <a16:creationId xmlns:a16="http://schemas.microsoft.com/office/drawing/2014/main" id="{0527C965-0B20-F643-13A4-024052AB8099}"/>
              </a:ext>
            </a:extLst>
          </p:cNvPr>
          <p:cNvSpPr txBox="1"/>
          <p:nvPr/>
        </p:nvSpPr>
        <p:spPr>
          <a:xfrm>
            <a:off x="5369442" y="6048341"/>
            <a:ext cx="3327991" cy="369332"/>
          </a:xfrm>
          <a:prstGeom prst="rect">
            <a:avLst/>
          </a:prstGeom>
          <a:noFill/>
        </p:spPr>
        <p:txBody>
          <a:bodyPr wrap="square" rtlCol="0">
            <a:spAutoFit/>
          </a:bodyPr>
          <a:lstStyle/>
          <a:p>
            <a:r>
              <a:rPr lang="fr-FR" b="1" dirty="0"/>
              <a:t>Exempe d’arbuste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5422"/>
            <a:ext cx="9019953" cy="571479"/>
          </a:xfrm>
        </p:spPr>
        <p:txBody>
          <a:bodyPr>
            <a:noAutofit/>
          </a:bodyPr>
          <a:lstStyle/>
          <a:p>
            <a:pPr algn="l"/>
            <a:r>
              <a:rPr lang="fr-FR" sz="2800" b="1" u="sng" dirty="0">
                <a:solidFill>
                  <a:srgbClr val="00B050"/>
                </a:solidFill>
              </a:rPr>
              <a:t>1/ Définitions:</a:t>
            </a:r>
          </a:p>
        </p:txBody>
      </p:sp>
      <p:sp>
        <p:nvSpPr>
          <p:cNvPr id="3" name="Sous-titre 2"/>
          <p:cNvSpPr>
            <a:spLocks noGrp="1"/>
          </p:cNvSpPr>
          <p:nvPr>
            <p:ph type="subTitle" idx="1"/>
          </p:nvPr>
        </p:nvSpPr>
        <p:spPr>
          <a:xfrm>
            <a:off x="0" y="623633"/>
            <a:ext cx="11855302" cy="571479"/>
          </a:xfrm>
        </p:spPr>
        <p:txBody>
          <a:bodyPr>
            <a:normAutofit/>
          </a:bodyPr>
          <a:lstStyle/>
          <a:p>
            <a:pPr algn="just"/>
            <a:r>
              <a:rPr lang="fr-FR" sz="2800" b="1" u="sng" dirty="0">
                <a:solidFill>
                  <a:srgbClr val="FF0000"/>
                </a:solidFill>
              </a:rPr>
              <a:t>A/ Espaces verts:</a:t>
            </a:r>
          </a:p>
          <a:p>
            <a:pPr algn="just"/>
            <a:endParaRPr lang="fr-FR" dirty="0"/>
          </a:p>
          <a:p>
            <a:pPr algn="just"/>
            <a:endParaRPr lang="fr-FR" dirty="0"/>
          </a:p>
        </p:txBody>
      </p:sp>
      <p:sp>
        <p:nvSpPr>
          <p:cNvPr id="4" name="TextBox 3">
            <a:extLst>
              <a:ext uri="{FF2B5EF4-FFF2-40B4-BE49-F238E27FC236}">
                <a16:creationId xmlns:a16="http://schemas.microsoft.com/office/drawing/2014/main" id="{10A41CDA-7233-BB21-1C35-149A33A65C12}"/>
              </a:ext>
            </a:extLst>
          </p:cNvPr>
          <p:cNvSpPr txBox="1"/>
          <p:nvPr/>
        </p:nvSpPr>
        <p:spPr>
          <a:xfrm>
            <a:off x="0" y="2808146"/>
            <a:ext cx="12191999" cy="1697068"/>
          </a:xfrm>
          <a:prstGeom prst="rect">
            <a:avLst/>
          </a:prstGeom>
          <a:solidFill>
            <a:schemeClr val="accent2">
              <a:lumMod val="40000"/>
              <a:lumOff val="60000"/>
            </a:schemeClr>
          </a:solidFill>
        </p:spPr>
        <p:txBody>
          <a:bodyPr wrap="square" rtlCol="0">
            <a:spAutoFit/>
          </a:bodyPr>
          <a:lstStyle/>
          <a:p>
            <a:pPr algn="just">
              <a:lnSpc>
                <a:spcPct val="150000"/>
              </a:lnSpc>
            </a:pPr>
            <a:r>
              <a:rPr lang="fr-FR" sz="2400" dirty="0"/>
              <a:t>Considéré comme espace vert, toutes les réalisations vertes telles que </a:t>
            </a:r>
            <a:r>
              <a:rPr lang="fr-FR" sz="2400" b="1" u="sng" dirty="0"/>
              <a:t>les bois</a:t>
            </a:r>
            <a:r>
              <a:rPr lang="fr-FR" sz="2400" dirty="0"/>
              <a:t>, </a:t>
            </a:r>
            <a:r>
              <a:rPr lang="fr-FR" sz="2400" b="1" u="sng" dirty="0"/>
              <a:t>les parcs</a:t>
            </a:r>
            <a:r>
              <a:rPr lang="fr-FR" sz="2400" dirty="0"/>
              <a:t>, </a:t>
            </a:r>
            <a:r>
              <a:rPr lang="fr-FR" sz="2400" b="1" u="sng" dirty="0"/>
              <a:t>les jardins</a:t>
            </a:r>
            <a:r>
              <a:rPr lang="fr-FR" sz="2400" dirty="0"/>
              <a:t>, </a:t>
            </a:r>
            <a:r>
              <a:rPr lang="fr-FR" sz="2400" b="1" u="sng" dirty="0"/>
              <a:t>les squares</a:t>
            </a:r>
            <a:r>
              <a:rPr lang="fr-FR" sz="2400" dirty="0"/>
              <a:t>, et même </a:t>
            </a:r>
            <a:r>
              <a:rPr lang="fr-FR" sz="2400" b="1" u="sng" dirty="0"/>
              <a:t>les plantations d’alignement</a:t>
            </a:r>
            <a:r>
              <a:rPr lang="fr-FR" sz="2400" b="1" dirty="0"/>
              <a:t> </a:t>
            </a:r>
            <a:r>
              <a:rPr lang="fr-FR" sz="2400" dirty="0"/>
              <a:t>et </a:t>
            </a:r>
            <a:r>
              <a:rPr lang="fr-FR" sz="2400" b="1" u="sng" dirty="0"/>
              <a:t>les plantations d’accompagnement</a:t>
            </a:r>
            <a:r>
              <a:rPr lang="fr-FR" sz="2400" dirty="0"/>
              <a:t> … etc.</a:t>
            </a:r>
          </a:p>
        </p:txBody>
      </p:sp>
      <p:sp>
        <p:nvSpPr>
          <p:cNvPr id="5" name="TextBox 4">
            <a:extLst>
              <a:ext uri="{FF2B5EF4-FFF2-40B4-BE49-F238E27FC236}">
                <a16:creationId xmlns:a16="http://schemas.microsoft.com/office/drawing/2014/main" id="{2A8CE08D-8FC9-D48C-7EE6-FFF07A693A5B}"/>
              </a:ext>
            </a:extLst>
          </p:cNvPr>
          <p:cNvSpPr txBox="1"/>
          <p:nvPr/>
        </p:nvSpPr>
        <p:spPr>
          <a:xfrm>
            <a:off x="1" y="1350350"/>
            <a:ext cx="12191999" cy="1143070"/>
          </a:xfrm>
          <a:prstGeom prst="rect">
            <a:avLst/>
          </a:prstGeom>
          <a:solidFill>
            <a:schemeClr val="accent2">
              <a:lumMod val="40000"/>
              <a:lumOff val="60000"/>
            </a:schemeClr>
          </a:solidFill>
        </p:spPr>
        <p:txBody>
          <a:bodyPr wrap="square" rtlCol="0">
            <a:spAutoFit/>
          </a:bodyPr>
          <a:lstStyle/>
          <a:p>
            <a:pPr algn="just">
              <a:lnSpc>
                <a:spcPct val="150000"/>
              </a:lnSpc>
            </a:pPr>
            <a:r>
              <a:rPr lang="fr-FR" sz="2400" dirty="0"/>
              <a:t>Le terme espaces verts fait référence à tous les espaces, grands ou petits, publics ou privés dans lesquels la végétation est présente de façon plus ou moins importante.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5060" y="-84152"/>
            <a:ext cx="7772400" cy="594516"/>
          </a:xfrm>
        </p:spPr>
        <p:txBody>
          <a:bodyPr>
            <a:normAutofit/>
          </a:bodyPr>
          <a:lstStyle/>
          <a:p>
            <a:pPr algn="l"/>
            <a:r>
              <a:rPr lang="fr-FR" sz="2800" b="1" u="sng" dirty="0">
                <a:solidFill>
                  <a:srgbClr val="00B050"/>
                </a:solidFill>
                <a:effectLst>
                  <a:outerShdw blurRad="38100" dist="38100" dir="2700000" algn="tl">
                    <a:srgbClr val="000000">
                      <a:alpha val="43137"/>
                    </a:srgbClr>
                  </a:outerShdw>
                </a:effectLst>
              </a:rPr>
              <a:t>6/ Rôles des espaces verts</a:t>
            </a:r>
            <a:r>
              <a:rPr lang="fr-FR" sz="2800" b="1" u="sng" dirty="0">
                <a:solidFill>
                  <a:srgbClr val="00B050"/>
                </a:solidFill>
              </a:rPr>
              <a:t>:</a:t>
            </a:r>
          </a:p>
        </p:txBody>
      </p:sp>
      <p:sp>
        <p:nvSpPr>
          <p:cNvPr id="3" name="Sous-titre 2"/>
          <p:cNvSpPr>
            <a:spLocks noGrp="1"/>
          </p:cNvSpPr>
          <p:nvPr>
            <p:ph type="subTitle" idx="1"/>
          </p:nvPr>
        </p:nvSpPr>
        <p:spPr>
          <a:xfrm>
            <a:off x="42530" y="714356"/>
            <a:ext cx="10196874" cy="4924444"/>
          </a:xfrm>
        </p:spPr>
        <p:txBody>
          <a:bodyPr>
            <a:normAutofit/>
          </a:bodyPr>
          <a:lstStyle/>
          <a:p>
            <a:pPr algn="l"/>
            <a:r>
              <a:rPr lang="fr-FR" b="1" u="sng" dirty="0">
                <a:solidFill>
                  <a:srgbClr val="FF0000"/>
                </a:solidFill>
              </a:rPr>
              <a:t>6-1/ Fonction de l’atténuation de la pollution de l’air:</a:t>
            </a:r>
            <a:r>
              <a:rPr lang="fr-FR" b="1" u="sng" dirty="0"/>
              <a:t> </a:t>
            </a:r>
          </a:p>
          <a:p>
            <a:pPr algn="l"/>
            <a:endParaRPr lang="fr-FR" b="1" u="sng" dirty="0"/>
          </a:p>
        </p:txBody>
      </p:sp>
      <p:sp>
        <p:nvSpPr>
          <p:cNvPr id="4" name="ZoneTexte 3"/>
          <p:cNvSpPr txBox="1"/>
          <p:nvPr/>
        </p:nvSpPr>
        <p:spPr>
          <a:xfrm>
            <a:off x="85060" y="1214423"/>
            <a:ext cx="12106940" cy="3046988"/>
          </a:xfrm>
          <a:prstGeom prst="rect">
            <a:avLst/>
          </a:prstGeom>
          <a:noFill/>
        </p:spPr>
        <p:txBody>
          <a:bodyPr wrap="square" rtlCol="0">
            <a:spAutoFit/>
          </a:bodyPr>
          <a:lstStyle/>
          <a:p>
            <a:pPr algn="just"/>
            <a:r>
              <a:rPr lang="fr-FR" sz="2400" dirty="0"/>
              <a:t>La végétation urbaine participe à éliminer certains polluants de l’air, par absorption pour les polluants gazeux (primaires et secondaires) (Exp: NOx, O3, CO2 ) ou piégeage pour les polluants particulaires, avec une efficacité variable selon l’espèce, le climat, le type de polluant et la proximité des sources de pollution.</a:t>
            </a:r>
          </a:p>
          <a:p>
            <a:pPr algn="just"/>
            <a:endParaRPr lang="fr-FR" sz="2400" dirty="0"/>
          </a:p>
          <a:p>
            <a:pPr algn="just"/>
            <a:endParaRPr lang="fr-FR" sz="2400" dirty="0"/>
          </a:p>
          <a:p>
            <a:pPr algn="just"/>
            <a:endParaRPr lang="fr-FR" sz="2400" dirty="0"/>
          </a:p>
          <a:p>
            <a:pPr algn="just"/>
            <a:endParaRPr lang="fr-FR" sz="2400" dirty="0"/>
          </a:p>
        </p:txBody>
      </p:sp>
      <p:pic>
        <p:nvPicPr>
          <p:cNvPr id="5" name="Picture 2" descr="http://www.encyclopedie-environnement.org/app/uploads/2017/12/polluants-vegetation_fig4_polluants-plantes.jpg"/>
          <p:cNvPicPr>
            <a:picLocks noChangeAspect="1" noChangeArrowheads="1"/>
          </p:cNvPicPr>
          <p:nvPr/>
        </p:nvPicPr>
        <p:blipFill>
          <a:blip r:embed="rId3"/>
          <a:srcRect/>
          <a:stretch>
            <a:fillRect/>
          </a:stretch>
        </p:blipFill>
        <p:spPr bwMode="auto">
          <a:xfrm>
            <a:off x="5140967" y="2642224"/>
            <a:ext cx="5572164" cy="384991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 y="148857"/>
            <a:ext cx="11908464" cy="2249840"/>
          </a:xfrm>
        </p:spPr>
        <p:txBody>
          <a:bodyPr>
            <a:noAutofit/>
          </a:bodyPr>
          <a:lstStyle/>
          <a:p>
            <a:pPr algn="just"/>
            <a:r>
              <a:rPr lang="fr-FR" sz="2400" dirty="0">
                <a:latin typeface="+mn-lt"/>
              </a:rPr>
              <a:t>Une surface foliaire importante (mais qui permet à l’air de circuler) et une proximité de la source de pollution constituent des paramètres favorables pour que la végétation constitue une barrière efficace contre la pollution atmosphérique. Cependant, certaines configurations qui empêcheraient la dispersion des polluants (rues canyon par exemple) pourraient exposer davantage les populations aux polluants de l’air.</a:t>
            </a:r>
            <a:br>
              <a:rPr lang="fr-FR" sz="2800" dirty="0"/>
            </a:br>
            <a:endParaRPr lang="fr-FR" sz="2800" dirty="0"/>
          </a:p>
        </p:txBody>
      </p:sp>
      <p:pic>
        <p:nvPicPr>
          <p:cNvPr id="1026" name="Picture 2"/>
          <p:cNvPicPr>
            <a:picLocks noChangeAspect="1" noChangeArrowheads="1"/>
          </p:cNvPicPr>
          <p:nvPr/>
        </p:nvPicPr>
        <p:blipFill>
          <a:blip r:embed="rId2"/>
          <a:srcRect/>
          <a:stretch>
            <a:fillRect/>
          </a:stretch>
        </p:blipFill>
        <p:spPr bwMode="auto">
          <a:xfrm>
            <a:off x="2138003" y="2396057"/>
            <a:ext cx="3816230" cy="396860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842279" y="2396057"/>
            <a:ext cx="3500462" cy="396860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
            <a:ext cx="10310842" cy="595421"/>
          </a:xfrm>
        </p:spPr>
        <p:txBody>
          <a:bodyPr>
            <a:noAutofit/>
          </a:bodyPr>
          <a:lstStyle/>
          <a:p>
            <a:pPr algn="just"/>
            <a:r>
              <a:rPr lang="fr-FR" sz="2400" b="1" u="sng" dirty="0">
                <a:solidFill>
                  <a:srgbClr val="FF0000"/>
                </a:solidFill>
              </a:rPr>
              <a:t>6-2/ Fonction de la réduction de la température et de la consommation d’énergie </a:t>
            </a:r>
          </a:p>
        </p:txBody>
      </p:sp>
      <p:sp>
        <p:nvSpPr>
          <p:cNvPr id="3" name="Sous-titre 2"/>
          <p:cNvSpPr>
            <a:spLocks noGrp="1"/>
          </p:cNvSpPr>
          <p:nvPr>
            <p:ph type="subTitle" idx="1"/>
          </p:nvPr>
        </p:nvSpPr>
        <p:spPr>
          <a:xfrm>
            <a:off x="0" y="904753"/>
            <a:ext cx="12192000" cy="4572032"/>
          </a:xfrm>
        </p:spPr>
        <p:txBody>
          <a:bodyPr>
            <a:normAutofit/>
          </a:bodyPr>
          <a:lstStyle/>
          <a:p>
            <a:pPr algn="just"/>
            <a:r>
              <a:rPr lang="fr-FR" dirty="0">
                <a:solidFill>
                  <a:schemeClr val="tx1"/>
                </a:solidFill>
              </a:rPr>
              <a:t>Dans les espaces verts, les effets combinés de </a:t>
            </a:r>
            <a:r>
              <a:rPr lang="fr-FR" b="1" u="sng" dirty="0">
                <a:solidFill>
                  <a:schemeClr val="tx1"/>
                </a:solidFill>
              </a:rPr>
              <a:t>l'évapotranspiration</a:t>
            </a:r>
            <a:r>
              <a:rPr lang="fr-FR" dirty="0">
                <a:solidFill>
                  <a:schemeClr val="tx1"/>
                </a:solidFill>
              </a:rPr>
              <a:t> et de </a:t>
            </a:r>
            <a:r>
              <a:rPr lang="fr-FR" b="1" u="sng" dirty="0">
                <a:solidFill>
                  <a:schemeClr val="tx1"/>
                </a:solidFill>
              </a:rPr>
              <a:t>l'ombrage</a:t>
            </a:r>
            <a:r>
              <a:rPr lang="fr-FR" dirty="0">
                <a:solidFill>
                  <a:schemeClr val="tx1"/>
                </a:solidFill>
              </a:rPr>
              <a:t> contribuent à baisser significativement la température de l’air et à lutter contre le phénomène </a:t>
            </a:r>
            <a:r>
              <a:rPr lang="fr-FR" b="1" u="sng" dirty="0">
                <a:solidFill>
                  <a:schemeClr val="tx1"/>
                </a:solidFill>
              </a:rPr>
              <a:t>d’îlot de chaleur urbain</a:t>
            </a:r>
            <a:r>
              <a:rPr lang="fr-FR" b="1" dirty="0">
                <a:solidFill>
                  <a:schemeClr val="tx1"/>
                </a:solidFill>
              </a:rPr>
              <a:t>.</a:t>
            </a:r>
          </a:p>
          <a:p>
            <a:pPr algn="just"/>
            <a:endParaRPr lang="fr-FR" dirty="0">
              <a:solidFill>
                <a:schemeClr val="tx1"/>
              </a:solidFill>
            </a:endParaRPr>
          </a:p>
          <a:p>
            <a:pPr algn="just"/>
            <a:r>
              <a:rPr lang="fr-FR" dirty="0">
                <a:solidFill>
                  <a:schemeClr val="tx1"/>
                </a:solidFill>
              </a:rPr>
              <a:t>Les parcs et les espaces verts urbains peuvent constituer des </a:t>
            </a:r>
            <a:r>
              <a:rPr lang="fr-FR" u="sng" dirty="0">
                <a:solidFill>
                  <a:schemeClr val="tx1"/>
                </a:solidFill>
              </a:rPr>
              <a:t>îlots de fraîcheur dans l’espace urbain. </a:t>
            </a:r>
          </a:p>
          <a:p>
            <a:pPr algn="just"/>
            <a:endParaRPr lang="fr-FR" dirty="0">
              <a:solidFill>
                <a:schemeClr val="tx1"/>
              </a:solidFill>
            </a:endParaRPr>
          </a:p>
          <a:p>
            <a:pPr algn="just"/>
            <a:r>
              <a:rPr lang="fr-FR" dirty="0">
                <a:solidFill>
                  <a:schemeClr val="tx1"/>
                </a:solidFill>
              </a:rPr>
              <a:t>Selon la surface, la forme de l’espace vert, le type de végétation présent, le climat et la forme urbaine, le refroidissement peut s’observer plus largement à l’échelle de l’espace urbain et entraîner une diminution significative de la consommation d'énergie pour la climatisation des bâtiments en période estivale.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2452662" y="571480"/>
            <a:ext cx="7429552" cy="485778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8223" y="130161"/>
            <a:ext cx="7772400" cy="512757"/>
          </a:xfrm>
        </p:spPr>
        <p:txBody>
          <a:bodyPr>
            <a:noAutofit/>
          </a:bodyPr>
          <a:lstStyle/>
          <a:p>
            <a:pPr algn="l"/>
            <a:r>
              <a:rPr lang="fr-FR" sz="2800" b="1" u="sng" dirty="0">
                <a:solidFill>
                  <a:srgbClr val="FF0000"/>
                </a:solidFill>
              </a:rPr>
              <a:t>6-3/ Fonction de réduction de la pollution sonore </a:t>
            </a:r>
          </a:p>
        </p:txBody>
      </p:sp>
      <p:sp>
        <p:nvSpPr>
          <p:cNvPr id="3" name="Sous-titre 2"/>
          <p:cNvSpPr>
            <a:spLocks noGrp="1"/>
          </p:cNvSpPr>
          <p:nvPr>
            <p:ph type="subTitle" idx="1"/>
          </p:nvPr>
        </p:nvSpPr>
        <p:spPr>
          <a:xfrm>
            <a:off x="138223" y="785794"/>
            <a:ext cx="11940363" cy="5429288"/>
          </a:xfrm>
        </p:spPr>
        <p:txBody>
          <a:bodyPr>
            <a:normAutofit/>
          </a:bodyPr>
          <a:lstStyle/>
          <a:p>
            <a:pPr algn="just"/>
            <a:r>
              <a:rPr lang="fr-FR" dirty="0"/>
              <a:t>Les espaces verts sont susceptibles d’atténuer les impacts du bruit sur la santé par deux mécanismes principaux : </a:t>
            </a:r>
          </a:p>
          <a:p>
            <a:pPr algn="just"/>
            <a:endParaRPr lang="fr-FR" dirty="0"/>
          </a:p>
          <a:p>
            <a:pPr algn="just"/>
            <a:r>
              <a:rPr lang="fr-FR" dirty="0"/>
              <a:t>*En réduisant les niveaux d’exposition (par effet d’éloignement de la source ou en constituant une barrière acoustique) </a:t>
            </a:r>
          </a:p>
          <a:p>
            <a:pPr algn="just"/>
            <a:r>
              <a:rPr lang="fr-FR" dirty="0"/>
              <a:t>* En atténuant la réponse au stress engendrée par cette exposition.</a:t>
            </a:r>
          </a:p>
          <a:p>
            <a:pPr algn="just"/>
            <a:endParaRPr lang="fr-FR" dirty="0"/>
          </a:p>
          <a:p>
            <a:pPr algn="just"/>
            <a:r>
              <a:rPr lang="fr-FR" dirty="0"/>
              <a:t>Même si quelques études ont mis en évidence des effets modérés des espaces verts sur le bruit, d’autres montrent qu’un espace vert urbain bien conçu peut atténuer le bruit, ou la perception négative du bruit provenant de divers sources anthropiques. D’autre part, les sons considérés comme naturels (Chant d’oiseaux, d’eau) ont le potentiel de masquer la pollution sonore.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4428" y="107965"/>
            <a:ext cx="7772400" cy="512757"/>
          </a:xfrm>
        </p:spPr>
        <p:txBody>
          <a:bodyPr>
            <a:noAutofit/>
          </a:bodyPr>
          <a:lstStyle/>
          <a:p>
            <a:pPr algn="l"/>
            <a:r>
              <a:rPr lang="fr-FR" sz="2800" b="1" u="sng" dirty="0">
                <a:solidFill>
                  <a:srgbClr val="00B050"/>
                </a:solidFill>
                <a:effectLst>
                  <a:outerShdw blurRad="38100" dist="38100" dir="2700000" algn="tl">
                    <a:srgbClr val="000000">
                      <a:alpha val="43137"/>
                    </a:srgbClr>
                  </a:outerShdw>
                </a:effectLst>
              </a:rPr>
              <a:t>6-3/Rôle urbanistique : </a:t>
            </a:r>
          </a:p>
        </p:txBody>
      </p:sp>
      <p:sp>
        <p:nvSpPr>
          <p:cNvPr id="3" name="Sous-titre 2"/>
          <p:cNvSpPr>
            <a:spLocks noGrp="1"/>
          </p:cNvSpPr>
          <p:nvPr>
            <p:ph type="subTitle" idx="1"/>
          </p:nvPr>
        </p:nvSpPr>
        <p:spPr>
          <a:xfrm>
            <a:off x="74428" y="785794"/>
            <a:ext cx="12004158" cy="5572164"/>
          </a:xfrm>
        </p:spPr>
        <p:txBody>
          <a:bodyPr>
            <a:normAutofit/>
          </a:bodyPr>
          <a:lstStyle/>
          <a:p>
            <a:pPr algn="l"/>
            <a:r>
              <a:rPr lang="fr-FR" b="1" u="sng" dirty="0"/>
              <a:t>A/ Absorption des eaux de pluie :</a:t>
            </a:r>
          </a:p>
          <a:p>
            <a:pPr algn="just"/>
            <a:endParaRPr lang="fr-FR" dirty="0"/>
          </a:p>
          <a:p>
            <a:pPr algn="just">
              <a:lnSpc>
                <a:spcPct val="150000"/>
              </a:lnSpc>
            </a:pPr>
            <a:r>
              <a:rPr lang="fr-FR" dirty="0"/>
              <a:t>Les espaces verts permettent de préserver des surfaces d’absorption en ville, ce rôle peut être considéré a la fois comme écologique (alimentation en eau des plantes) et urbanistique désengorgement des réseaux d’assainissement)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5693" y="357166"/>
            <a:ext cx="11993525" cy="3929090"/>
          </a:xfrm>
        </p:spPr>
        <p:txBody>
          <a:bodyPr>
            <a:noAutofit/>
          </a:bodyPr>
          <a:lstStyle/>
          <a:p>
            <a:pPr algn="just"/>
            <a:r>
              <a:rPr lang="fr-FR" b="1" u="sng" dirty="0"/>
              <a:t>B/ Rôle esthétique </a:t>
            </a:r>
            <a:r>
              <a:rPr lang="fr-FR" dirty="0"/>
              <a:t>: </a:t>
            </a:r>
          </a:p>
          <a:p>
            <a:pPr algn="just">
              <a:lnSpc>
                <a:spcPct val="150000"/>
              </a:lnSpc>
            </a:pPr>
            <a:r>
              <a:rPr lang="fr-FR" dirty="0"/>
              <a:t>le premier rôle des espaces verts est d’embellir la ville, grâce à ses différentes nuances de couleurs et de textures. </a:t>
            </a:r>
          </a:p>
          <a:p>
            <a:pPr algn="just">
              <a:lnSpc>
                <a:spcPct val="150000"/>
              </a:lnSpc>
            </a:pPr>
            <a:r>
              <a:rPr lang="fr-FR" dirty="0"/>
              <a:t>Le rôle esthétique est important pour la politique d’attractivité touristique des villes concernées.</a:t>
            </a:r>
          </a:p>
          <a:p>
            <a:pPr algn="just"/>
            <a:endParaRPr lang="fr-FR" b="1" u="sng" dirty="0"/>
          </a:p>
          <a:p>
            <a:pPr algn="just"/>
            <a:r>
              <a:rPr lang="fr-FR" b="1" u="sng" dirty="0"/>
              <a:t>C/ Renforcement de la lisibilité </a:t>
            </a:r>
            <a:r>
              <a:rPr lang="fr-FR" dirty="0"/>
              <a:t>: </a:t>
            </a:r>
          </a:p>
          <a:p>
            <a:pPr algn="just">
              <a:lnSpc>
                <a:spcPct val="150000"/>
              </a:lnSpc>
            </a:pPr>
            <a:r>
              <a:rPr lang="fr-FR" dirty="0"/>
              <a:t>par la diversité de paysage qu’ils créent, les espaces verts donnent une meilleure identité aux sites. </a:t>
            </a:r>
          </a:p>
          <a:p>
            <a:pPr algn="just">
              <a:lnSpc>
                <a:spcPct val="150000"/>
              </a:lnSpc>
            </a:pPr>
            <a:r>
              <a:rPr lang="fr-FR" dirty="0"/>
              <a:t>Les plantations d’alignement renforcent la lisibilité des axes principaux, diminuent ainsi l’impact visuel d’un bâti trop hétérogène.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06327" y="285727"/>
            <a:ext cx="11982892" cy="4488291"/>
          </a:xfrm>
        </p:spPr>
        <p:txBody>
          <a:bodyPr>
            <a:noAutofit/>
          </a:bodyPr>
          <a:lstStyle/>
          <a:p>
            <a:pPr algn="just"/>
            <a:r>
              <a:rPr lang="fr-FR" b="1" u="sng" dirty="0"/>
              <a:t>D/Rôle récréatif et sportif </a:t>
            </a:r>
            <a:r>
              <a:rPr lang="fr-FR" dirty="0"/>
              <a:t>: </a:t>
            </a:r>
          </a:p>
          <a:p>
            <a:pPr algn="just">
              <a:lnSpc>
                <a:spcPct val="150000"/>
              </a:lnSpc>
            </a:pPr>
            <a:r>
              <a:rPr lang="fr-FR" dirty="0"/>
              <a:t>Des aires de jeux, des terrains de sport, des parcours de santé sont installés dans les parcs et les jardins publics. </a:t>
            </a:r>
          </a:p>
          <a:p>
            <a:pPr algn="just">
              <a:lnSpc>
                <a:spcPct val="150000"/>
              </a:lnSpc>
            </a:pPr>
            <a:r>
              <a:rPr lang="fr-FR" b="1" u="sng" dirty="0"/>
              <a:t>E/ Rôle pédagogique:</a:t>
            </a:r>
            <a:r>
              <a:rPr lang="fr-FR" b="1" dirty="0"/>
              <a:t> </a:t>
            </a:r>
          </a:p>
          <a:p>
            <a:pPr algn="just">
              <a:lnSpc>
                <a:spcPct val="150000"/>
              </a:lnSpc>
            </a:pPr>
            <a:r>
              <a:rPr lang="fr-FR" dirty="0"/>
              <a:t>Les espaces verts peuvent être le support de découverte du monde végétal et animal, l’éveil des sens, le goût, l’odorat, le toucher peuvent aussi être favorisés.</a:t>
            </a:r>
          </a:p>
          <a:p>
            <a:pPr algn="just">
              <a:lnSpc>
                <a:spcPct val="150000"/>
              </a:lnSpc>
            </a:pPr>
            <a:r>
              <a:rPr lang="fr-FR" dirty="0"/>
              <a:t> C’est le rôle par exemple des </a:t>
            </a:r>
            <a:r>
              <a:rPr lang="fr-FR" b="1" u="sng" dirty="0"/>
              <a:t>jardins botaniques</a:t>
            </a:r>
            <a:r>
              <a:rPr lang="fr-FR"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7591" y="214290"/>
            <a:ext cx="11982893" cy="5786478"/>
          </a:xfrm>
        </p:spPr>
        <p:txBody>
          <a:bodyPr>
            <a:noAutofit/>
          </a:bodyPr>
          <a:lstStyle/>
          <a:p>
            <a:pPr algn="just"/>
            <a:r>
              <a:rPr lang="fr-FR" b="1" u="sng" dirty="0">
                <a:solidFill>
                  <a:srgbClr val="00B050"/>
                </a:solidFill>
              </a:rPr>
              <a:t>7- Les principes de conception des jardins: </a:t>
            </a:r>
          </a:p>
          <a:p>
            <a:pPr algn="just"/>
            <a:endParaRPr lang="fr-FR" dirty="0"/>
          </a:p>
          <a:p>
            <a:pPr algn="just"/>
            <a:r>
              <a:rPr lang="fr-FR" b="1" u="sng" dirty="0"/>
              <a:t>1- Continuité: </a:t>
            </a:r>
          </a:p>
          <a:p>
            <a:pPr algn="just"/>
            <a:endParaRPr lang="fr-FR" b="1" u="sng" dirty="0"/>
          </a:p>
          <a:p>
            <a:pPr algn="just"/>
            <a:r>
              <a:rPr lang="fr-FR" dirty="0"/>
              <a:t>« Les espaces du jardin ne doivent jamais être conçus de façon à ce qu'ils soient totalement indépendants les uns des autres …» </a:t>
            </a:r>
          </a:p>
          <a:p>
            <a:pPr algn="just"/>
            <a:r>
              <a:rPr lang="fr-FR" dirty="0"/>
              <a:t>Ce principe consiste également à ce que «…Les choses changent graduellement … Pour cela, il faut disposer des plantes, des arbustes, des arbres. » </a:t>
            </a:r>
          </a:p>
          <a:p>
            <a:pPr algn="just"/>
            <a:r>
              <a:rPr lang="fr-FR" dirty="0"/>
              <a:t> </a:t>
            </a:r>
          </a:p>
          <a:p>
            <a:pPr algn="just"/>
            <a:r>
              <a:rPr lang="fr-FR" b="1" u="sng" dirty="0"/>
              <a:t>2- Harmonie: </a:t>
            </a:r>
          </a:p>
          <a:p>
            <a:pPr algn="just"/>
            <a:endParaRPr lang="fr-FR" b="1" u="sng" dirty="0"/>
          </a:p>
          <a:p>
            <a:pPr algn="just"/>
            <a:r>
              <a:rPr lang="fr-FR" dirty="0"/>
              <a:t>Elle est d’une importance majeure, « L’harmonie consiste en une adaptation juste et équilibrée de toutes les composantes du jardin entre elles, de manière à former un tout agréable.»</a:t>
            </a:r>
          </a:p>
          <a:p>
            <a:pPr algn="just"/>
            <a:r>
              <a:rPr lang="fr-FR" dirty="0"/>
              <a:t> Il en existe plusieurs types et s'articule autour de l'harmonie des couleurs et des textures, à travers les plantes et aussi entre les plantes et les constructions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3BC57-6ED1-3DB4-A5E5-7061A6843BC9}"/>
              </a:ext>
            </a:extLst>
          </p:cNvPr>
          <p:cNvPicPr>
            <a:picLocks noChangeAspect="1"/>
          </p:cNvPicPr>
          <p:nvPr/>
        </p:nvPicPr>
        <p:blipFill>
          <a:blip r:embed="rId2"/>
          <a:stretch>
            <a:fillRect/>
          </a:stretch>
        </p:blipFill>
        <p:spPr>
          <a:xfrm>
            <a:off x="2594341" y="188119"/>
            <a:ext cx="7159257" cy="6481762"/>
          </a:xfrm>
          <a:prstGeom prst="rect">
            <a:avLst/>
          </a:prstGeom>
        </p:spPr>
      </p:pic>
    </p:spTree>
    <p:extLst>
      <p:ext uri="{BB962C8B-B14F-4D97-AF65-F5344CB8AC3E}">
        <p14:creationId xmlns:p14="http://schemas.microsoft.com/office/powerpoint/2010/main" val="400931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386" y="-10633"/>
            <a:ext cx="7772400" cy="500042"/>
          </a:xfrm>
        </p:spPr>
        <p:txBody>
          <a:bodyPr>
            <a:noAutofit/>
          </a:bodyPr>
          <a:lstStyle/>
          <a:p>
            <a:pPr algn="l"/>
            <a:r>
              <a:rPr lang="fr-FR" sz="2800" b="1" u="sng" dirty="0">
                <a:solidFill>
                  <a:srgbClr val="FF0000"/>
                </a:solidFill>
                <a:effectLst>
                  <a:outerShdw blurRad="38100" dist="38100" dir="2700000" algn="tl">
                    <a:srgbClr val="000000">
                      <a:alpha val="43137"/>
                    </a:srgbClr>
                  </a:outerShdw>
                </a:effectLst>
              </a:rPr>
              <a:t>B/ Trame verte: </a:t>
            </a:r>
          </a:p>
        </p:txBody>
      </p:sp>
      <p:sp>
        <p:nvSpPr>
          <p:cNvPr id="3" name="Sous-titre 2"/>
          <p:cNvSpPr>
            <a:spLocks noGrp="1"/>
          </p:cNvSpPr>
          <p:nvPr>
            <p:ph type="subTitle" idx="1"/>
          </p:nvPr>
        </p:nvSpPr>
        <p:spPr>
          <a:xfrm>
            <a:off x="0" y="522382"/>
            <a:ext cx="12192000" cy="1348947"/>
          </a:xfrm>
          <a:solidFill>
            <a:schemeClr val="accent2">
              <a:lumMod val="40000"/>
              <a:lumOff val="60000"/>
            </a:schemeClr>
          </a:solidFill>
        </p:spPr>
        <p:txBody>
          <a:bodyPr>
            <a:noAutofit/>
          </a:bodyPr>
          <a:lstStyle/>
          <a:p>
            <a:pPr algn="just">
              <a:lnSpc>
                <a:spcPct val="160000"/>
              </a:lnSpc>
            </a:pPr>
            <a:r>
              <a:rPr lang="fr-FR" dirty="0"/>
              <a:t>La trame verte désigne souvent, l‘ensemble des espaces verts d’un territoire quelconque.</a:t>
            </a:r>
          </a:p>
          <a:p>
            <a:pPr algn="just">
              <a:lnSpc>
                <a:spcPct val="160000"/>
              </a:lnSpc>
            </a:pPr>
            <a:r>
              <a:rPr lang="fr-FR" b="1" u="sng" dirty="0"/>
              <a:t>Elle est aussi liée a la trame bleue (espace aquatique).</a:t>
            </a:r>
          </a:p>
        </p:txBody>
      </p:sp>
      <p:pic>
        <p:nvPicPr>
          <p:cNvPr id="44034" name="Picture 2" descr="11 traverses et ponts pour animaux incroyables qui sauvent des vies et sont  splendides"/>
          <p:cNvPicPr>
            <a:picLocks noChangeAspect="1" noChangeArrowheads="1"/>
          </p:cNvPicPr>
          <p:nvPr/>
        </p:nvPicPr>
        <p:blipFill>
          <a:blip r:embed="rId3"/>
          <a:srcRect/>
          <a:stretch>
            <a:fillRect/>
          </a:stretch>
        </p:blipFill>
        <p:spPr bwMode="auto">
          <a:xfrm>
            <a:off x="7056890" y="3715989"/>
            <a:ext cx="3888913" cy="2668013"/>
          </a:xfrm>
          <a:prstGeom prst="rect">
            <a:avLst/>
          </a:prstGeom>
          <a:noFill/>
        </p:spPr>
      </p:pic>
      <p:sp>
        <p:nvSpPr>
          <p:cNvPr id="5" name="ZoneTexte 4"/>
          <p:cNvSpPr txBox="1"/>
          <p:nvPr/>
        </p:nvSpPr>
        <p:spPr>
          <a:xfrm>
            <a:off x="6858206" y="6384002"/>
            <a:ext cx="4286280" cy="369332"/>
          </a:xfrm>
          <a:prstGeom prst="rect">
            <a:avLst/>
          </a:prstGeom>
          <a:noFill/>
        </p:spPr>
        <p:txBody>
          <a:bodyPr wrap="square" rtlCol="0">
            <a:spAutoFit/>
          </a:bodyPr>
          <a:lstStyle/>
          <a:p>
            <a:pPr algn="ctr"/>
            <a:r>
              <a:rPr lang="fr-FR" b="1" dirty="0"/>
              <a:t>Pont de passage pour les animaux</a:t>
            </a:r>
          </a:p>
        </p:txBody>
      </p:sp>
      <p:sp>
        <p:nvSpPr>
          <p:cNvPr id="4" name="TextBox 3">
            <a:extLst>
              <a:ext uri="{FF2B5EF4-FFF2-40B4-BE49-F238E27FC236}">
                <a16:creationId xmlns:a16="http://schemas.microsoft.com/office/drawing/2014/main" id="{74DED78E-BAEF-E01D-6A20-7CBE11A8EF9C}"/>
              </a:ext>
            </a:extLst>
          </p:cNvPr>
          <p:cNvSpPr txBox="1"/>
          <p:nvPr/>
        </p:nvSpPr>
        <p:spPr>
          <a:xfrm>
            <a:off x="0" y="2018921"/>
            <a:ext cx="12192000" cy="1697068"/>
          </a:xfrm>
          <a:prstGeom prst="rect">
            <a:avLst/>
          </a:prstGeom>
          <a:solidFill>
            <a:schemeClr val="accent2">
              <a:lumMod val="40000"/>
              <a:lumOff val="60000"/>
            </a:schemeClr>
          </a:solidFill>
        </p:spPr>
        <p:txBody>
          <a:bodyPr wrap="square" rtlCol="0">
            <a:spAutoFit/>
          </a:bodyPr>
          <a:lstStyle/>
          <a:p>
            <a:pPr algn="just">
              <a:lnSpc>
                <a:spcPct val="150000"/>
              </a:lnSpc>
            </a:pPr>
            <a:r>
              <a:rPr lang="fr-FR" sz="2400" dirty="0"/>
              <a:t>La trame verte a pour finalité la lutte contre la dégradation des milieux et la fragmentation des habitats (Biotopes) en restaurant un réseau de continuités écologiques favorables au brassage génétique. </a:t>
            </a:r>
          </a:p>
        </p:txBody>
      </p:sp>
      <p:pic>
        <p:nvPicPr>
          <p:cNvPr id="7" name="Picture 6">
            <a:extLst>
              <a:ext uri="{FF2B5EF4-FFF2-40B4-BE49-F238E27FC236}">
                <a16:creationId xmlns:a16="http://schemas.microsoft.com/office/drawing/2014/main" id="{C4E4ACA2-BFEC-D235-44C3-81F2D4704CA7}"/>
              </a:ext>
            </a:extLst>
          </p:cNvPr>
          <p:cNvPicPr>
            <a:picLocks noChangeAspect="1"/>
          </p:cNvPicPr>
          <p:nvPr/>
        </p:nvPicPr>
        <p:blipFill>
          <a:blip r:embed="rId4"/>
          <a:stretch>
            <a:fillRect/>
          </a:stretch>
        </p:blipFill>
        <p:spPr>
          <a:xfrm>
            <a:off x="1456660" y="3863581"/>
            <a:ext cx="4040372" cy="2520421"/>
          </a:xfrm>
          <a:prstGeom prst="rect">
            <a:avLst/>
          </a:prstGeom>
        </p:spPr>
      </p:pic>
      <p:sp>
        <p:nvSpPr>
          <p:cNvPr id="8" name="TextBox 7">
            <a:extLst>
              <a:ext uri="{FF2B5EF4-FFF2-40B4-BE49-F238E27FC236}">
                <a16:creationId xmlns:a16="http://schemas.microsoft.com/office/drawing/2014/main" id="{B5A7DB6E-D6CB-D287-80BD-166BC0451965}"/>
              </a:ext>
            </a:extLst>
          </p:cNvPr>
          <p:cNvSpPr txBox="1"/>
          <p:nvPr/>
        </p:nvSpPr>
        <p:spPr>
          <a:xfrm>
            <a:off x="2849525" y="6377837"/>
            <a:ext cx="3179135" cy="369332"/>
          </a:xfrm>
          <a:prstGeom prst="rect">
            <a:avLst/>
          </a:prstGeom>
          <a:noFill/>
        </p:spPr>
        <p:txBody>
          <a:bodyPr wrap="square" rtlCol="0">
            <a:spAutoFit/>
          </a:bodyPr>
          <a:lstStyle/>
          <a:p>
            <a:r>
              <a:rPr lang="fr-FR" b="1" dirty="0"/>
              <a:t>Trame verte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E058C46-06F0-336C-2802-50E9D478BCEC}"/>
              </a:ext>
            </a:extLst>
          </p:cNvPr>
          <p:cNvSpPr/>
          <p:nvPr/>
        </p:nvSpPr>
        <p:spPr>
          <a:xfrm>
            <a:off x="4827181" y="2280683"/>
            <a:ext cx="2892055" cy="114831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Role des espaces verts</a:t>
            </a:r>
          </a:p>
        </p:txBody>
      </p:sp>
      <p:cxnSp>
        <p:nvCxnSpPr>
          <p:cNvPr id="9" name="Straight Arrow Connector 8">
            <a:extLst>
              <a:ext uri="{FF2B5EF4-FFF2-40B4-BE49-F238E27FC236}">
                <a16:creationId xmlns:a16="http://schemas.microsoft.com/office/drawing/2014/main" id="{EB4DFF16-A555-0B2D-5A8D-CAA69C7B5915}"/>
              </a:ext>
            </a:extLst>
          </p:cNvPr>
          <p:cNvCxnSpPr>
            <a:cxnSpLocks/>
          </p:cNvCxnSpPr>
          <p:nvPr/>
        </p:nvCxnSpPr>
        <p:spPr>
          <a:xfrm flipH="1" flipV="1">
            <a:off x="3264196" y="1347675"/>
            <a:ext cx="1881962" cy="11179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D92F8E9-93B7-FFBE-8F6C-BD2688F22B33}"/>
              </a:ext>
            </a:extLst>
          </p:cNvPr>
          <p:cNvCxnSpPr/>
          <p:nvPr/>
        </p:nvCxnSpPr>
        <p:spPr>
          <a:xfrm>
            <a:off x="6273208" y="3429000"/>
            <a:ext cx="0" cy="1084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C9A2BB2-4AFD-C3C8-7607-5C25299FFB67}"/>
              </a:ext>
            </a:extLst>
          </p:cNvPr>
          <p:cNvSpPr/>
          <p:nvPr/>
        </p:nvSpPr>
        <p:spPr>
          <a:xfrm>
            <a:off x="8888818" y="936994"/>
            <a:ext cx="2105247" cy="47562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Urbanistique</a:t>
            </a:r>
          </a:p>
        </p:txBody>
      </p:sp>
      <p:sp>
        <p:nvSpPr>
          <p:cNvPr id="13" name="TextBox 12">
            <a:extLst>
              <a:ext uri="{FF2B5EF4-FFF2-40B4-BE49-F238E27FC236}">
                <a16:creationId xmlns:a16="http://schemas.microsoft.com/office/drawing/2014/main" id="{6EA23B9A-30A5-B8D3-7073-8A88E1D24F35}"/>
              </a:ext>
            </a:extLst>
          </p:cNvPr>
          <p:cNvSpPr txBox="1"/>
          <p:nvPr/>
        </p:nvSpPr>
        <p:spPr>
          <a:xfrm>
            <a:off x="8878185" y="1650525"/>
            <a:ext cx="3313815" cy="707886"/>
          </a:xfrm>
          <a:prstGeom prst="rect">
            <a:avLst/>
          </a:prstGeom>
          <a:solidFill>
            <a:schemeClr val="accent2">
              <a:lumMod val="40000"/>
              <a:lumOff val="60000"/>
            </a:schemeClr>
          </a:solidFill>
        </p:spPr>
        <p:txBody>
          <a:bodyPr wrap="square" rtlCol="0">
            <a:spAutoFit/>
          </a:bodyPr>
          <a:lstStyle/>
          <a:p>
            <a:r>
              <a:rPr lang="fr-FR" sz="2000" dirty="0"/>
              <a:t>*Esthétique </a:t>
            </a:r>
          </a:p>
          <a:p>
            <a:r>
              <a:rPr lang="fr-FR" sz="2000" dirty="0"/>
              <a:t>*Renforcement de la lisibilité</a:t>
            </a:r>
          </a:p>
        </p:txBody>
      </p:sp>
      <p:sp>
        <p:nvSpPr>
          <p:cNvPr id="14" name="Rectangle 13">
            <a:extLst>
              <a:ext uri="{FF2B5EF4-FFF2-40B4-BE49-F238E27FC236}">
                <a16:creationId xmlns:a16="http://schemas.microsoft.com/office/drawing/2014/main" id="{F265CD67-E9BA-A95A-C09C-5369415DFA36}"/>
              </a:ext>
            </a:extLst>
          </p:cNvPr>
          <p:cNvSpPr/>
          <p:nvPr/>
        </p:nvSpPr>
        <p:spPr>
          <a:xfrm>
            <a:off x="1158949" y="936994"/>
            <a:ext cx="2105247" cy="47562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Social </a:t>
            </a:r>
          </a:p>
        </p:txBody>
      </p:sp>
      <p:sp>
        <p:nvSpPr>
          <p:cNvPr id="15" name="TextBox 14">
            <a:extLst>
              <a:ext uri="{FF2B5EF4-FFF2-40B4-BE49-F238E27FC236}">
                <a16:creationId xmlns:a16="http://schemas.microsoft.com/office/drawing/2014/main" id="{CBE8C674-7354-640F-5BA1-428156A97219}"/>
              </a:ext>
            </a:extLst>
          </p:cNvPr>
          <p:cNvSpPr txBox="1"/>
          <p:nvPr/>
        </p:nvSpPr>
        <p:spPr>
          <a:xfrm>
            <a:off x="1063256" y="1679944"/>
            <a:ext cx="2371060" cy="1323439"/>
          </a:xfrm>
          <a:prstGeom prst="rect">
            <a:avLst/>
          </a:prstGeom>
          <a:solidFill>
            <a:schemeClr val="accent2">
              <a:lumMod val="40000"/>
              <a:lumOff val="60000"/>
            </a:schemeClr>
          </a:solidFill>
        </p:spPr>
        <p:txBody>
          <a:bodyPr wrap="square" rtlCol="0">
            <a:spAutoFit/>
          </a:bodyPr>
          <a:lstStyle/>
          <a:p>
            <a:r>
              <a:rPr lang="fr-FR" sz="2000" dirty="0"/>
              <a:t>*Espace de détente</a:t>
            </a:r>
          </a:p>
          <a:p>
            <a:r>
              <a:rPr lang="fr-FR" sz="2000" dirty="0"/>
              <a:t>*Culturel</a:t>
            </a:r>
          </a:p>
          <a:p>
            <a:r>
              <a:rPr lang="fr-FR" sz="2000" dirty="0"/>
              <a:t>*Récréatif et sportif</a:t>
            </a:r>
          </a:p>
          <a:p>
            <a:r>
              <a:rPr lang="fr-FR" sz="2000" dirty="0"/>
              <a:t>*Pédagogique </a:t>
            </a:r>
          </a:p>
        </p:txBody>
      </p:sp>
      <p:sp>
        <p:nvSpPr>
          <p:cNvPr id="16" name="TextBox 15">
            <a:extLst>
              <a:ext uri="{FF2B5EF4-FFF2-40B4-BE49-F238E27FC236}">
                <a16:creationId xmlns:a16="http://schemas.microsoft.com/office/drawing/2014/main" id="{27EBB3EC-C6FC-EBAC-F06F-F81D72EC677D}"/>
              </a:ext>
            </a:extLst>
          </p:cNvPr>
          <p:cNvSpPr txBox="1"/>
          <p:nvPr/>
        </p:nvSpPr>
        <p:spPr>
          <a:xfrm>
            <a:off x="5146158" y="4513521"/>
            <a:ext cx="2317898" cy="461665"/>
          </a:xfrm>
          <a:prstGeom prst="rect">
            <a:avLst/>
          </a:prstGeom>
          <a:solidFill>
            <a:schemeClr val="accent6">
              <a:lumMod val="40000"/>
              <a:lumOff val="60000"/>
            </a:schemeClr>
          </a:solidFill>
        </p:spPr>
        <p:txBody>
          <a:bodyPr wrap="square" rtlCol="0">
            <a:spAutoFit/>
          </a:bodyPr>
          <a:lstStyle/>
          <a:p>
            <a:pPr algn="ctr"/>
            <a:r>
              <a:rPr lang="fr-FR" sz="2400" dirty="0"/>
              <a:t>Environnemental</a:t>
            </a:r>
          </a:p>
        </p:txBody>
      </p:sp>
      <p:sp>
        <p:nvSpPr>
          <p:cNvPr id="17" name="TextBox 16">
            <a:extLst>
              <a:ext uri="{FF2B5EF4-FFF2-40B4-BE49-F238E27FC236}">
                <a16:creationId xmlns:a16="http://schemas.microsoft.com/office/drawing/2014/main" id="{2D6F39CB-E3CA-8CD1-DAC7-5D31B757819C}"/>
              </a:ext>
            </a:extLst>
          </p:cNvPr>
          <p:cNvSpPr txBox="1"/>
          <p:nvPr/>
        </p:nvSpPr>
        <p:spPr>
          <a:xfrm>
            <a:off x="4429859" y="5164625"/>
            <a:ext cx="3968184" cy="1384995"/>
          </a:xfrm>
          <a:prstGeom prst="rect">
            <a:avLst/>
          </a:prstGeom>
          <a:solidFill>
            <a:schemeClr val="accent2">
              <a:lumMod val="40000"/>
              <a:lumOff val="60000"/>
            </a:schemeClr>
          </a:solidFill>
        </p:spPr>
        <p:txBody>
          <a:bodyPr wrap="square" rtlCol="0">
            <a:spAutoFit/>
          </a:bodyPr>
          <a:lstStyle/>
          <a:p>
            <a:r>
              <a:rPr lang="fr-FR" sz="2400" b="1" dirty="0"/>
              <a:t>*Maintient de la biodiversité </a:t>
            </a:r>
          </a:p>
          <a:p>
            <a:r>
              <a:rPr lang="fr-FR" sz="2000" dirty="0"/>
              <a:t>*Thermorégulation</a:t>
            </a:r>
          </a:p>
          <a:p>
            <a:r>
              <a:rPr lang="fr-FR" sz="2000" dirty="0"/>
              <a:t>*Dépollution atmosphérique</a:t>
            </a:r>
          </a:p>
          <a:p>
            <a:r>
              <a:rPr lang="fr-FR" sz="2000" dirty="0"/>
              <a:t>*Isolation contre le bruit </a:t>
            </a:r>
          </a:p>
        </p:txBody>
      </p:sp>
      <p:cxnSp>
        <p:nvCxnSpPr>
          <p:cNvPr id="19" name="Straight Arrow Connector 18">
            <a:extLst>
              <a:ext uri="{FF2B5EF4-FFF2-40B4-BE49-F238E27FC236}">
                <a16:creationId xmlns:a16="http://schemas.microsoft.com/office/drawing/2014/main" id="{B135CC95-1899-8891-F7A3-37E0B3DEA63B}"/>
              </a:ext>
            </a:extLst>
          </p:cNvPr>
          <p:cNvCxnSpPr/>
          <p:nvPr/>
        </p:nvCxnSpPr>
        <p:spPr>
          <a:xfrm flipV="1">
            <a:off x="7464056" y="1412621"/>
            <a:ext cx="1424762" cy="11179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99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01320-D453-F6D6-2859-804226EC49D9}"/>
              </a:ext>
            </a:extLst>
          </p:cNvPr>
          <p:cNvSpPr txBox="1"/>
          <p:nvPr/>
        </p:nvSpPr>
        <p:spPr>
          <a:xfrm>
            <a:off x="0" y="2686685"/>
            <a:ext cx="2562436" cy="400110"/>
          </a:xfrm>
          <a:prstGeom prst="rect">
            <a:avLst/>
          </a:prstGeom>
          <a:solidFill>
            <a:schemeClr val="accent1">
              <a:lumMod val="40000"/>
              <a:lumOff val="60000"/>
            </a:schemeClr>
          </a:solidFill>
          <a:ln>
            <a:solidFill>
              <a:schemeClr val="tx1"/>
            </a:solidFill>
          </a:ln>
        </p:spPr>
        <p:txBody>
          <a:bodyPr wrap="square" rtlCol="0">
            <a:spAutoFit/>
          </a:bodyPr>
          <a:lstStyle/>
          <a:p>
            <a:r>
              <a:rPr lang="fr-FR" sz="2000" b="1" dirty="0"/>
              <a:t>  Espaces verts urbains</a:t>
            </a:r>
          </a:p>
        </p:txBody>
      </p:sp>
      <p:cxnSp>
        <p:nvCxnSpPr>
          <p:cNvPr id="6" name="Straight Connector 5">
            <a:extLst>
              <a:ext uri="{FF2B5EF4-FFF2-40B4-BE49-F238E27FC236}">
                <a16:creationId xmlns:a16="http://schemas.microsoft.com/office/drawing/2014/main" id="{3CDBA067-2868-BD62-E5BB-E46A1DA115B3}"/>
              </a:ext>
            </a:extLst>
          </p:cNvPr>
          <p:cNvCxnSpPr>
            <a:cxnSpLocks/>
            <a:stCxn id="4" idx="3"/>
          </p:cNvCxnSpPr>
          <p:nvPr/>
        </p:nvCxnSpPr>
        <p:spPr>
          <a:xfrm flipV="1">
            <a:off x="2562436" y="2886739"/>
            <a:ext cx="24455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7AFC6C-6384-E7BA-89B3-73C1176A5342}"/>
              </a:ext>
            </a:extLst>
          </p:cNvPr>
          <p:cNvCxnSpPr>
            <a:cxnSpLocks/>
          </p:cNvCxnSpPr>
          <p:nvPr/>
        </p:nvCxnSpPr>
        <p:spPr>
          <a:xfrm flipV="1">
            <a:off x="2806993" y="1270037"/>
            <a:ext cx="1" cy="1616703"/>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1B71F03-E4AF-C173-18B6-69CED4B9F0B6}"/>
              </a:ext>
            </a:extLst>
          </p:cNvPr>
          <p:cNvCxnSpPr>
            <a:cxnSpLocks/>
          </p:cNvCxnSpPr>
          <p:nvPr/>
        </p:nvCxnSpPr>
        <p:spPr>
          <a:xfrm>
            <a:off x="2806995" y="2731886"/>
            <a:ext cx="0" cy="1786951"/>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13DA2C9-A7B6-4360-E637-4EEC2ECAA717}"/>
              </a:ext>
            </a:extLst>
          </p:cNvPr>
          <p:cNvCxnSpPr/>
          <p:nvPr/>
        </p:nvCxnSpPr>
        <p:spPr>
          <a:xfrm>
            <a:off x="2806995" y="1254642"/>
            <a:ext cx="542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4054413-A1B0-DD35-03FB-73BCE1AB21DB}"/>
              </a:ext>
            </a:extLst>
          </p:cNvPr>
          <p:cNvSpPr txBox="1"/>
          <p:nvPr/>
        </p:nvSpPr>
        <p:spPr>
          <a:xfrm>
            <a:off x="3349256" y="1069982"/>
            <a:ext cx="772632" cy="400110"/>
          </a:xfrm>
          <a:prstGeom prst="rect">
            <a:avLst/>
          </a:prstGeom>
          <a:solidFill>
            <a:srgbClr val="00B050"/>
          </a:solidFill>
          <a:ln>
            <a:solidFill>
              <a:schemeClr val="tx1"/>
            </a:solidFill>
          </a:ln>
        </p:spPr>
        <p:txBody>
          <a:bodyPr wrap="square" rtlCol="0">
            <a:spAutoFit/>
          </a:bodyPr>
          <a:lstStyle/>
          <a:p>
            <a:r>
              <a:rPr lang="fr-FR" sz="2000" b="1" dirty="0"/>
              <a:t>Privé </a:t>
            </a:r>
          </a:p>
        </p:txBody>
      </p:sp>
      <p:cxnSp>
        <p:nvCxnSpPr>
          <p:cNvPr id="15" name="Straight Connector 14">
            <a:extLst>
              <a:ext uri="{FF2B5EF4-FFF2-40B4-BE49-F238E27FC236}">
                <a16:creationId xmlns:a16="http://schemas.microsoft.com/office/drawing/2014/main" id="{774EE948-6570-0C3D-D3E4-15CD29593AC0}"/>
              </a:ext>
            </a:extLst>
          </p:cNvPr>
          <p:cNvCxnSpPr>
            <a:cxnSpLocks/>
          </p:cNvCxnSpPr>
          <p:nvPr/>
        </p:nvCxnSpPr>
        <p:spPr>
          <a:xfrm>
            <a:off x="2806994" y="4518837"/>
            <a:ext cx="542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8D2727-054D-384F-A5D1-79BB4E7636F5}"/>
              </a:ext>
            </a:extLst>
          </p:cNvPr>
          <p:cNvSpPr txBox="1"/>
          <p:nvPr/>
        </p:nvSpPr>
        <p:spPr>
          <a:xfrm>
            <a:off x="3349254" y="4334171"/>
            <a:ext cx="1004775" cy="400110"/>
          </a:xfrm>
          <a:prstGeom prst="rect">
            <a:avLst/>
          </a:prstGeom>
          <a:solidFill>
            <a:srgbClr val="00B050"/>
          </a:solidFill>
          <a:ln>
            <a:solidFill>
              <a:schemeClr val="tx1"/>
            </a:solidFill>
          </a:ln>
        </p:spPr>
        <p:txBody>
          <a:bodyPr wrap="square" rtlCol="0">
            <a:spAutoFit/>
          </a:bodyPr>
          <a:lstStyle/>
          <a:p>
            <a:r>
              <a:rPr lang="fr-FR" sz="2000" b="1" dirty="0"/>
              <a:t> Public</a:t>
            </a:r>
          </a:p>
        </p:txBody>
      </p:sp>
      <p:sp>
        <p:nvSpPr>
          <p:cNvPr id="24" name="TextBox 23">
            <a:extLst>
              <a:ext uri="{FF2B5EF4-FFF2-40B4-BE49-F238E27FC236}">
                <a16:creationId xmlns:a16="http://schemas.microsoft.com/office/drawing/2014/main" id="{8F0A8962-A3CC-1DB0-BB4B-7932B1FBB94B}"/>
              </a:ext>
            </a:extLst>
          </p:cNvPr>
          <p:cNvSpPr txBox="1"/>
          <p:nvPr/>
        </p:nvSpPr>
        <p:spPr>
          <a:xfrm>
            <a:off x="4885662" y="2731886"/>
            <a:ext cx="2179675" cy="400110"/>
          </a:xfrm>
          <a:prstGeom prst="rect">
            <a:avLst/>
          </a:prstGeom>
          <a:solidFill>
            <a:schemeClr val="accent2">
              <a:lumMod val="40000"/>
              <a:lumOff val="60000"/>
            </a:schemeClr>
          </a:solidFill>
          <a:ln>
            <a:solidFill>
              <a:schemeClr val="tx1"/>
            </a:solidFill>
          </a:ln>
        </p:spPr>
        <p:txBody>
          <a:bodyPr wrap="square" rtlCol="0">
            <a:spAutoFit/>
          </a:bodyPr>
          <a:lstStyle/>
          <a:p>
            <a:pPr algn="ctr"/>
            <a:r>
              <a:rPr lang="fr-FR" sz="2000" dirty="0"/>
              <a:t>Non spécialisés </a:t>
            </a:r>
          </a:p>
        </p:txBody>
      </p:sp>
      <p:sp>
        <p:nvSpPr>
          <p:cNvPr id="25" name="TextBox 24">
            <a:extLst>
              <a:ext uri="{FF2B5EF4-FFF2-40B4-BE49-F238E27FC236}">
                <a16:creationId xmlns:a16="http://schemas.microsoft.com/office/drawing/2014/main" id="{13B14409-40C0-1B57-B74D-92116AB9F589}"/>
              </a:ext>
            </a:extLst>
          </p:cNvPr>
          <p:cNvSpPr txBox="1"/>
          <p:nvPr/>
        </p:nvSpPr>
        <p:spPr>
          <a:xfrm>
            <a:off x="4997302" y="5747193"/>
            <a:ext cx="2105246" cy="400110"/>
          </a:xfrm>
          <a:prstGeom prst="rect">
            <a:avLst/>
          </a:prstGeom>
          <a:solidFill>
            <a:schemeClr val="accent2">
              <a:lumMod val="40000"/>
              <a:lumOff val="60000"/>
            </a:schemeClr>
          </a:solidFill>
          <a:ln>
            <a:solidFill>
              <a:schemeClr val="tx1"/>
            </a:solidFill>
          </a:ln>
        </p:spPr>
        <p:txBody>
          <a:bodyPr wrap="square" rtlCol="0">
            <a:spAutoFit/>
          </a:bodyPr>
          <a:lstStyle/>
          <a:p>
            <a:pPr algn="ctr"/>
            <a:r>
              <a:rPr lang="fr-FR" sz="2000" dirty="0"/>
              <a:t>Spécialisés </a:t>
            </a:r>
          </a:p>
        </p:txBody>
      </p:sp>
      <p:sp>
        <p:nvSpPr>
          <p:cNvPr id="28" name="TextBox 27">
            <a:extLst>
              <a:ext uri="{FF2B5EF4-FFF2-40B4-BE49-F238E27FC236}">
                <a16:creationId xmlns:a16="http://schemas.microsoft.com/office/drawing/2014/main" id="{B4E2363B-984B-F347-C127-E9AE029D20B3}"/>
              </a:ext>
            </a:extLst>
          </p:cNvPr>
          <p:cNvSpPr txBox="1"/>
          <p:nvPr/>
        </p:nvSpPr>
        <p:spPr>
          <a:xfrm>
            <a:off x="8070112" y="654476"/>
            <a:ext cx="3327986" cy="1200329"/>
          </a:xfrm>
          <a:prstGeom prst="rect">
            <a:avLst/>
          </a:prstGeom>
          <a:solidFill>
            <a:schemeClr val="accent4">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fr-FR" dirty="0"/>
              <a:t>Zones d’entreprise</a:t>
            </a:r>
          </a:p>
          <a:p>
            <a:pPr marL="285750" indent="-285750">
              <a:buFont typeface="Arial" panose="020B0604020202020204" pitchFamily="34" charset="0"/>
              <a:buChar char="•"/>
            </a:pPr>
            <a:r>
              <a:rPr lang="fr-FR" dirty="0"/>
              <a:t>Espaces verts a                          proximité des maisons</a:t>
            </a:r>
          </a:p>
          <a:p>
            <a:pPr marL="285750" indent="-285750">
              <a:buFont typeface="Arial" panose="020B0604020202020204" pitchFamily="34" charset="0"/>
              <a:buChar char="•"/>
            </a:pPr>
            <a:r>
              <a:rPr lang="fr-FR" dirty="0"/>
              <a:t>Jardins privés a usage familiale</a:t>
            </a:r>
          </a:p>
        </p:txBody>
      </p:sp>
      <p:cxnSp>
        <p:nvCxnSpPr>
          <p:cNvPr id="34" name="Straight Connector 33">
            <a:extLst>
              <a:ext uri="{FF2B5EF4-FFF2-40B4-BE49-F238E27FC236}">
                <a16:creationId xmlns:a16="http://schemas.microsoft.com/office/drawing/2014/main" id="{97219EFE-9497-27BF-E6C8-BA4A5339FC31}"/>
              </a:ext>
            </a:extLst>
          </p:cNvPr>
          <p:cNvCxnSpPr>
            <a:cxnSpLocks/>
            <a:stCxn id="16" idx="3"/>
            <a:endCxn id="35" idx="1"/>
          </p:cNvCxnSpPr>
          <p:nvPr/>
        </p:nvCxnSpPr>
        <p:spPr>
          <a:xfrm>
            <a:off x="4354029" y="4534226"/>
            <a:ext cx="345561" cy="30210"/>
          </a:xfrm>
          <a:prstGeom prst="line">
            <a:avLst/>
          </a:prstGeom>
          <a:ln w="28575"/>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121BB7C-9BFB-D0BB-9EF0-E7D64574BFF1}"/>
              </a:ext>
            </a:extLst>
          </p:cNvPr>
          <p:cNvSpPr txBox="1"/>
          <p:nvPr/>
        </p:nvSpPr>
        <p:spPr>
          <a:xfrm>
            <a:off x="4699590" y="4210493"/>
            <a:ext cx="2365747" cy="707886"/>
          </a:xfrm>
          <a:prstGeom prst="rect">
            <a:avLst/>
          </a:prstGeom>
          <a:solidFill>
            <a:schemeClr val="accent2">
              <a:lumMod val="40000"/>
              <a:lumOff val="60000"/>
            </a:schemeClr>
          </a:solidFill>
          <a:ln>
            <a:solidFill>
              <a:schemeClr val="tx1"/>
            </a:solidFill>
          </a:ln>
        </p:spPr>
        <p:txBody>
          <a:bodyPr wrap="square" rtlCol="0">
            <a:spAutoFit/>
          </a:bodyPr>
          <a:lstStyle/>
          <a:p>
            <a:pPr algn="ctr"/>
            <a:r>
              <a:rPr lang="fr-FR" sz="2000" dirty="0"/>
              <a:t>Espaces d’accompagnement</a:t>
            </a:r>
          </a:p>
        </p:txBody>
      </p:sp>
      <p:sp>
        <p:nvSpPr>
          <p:cNvPr id="38" name="TextBox 37">
            <a:extLst>
              <a:ext uri="{FF2B5EF4-FFF2-40B4-BE49-F238E27FC236}">
                <a16:creationId xmlns:a16="http://schemas.microsoft.com/office/drawing/2014/main" id="{7C0E0EA0-D621-FBD5-A01E-10937B3CCF7B}"/>
              </a:ext>
            </a:extLst>
          </p:cNvPr>
          <p:cNvSpPr txBox="1"/>
          <p:nvPr/>
        </p:nvSpPr>
        <p:spPr>
          <a:xfrm>
            <a:off x="8070111" y="5507665"/>
            <a:ext cx="2955851" cy="1200329"/>
          </a:xfrm>
          <a:prstGeom prst="rect">
            <a:avLst/>
          </a:prstGeom>
          <a:solidFill>
            <a:schemeClr val="accent4">
              <a:lumMod val="40000"/>
              <a:lumOff val="60000"/>
            </a:schemeClr>
          </a:solidFill>
          <a:ln>
            <a:solidFill>
              <a:schemeClr val="tx1"/>
            </a:solidFill>
          </a:ln>
        </p:spPr>
        <p:txBody>
          <a:bodyPr wrap="square" rtlCol="0">
            <a:spAutoFit/>
          </a:bodyPr>
          <a:lstStyle/>
          <a:p>
            <a:r>
              <a:rPr lang="fr-FR" dirty="0"/>
              <a:t>*  Stades </a:t>
            </a:r>
          </a:p>
          <a:p>
            <a:r>
              <a:rPr lang="fr-FR" dirty="0"/>
              <a:t>*  Cimétieres</a:t>
            </a:r>
          </a:p>
          <a:p>
            <a:r>
              <a:rPr lang="fr-FR" dirty="0"/>
              <a:t>*  Jardins botaniques</a:t>
            </a:r>
          </a:p>
          <a:p>
            <a:r>
              <a:rPr lang="fr-FR" dirty="0"/>
              <a:t>*  Parc d’attraction</a:t>
            </a:r>
          </a:p>
        </p:txBody>
      </p:sp>
      <p:sp>
        <p:nvSpPr>
          <p:cNvPr id="42" name="TextBox 41">
            <a:extLst>
              <a:ext uri="{FF2B5EF4-FFF2-40B4-BE49-F238E27FC236}">
                <a16:creationId xmlns:a16="http://schemas.microsoft.com/office/drawing/2014/main" id="{A817D1AC-9E77-7A3C-C49F-6B73F782CDB4}"/>
              </a:ext>
            </a:extLst>
          </p:cNvPr>
          <p:cNvSpPr txBox="1"/>
          <p:nvPr/>
        </p:nvSpPr>
        <p:spPr>
          <a:xfrm>
            <a:off x="8070111" y="3824420"/>
            <a:ext cx="2955851" cy="1477328"/>
          </a:xfrm>
          <a:prstGeom prst="rect">
            <a:avLst/>
          </a:prstGeom>
          <a:solidFill>
            <a:schemeClr val="accent4">
              <a:lumMod val="40000"/>
              <a:lumOff val="60000"/>
            </a:schemeClr>
          </a:solidFill>
          <a:ln>
            <a:solidFill>
              <a:schemeClr val="tx1"/>
            </a:solidFill>
          </a:ln>
        </p:spPr>
        <p:txBody>
          <a:bodyPr wrap="square" rtlCol="0">
            <a:spAutoFit/>
          </a:bodyPr>
          <a:lstStyle/>
          <a:p>
            <a:r>
              <a:rPr lang="fr-FR" dirty="0"/>
              <a:t>*  Arbres d’alignement</a:t>
            </a:r>
          </a:p>
          <a:p>
            <a:r>
              <a:rPr lang="fr-FR" dirty="0"/>
              <a:t>*  Haies</a:t>
            </a:r>
          </a:p>
          <a:p>
            <a:r>
              <a:rPr lang="fr-FR" dirty="0"/>
              <a:t>*  Foréts urbaines</a:t>
            </a:r>
          </a:p>
          <a:p>
            <a:r>
              <a:rPr lang="fr-FR" dirty="0"/>
              <a:t>*  Ceinture urbaines</a:t>
            </a:r>
          </a:p>
          <a:p>
            <a:r>
              <a:rPr lang="fr-FR" dirty="0"/>
              <a:t>*  Aires de jeux</a:t>
            </a:r>
          </a:p>
        </p:txBody>
      </p:sp>
      <p:sp>
        <p:nvSpPr>
          <p:cNvPr id="51" name="TextBox 50">
            <a:extLst>
              <a:ext uri="{FF2B5EF4-FFF2-40B4-BE49-F238E27FC236}">
                <a16:creationId xmlns:a16="http://schemas.microsoft.com/office/drawing/2014/main" id="{575D8BA0-2412-C894-C240-42FD90CC0426}"/>
              </a:ext>
            </a:extLst>
          </p:cNvPr>
          <p:cNvSpPr txBox="1"/>
          <p:nvPr/>
        </p:nvSpPr>
        <p:spPr>
          <a:xfrm>
            <a:off x="8070111" y="2419526"/>
            <a:ext cx="2955850" cy="923330"/>
          </a:xfrm>
          <a:prstGeom prst="rect">
            <a:avLst/>
          </a:prstGeom>
          <a:solidFill>
            <a:schemeClr val="accent4">
              <a:lumMod val="40000"/>
              <a:lumOff val="60000"/>
            </a:schemeClr>
          </a:solidFill>
          <a:ln>
            <a:solidFill>
              <a:schemeClr val="tx1"/>
            </a:solidFill>
          </a:ln>
        </p:spPr>
        <p:txBody>
          <a:bodyPr wrap="square" rtlCol="0">
            <a:spAutoFit/>
          </a:bodyPr>
          <a:lstStyle/>
          <a:p>
            <a:r>
              <a:rPr lang="fr-FR" dirty="0"/>
              <a:t>*  Parc urbain</a:t>
            </a:r>
          </a:p>
          <a:p>
            <a:r>
              <a:rPr lang="fr-FR" dirty="0"/>
              <a:t>*  Jardin public</a:t>
            </a:r>
          </a:p>
          <a:p>
            <a:r>
              <a:rPr lang="fr-FR" dirty="0"/>
              <a:t>*  Square </a:t>
            </a:r>
          </a:p>
        </p:txBody>
      </p:sp>
      <p:cxnSp>
        <p:nvCxnSpPr>
          <p:cNvPr id="78" name="Straight Arrow Connector 77">
            <a:extLst>
              <a:ext uri="{FF2B5EF4-FFF2-40B4-BE49-F238E27FC236}">
                <a16:creationId xmlns:a16="http://schemas.microsoft.com/office/drawing/2014/main" id="{8A10F8B2-F254-B346-81C3-4F82A0F78064}"/>
              </a:ext>
            </a:extLst>
          </p:cNvPr>
          <p:cNvCxnSpPr>
            <a:cxnSpLocks/>
            <a:stCxn id="13" idx="3"/>
            <a:endCxn id="28" idx="1"/>
          </p:cNvCxnSpPr>
          <p:nvPr/>
        </p:nvCxnSpPr>
        <p:spPr>
          <a:xfrm flipV="1">
            <a:off x="4121888" y="1254641"/>
            <a:ext cx="3948224" cy="153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74EB4045-7FD1-1E89-018B-DDEC95491AA2}"/>
              </a:ext>
            </a:extLst>
          </p:cNvPr>
          <p:cNvCxnSpPr>
            <a:stCxn id="24" idx="3"/>
          </p:cNvCxnSpPr>
          <p:nvPr/>
        </p:nvCxnSpPr>
        <p:spPr>
          <a:xfrm>
            <a:off x="7065337" y="2931941"/>
            <a:ext cx="10047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7DACDAA-FF6D-CF51-E691-2C6EFD38C5F6}"/>
              </a:ext>
            </a:extLst>
          </p:cNvPr>
          <p:cNvCxnSpPr>
            <a:stCxn id="35" idx="3"/>
            <a:endCxn id="42" idx="1"/>
          </p:cNvCxnSpPr>
          <p:nvPr/>
        </p:nvCxnSpPr>
        <p:spPr>
          <a:xfrm flipV="1">
            <a:off x="7065337" y="4563084"/>
            <a:ext cx="1004774" cy="13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E1E8B16-5886-F079-FC29-959CFD881EEE}"/>
              </a:ext>
            </a:extLst>
          </p:cNvPr>
          <p:cNvCxnSpPr>
            <a:stCxn id="25" idx="3"/>
          </p:cNvCxnSpPr>
          <p:nvPr/>
        </p:nvCxnSpPr>
        <p:spPr>
          <a:xfrm>
            <a:off x="7102548" y="5947248"/>
            <a:ext cx="96756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DB2FD81-A091-8EF9-2598-5ACFB353D9C2}"/>
              </a:ext>
            </a:extLst>
          </p:cNvPr>
          <p:cNvCxnSpPr>
            <a:stCxn id="16" idx="0"/>
          </p:cNvCxnSpPr>
          <p:nvPr/>
        </p:nvCxnSpPr>
        <p:spPr>
          <a:xfrm flipV="1">
            <a:off x="3851642" y="3131996"/>
            <a:ext cx="1454005" cy="12021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0CD427F-0157-5D93-3510-C2A1264D8F0E}"/>
              </a:ext>
            </a:extLst>
          </p:cNvPr>
          <p:cNvCxnSpPr>
            <a:stCxn id="16" idx="2"/>
          </p:cNvCxnSpPr>
          <p:nvPr/>
        </p:nvCxnSpPr>
        <p:spPr>
          <a:xfrm>
            <a:off x="3851642" y="4734281"/>
            <a:ext cx="1570963" cy="1012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67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B917-3A80-CCC7-29EC-BE7E8B9E1D28}"/>
              </a:ext>
            </a:extLst>
          </p:cNvPr>
          <p:cNvSpPr>
            <a:spLocks noGrp="1"/>
          </p:cNvSpPr>
          <p:nvPr>
            <p:ph type="ctrTitle"/>
          </p:nvPr>
        </p:nvSpPr>
        <p:spPr>
          <a:xfrm>
            <a:off x="0" y="-114041"/>
            <a:ext cx="9558670" cy="528018"/>
          </a:xfrm>
        </p:spPr>
        <p:txBody>
          <a:bodyPr>
            <a:normAutofit/>
          </a:bodyPr>
          <a:lstStyle/>
          <a:p>
            <a:pPr algn="l"/>
            <a:r>
              <a:rPr lang="fr-FR" sz="2800" b="1" u="sng" dirty="0">
                <a:solidFill>
                  <a:srgbClr val="00B050"/>
                </a:solidFill>
              </a:rPr>
              <a:t>8/ La gestion des espaces verts</a:t>
            </a:r>
            <a:r>
              <a:rPr lang="fr-FR" sz="2400" b="1" u="sng" dirty="0">
                <a:solidFill>
                  <a:srgbClr val="00B050"/>
                </a:solidFill>
              </a:rPr>
              <a:t>:</a:t>
            </a:r>
            <a:endParaRPr lang="fr-FR" sz="4000" b="1" u="sng" dirty="0">
              <a:solidFill>
                <a:srgbClr val="00B050"/>
              </a:solidFill>
            </a:endParaRPr>
          </a:p>
        </p:txBody>
      </p:sp>
      <p:sp>
        <p:nvSpPr>
          <p:cNvPr id="3" name="Subtitle 2">
            <a:extLst>
              <a:ext uri="{FF2B5EF4-FFF2-40B4-BE49-F238E27FC236}">
                <a16:creationId xmlns:a16="http://schemas.microsoft.com/office/drawing/2014/main" id="{5E49D67F-DB17-FE3B-5CB6-F5E753421A4D}"/>
              </a:ext>
            </a:extLst>
          </p:cNvPr>
          <p:cNvSpPr>
            <a:spLocks noGrp="1"/>
          </p:cNvSpPr>
          <p:nvPr>
            <p:ph type="subTitle" idx="1"/>
          </p:nvPr>
        </p:nvSpPr>
        <p:spPr>
          <a:xfrm>
            <a:off x="-14178" y="672242"/>
            <a:ext cx="12192001" cy="2299557"/>
          </a:xfrm>
        </p:spPr>
        <p:txBody>
          <a:bodyPr>
            <a:normAutofit/>
          </a:bodyPr>
          <a:lstStyle/>
          <a:p>
            <a:pPr algn="l"/>
            <a:r>
              <a:rPr lang="fr-FR" b="1" u="sng" dirty="0"/>
              <a:t>8-1/ Les instruments de gestion des espaces verts: </a:t>
            </a:r>
          </a:p>
          <a:p>
            <a:pPr algn="l"/>
            <a:endParaRPr lang="fr-FR" b="1" u="sng" dirty="0"/>
          </a:p>
          <a:p>
            <a:pPr algn="just"/>
            <a:r>
              <a:rPr lang="fr-FR" dirty="0"/>
              <a:t>Selon </a:t>
            </a:r>
            <a:r>
              <a:rPr lang="fr-FR" b="1" u="sng" dirty="0"/>
              <a:t>la loi n°07-06 </a:t>
            </a:r>
            <a:r>
              <a:rPr lang="fr-FR" dirty="0"/>
              <a:t>relative à la gestion, à la protection et au développement des espaces verts</a:t>
            </a:r>
          </a:p>
          <a:p>
            <a:pPr algn="just"/>
            <a:endParaRPr lang="fr-FR" dirty="0"/>
          </a:p>
          <a:p>
            <a:pPr algn="just"/>
            <a:r>
              <a:rPr lang="fr-FR" b="1" u="sng" dirty="0"/>
              <a:t>Article 5</a:t>
            </a:r>
            <a:r>
              <a:rPr lang="fr-FR" dirty="0"/>
              <a:t>:  Constituent des instruments de gestion des espaces verts : </a:t>
            </a:r>
          </a:p>
          <a:p>
            <a:pPr algn="just"/>
            <a:endParaRPr lang="fr-FR" dirty="0"/>
          </a:p>
          <a:p>
            <a:pPr algn="just"/>
            <a:endParaRPr lang="fr-FR" u="sng" dirty="0"/>
          </a:p>
        </p:txBody>
      </p:sp>
      <p:sp>
        <p:nvSpPr>
          <p:cNvPr id="4" name="TextBox 3">
            <a:extLst>
              <a:ext uri="{FF2B5EF4-FFF2-40B4-BE49-F238E27FC236}">
                <a16:creationId xmlns:a16="http://schemas.microsoft.com/office/drawing/2014/main" id="{2D097D74-C38B-B929-9AB6-5B098234B1AA}"/>
              </a:ext>
            </a:extLst>
          </p:cNvPr>
          <p:cNvSpPr txBox="1"/>
          <p:nvPr/>
        </p:nvSpPr>
        <p:spPr>
          <a:xfrm>
            <a:off x="191385" y="5295014"/>
            <a:ext cx="5252485" cy="461665"/>
          </a:xfrm>
          <a:prstGeom prst="rect">
            <a:avLst/>
          </a:prstGeom>
          <a:solidFill>
            <a:schemeClr val="accent4"/>
          </a:solidFill>
        </p:spPr>
        <p:txBody>
          <a:bodyPr wrap="square" rtlCol="0">
            <a:spAutoFit/>
          </a:bodyPr>
          <a:lstStyle/>
          <a:p>
            <a:pPr algn="just"/>
            <a:r>
              <a:rPr lang="fr-FR" sz="2400" u="sng" dirty="0"/>
              <a:t>. Les plans de gestion des espaces verts</a:t>
            </a:r>
            <a:r>
              <a:rPr lang="fr-FR" u="sng" dirty="0"/>
              <a:t>. </a:t>
            </a:r>
          </a:p>
        </p:txBody>
      </p:sp>
      <p:sp>
        <p:nvSpPr>
          <p:cNvPr id="5" name="TextBox 4">
            <a:extLst>
              <a:ext uri="{FF2B5EF4-FFF2-40B4-BE49-F238E27FC236}">
                <a16:creationId xmlns:a16="http://schemas.microsoft.com/office/drawing/2014/main" id="{C96A8FED-F89F-5989-848D-3A638C4A09BA}"/>
              </a:ext>
            </a:extLst>
          </p:cNvPr>
          <p:cNvSpPr txBox="1"/>
          <p:nvPr/>
        </p:nvSpPr>
        <p:spPr>
          <a:xfrm>
            <a:off x="191385" y="3692422"/>
            <a:ext cx="4582633" cy="461665"/>
          </a:xfrm>
          <a:prstGeom prst="rect">
            <a:avLst/>
          </a:prstGeom>
          <a:solidFill>
            <a:schemeClr val="accent4"/>
          </a:solidFill>
        </p:spPr>
        <p:txBody>
          <a:bodyPr wrap="square" rtlCol="0">
            <a:spAutoFit/>
          </a:bodyPr>
          <a:lstStyle/>
          <a:p>
            <a:pPr algn="just"/>
            <a:r>
              <a:rPr lang="fr-FR" sz="2400" u="sng" dirty="0"/>
              <a:t>. Le classement des espaces verts.</a:t>
            </a:r>
          </a:p>
        </p:txBody>
      </p:sp>
      <p:cxnSp>
        <p:nvCxnSpPr>
          <p:cNvPr id="7" name="Straight Arrow Connector 6">
            <a:extLst>
              <a:ext uri="{FF2B5EF4-FFF2-40B4-BE49-F238E27FC236}">
                <a16:creationId xmlns:a16="http://schemas.microsoft.com/office/drawing/2014/main" id="{B63AF184-9410-44B7-DD07-D5A88AF5DD15}"/>
              </a:ext>
            </a:extLst>
          </p:cNvPr>
          <p:cNvCxnSpPr>
            <a:cxnSpLocks/>
            <a:stCxn id="5" idx="3"/>
          </p:cNvCxnSpPr>
          <p:nvPr/>
        </p:nvCxnSpPr>
        <p:spPr>
          <a:xfrm flipV="1">
            <a:off x="4774018" y="3429000"/>
            <a:ext cx="829340" cy="494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4242FF-A540-1F6D-A6E5-4CFBAE4F6664}"/>
              </a:ext>
            </a:extLst>
          </p:cNvPr>
          <p:cNvSpPr txBox="1"/>
          <p:nvPr/>
        </p:nvSpPr>
        <p:spPr>
          <a:xfrm>
            <a:off x="5619306" y="3203325"/>
            <a:ext cx="6436241" cy="461665"/>
          </a:xfrm>
          <a:prstGeom prst="rect">
            <a:avLst/>
          </a:prstGeom>
          <a:solidFill>
            <a:schemeClr val="accent6">
              <a:lumMod val="20000"/>
              <a:lumOff val="80000"/>
            </a:schemeClr>
          </a:solidFill>
        </p:spPr>
        <p:txBody>
          <a:bodyPr wrap="square" rtlCol="0">
            <a:spAutoFit/>
          </a:bodyPr>
          <a:lstStyle/>
          <a:p>
            <a:pPr algn="l"/>
            <a:r>
              <a:rPr lang="fr-FR" sz="2400" dirty="0"/>
              <a:t>  Une phase d'étude de classement et d'inventaire.</a:t>
            </a:r>
          </a:p>
        </p:txBody>
      </p:sp>
      <p:cxnSp>
        <p:nvCxnSpPr>
          <p:cNvPr id="10" name="Straight Arrow Connector 9">
            <a:extLst>
              <a:ext uri="{FF2B5EF4-FFF2-40B4-BE49-F238E27FC236}">
                <a16:creationId xmlns:a16="http://schemas.microsoft.com/office/drawing/2014/main" id="{F3D2E8B6-FA5D-CDFF-5CA8-8853E6ED14A6}"/>
              </a:ext>
            </a:extLst>
          </p:cNvPr>
          <p:cNvCxnSpPr>
            <a:cxnSpLocks/>
            <a:stCxn id="5" idx="3"/>
          </p:cNvCxnSpPr>
          <p:nvPr/>
        </p:nvCxnSpPr>
        <p:spPr>
          <a:xfrm>
            <a:off x="4774018" y="3923255"/>
            <a:ext cx="903768" cy="3501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026110A-8CD3-FB4D-C36B-EE2E92287D93}"/>
              </a:ext>
            </a:extLst>
          </p:cNvPr>
          <p:cNvSpPr txBox="1"/>
          <p:nvPr/>
        </p:nvSpPr>
        <p:spPr>
          <a:xfrm>
            <a:off x="5677786" y="4042605"/>
            <a:ext cx="3561906" cy="461665"/>
          </a:xfrm>
          <a:prstGeom prst="rect">
            <a:avLst/>
          </a:prstGeom>
          <a:solidFill>
            <a:schemeClr val="accent6">
              <a:lumMod val="20000"/>
              <a:lumOff val="80000"/>
            </a:schemeClr>
          </a:solidFill>
        </p:spPr>
        <p:txBody>
          <a:bodyPr wrap="square" rtlCol="0">
            <a:spAutoFit/>
          </a:bodyPr>
          <a:lstStyle/>
          <a:p>
            <a:r>
              <a:rPr lang="fr-FR" sz="2400" dirty="0"/>
              <a:t> Une phase de classement</a:t>
            </a:r>
            <a:r>
              <a:rPr lang="fr-FR" dirty="0"/>
              <a:t>.</a:t>
            </a:r>
          </a:p>
        </p:txBody>
      </p:sp>
    </p:spTree>
    <p:extLst>
      <p:ext uri="{BB962C8B-B14F-4D97-AF65-F5344CB8AC3E}">
        <p14:creationId xmlns:p14="http://schemas.microsoft.com/office/powerpoint/2010/main" val="15519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626581"/>
            <a:ext cx="12096307" cy="586967"/>
          </a:xfrm>
        </p:spPr>
        <p:txBody>
          <a:bodyPr>
            <a:normAutofit fontScale="25000" lnSpcReduction="20000"/>
          </a:bodyPr>
          <a:lstStyle/>
          <a:p>
            <a:pPr algn="just">
              <a:lnSpc>
                <a:spcPct val="150000"/>
              </a:lnSpc>
            </a:pPr>
            <a:r>
              <a:rPr lang="fr-FR" sz="9600" b="1" u="sng" dirty="0">
                <a:effectLst>
                  <a:outerShdw blurRad="38100" dist="38100" dir="2700000" algn="tl">
                    <a:srgbClr val="000000">
                      <a:alpha val="43137"/>
                    </a:srgbClr>
                  </a:outerShdw>
                </a:effectLst>
              </a:rPr>
              <a:t>A- La phase d’inventaire (cractérisation physique et écologique)</a:t>
            </a:r>
            <a:r>
              <a:rPr lang="fr-FR" sz="9600" b="1" dirty="0">
                <a:effectLst>
                  <a:outerShdw blurRad="38100" dist="38100" dir="2700000" algn="tl">
                    <a:srgbClr val="000000">
                      <a:alpha val="43137"/>
                    </a:srgbClr>
                  </a:outerShdw>
                </a:effectLst>
              </a:rPr>
              <a:t>: </a:t>
            </a:r>
          </a:p>
          <a:p>
            <a:pPr marL="342900" indent="-342900" algn="just">
              <a:lnSpc>
                <a:spcPct val="150000"/>
              </a:lnSpc>
              <a:buFont typeface="Arial" panose="020B0604020202020204" pitchFamily="34" charset="0"/>
              <a:buChar char="•"/>
            </a:pPr>
            <a:endParaRPr lang="fr-FR" sz="3300" dirty="0"/>
          </a:p>
          <a:p>
            <a:pPr marL="342900" indent="-342900" algn="just">
              <a:lnSpc>
                <a:spcPct val="150000"/>
              </a:lnSpc>
              <a:buFont typeface="Arial" panose="020B0604020202020204" pitchFamily="34" charset="0"/>
              <a:buChar char="•"/>
            </a:pPr>
            <a:r>
              <a:rPr lang="fr-FR" sz="3300" dirty="0"/>
              <a:t>              </a:t>
            </a:r>
          </a:p>
          <a:p>
            <a:pPr marL="342900" indent="-342900" algn="just">
              <a:lnSpc>
                <a:spcPct val="150000"/>
              </a:lnSpc>
              <a:buFont typeface="Arial" panose="020B0604020202020204" pitchFamily="34" charset="0"/>
              <a:buChar char="•"/>
            </a:pPr>
            <a:endParaRPr lang="fr-FR" sz="3300" dirty="0"/>
          </a:p>
          <a:p>
            <a:pPr algn="just"/>
            <a:endParaRPr lang="fr-FR" u="sng" dirty="0"/>
          </a:p>
        </p:txBody>
      </p:sp>
      <p:sp>
        <p:nvSpPr>
          <p:cNvPr id="11" name="TextBox 10">
            <a:extLst>
              <a:ext uri="{FF2B5EF4-FFF2-40B4-BE49-F238E27FC236}">
                <a16:creationId xmlns:a16="http://schemas.microsoft.com/office/drawing/2014/main" id="{56A81F1F-C8FD-B0C5-B75C-B9A0181D3894}"/>
              </a:ext>
            </a:extLst>
          </p:cNvPr>
          <p:cNvSpPr txBox="1"/>
          <p:nvPr/>
        </p:nvSpPr>
        <p:spPr>
          <a:xfrm>
            <a:off x="-1" y="1316910"/>
            <a:ext cx="12192001" cy="4041299"/>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prstClr val="black"/>
                </a:solidFill>
                <a:effectLst/>
                <a:uLnTx/>
                <a:uFillTx/>
                <a:latin typeface="Calibri" panose="020F0502020204030204"/>
                <a:ea typeface="+mn-ea"/>
                <a:cs typeface="+mn-cs"/>
              </a:rPr>
              <a:t>Inventaire quantitatif</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Il consiste a lister, nommer, </a:t>
            </a:r>
            <a:r>
              <a:rPr kumimoji="0" lang="fr-FR" sz="2400" b="1" i="0" u="sng" strike="noStrike" kern="1200" cap="none" spc="0" normalizeH="0" baseline="0" noProof="0" dirty="0">
                <a:ln>
                  <a:noFill/>
                </a:ln>
                <a:solidFill>
                  <a:prstClr val="black"/>
                </a:solidFill>
                <a:effectLst/>
                <a:uLnTx/>
                <a:uFillTx/>
                <a:latin typeface="Calibri" panose="020F0502020204030204"/>
                <a:ea typeface="+mn-ea"/>
                <a:cs typeface="+mn-cs"/>
              </a:rPr>
              <a:t>mesurer</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(connaitre la surface) et localiser sur un plan les différents espaces verts - classer les espaces verts par type (typologie)</a:t>
            </a:r>
          </a:p>
          <a:p>
            <a:pPr marL="342900" marR="0" lvl="0" indent="-342900" algn="just"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prstClr val="black"/>
                </a:solidFill>
                <a:effectLst/>
                <a:uLnTx/>
                <a:uFillTx/>
                <a:latin typeface="Calibri" panose="020F0502020204030204"/>
                <a:ea typeface="+mn-ea"/>
                <a:cs typeface="+mn-cs"/>
              </a:rPr>
              <a:t>Inventaire qualitatif:</a:t>
            </a:r>
            <a:r>
              <a:rPr kumimoji="0" lang="fr-FR" sz="2400" i="0" strike="noStrike" kern="1200" cap="none" spc="0" normalizeH="0" baseline="0" noProof="0" dirty="0">
                <a:ln>
                  <a:noFill/>
                </a:ln>
                <a:solidFill>
                  <a:prstClr val="black"/>
                </a:solidFill>
                <a:effectLst/>
                <a:uLnTx/>
                <a:uFillTx/>
                <a:latin typeface="Calibri" panose="020F0502020204030204"/>
                <a:ea typeface="+mn-ea"/>
                <a:cs typeface="+mn-cs"/>
              </a:rPr>
              <a:t> Il </a:t>
            </a:r>
            <a:r>
              <a:rPr lang="fr-FR" sz="2400" dirty="0"/>
              <a:t>permet de définir plus précisément chaque espace en fonction de son ambiance, des espèces végétales et des usages... décrire et analyser les potentialités des sites en fonction de leurs : - Description (Qualité paysagère, valeurs historiques, culturelles, environnementales…)  - Fonctions  - Fréquentation  - Biodiversité (richesse floristique et faunistique)  - Problèmes et contraintes (accessibilité, entretien, contraintes)</a:t>
            </a:r>
            <a:endParaRPr kumimoji="0" lang="fr-FR" sz="2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26E0480-7E81-1780-306A-9359918F76D1}"/>
              </a:ext>
            </a:extLst>
          </p:cNvPr>
          <p:cNvSpPr txBox="1"/>
          <p:nvPr/>
        </p:nvSpPr>
        <p:spPr>
          <a:xfrm>
            <a:off x="219740" y="5857363"/>
            <a:ext cx="11972260" cy="589072"/>
          </a:xfrm>
          <a:prstGeom prst="rect">
            <a:avLst/>
          </a:prstGeom>
          <a:noFill/>
        </p:spPr>
        <p:txBody>
          <a:bodyPr wrap="square" rtlCol="0">
            <a:spAutoFit/>
          </a:bodyPr>
          <a:lstStyle/>
          <a:p>
            <a:pPr algn="just">
              <a:lnSpc>
                <a:spcPct val="150000"/>
              </a:lnSpc>
            </a:pPr>
            <a:r>
              <a:rPr lang="fr-FR" sz="2400" dirty="0"/>
              <a:t>L’inventaire des EV nécessite </a:t>
            </a:r>
            <a:r>
              <a:rPr lang="fr-FR" sz="2400" b="1" u="sng" dirty="0"/>
              <a:t>une codification par classe d’entretien </a:t>
            </a:r>
            <a:r>
              <a:rPr lang="fr-FR" sz="2400" dirty="0"/>
              <a:t>et par type d’espace</a:t>
            </a:r>
            <a:r>
              <a:rPr lang="fr-FR" sz="1800" dirty="0"/>
              <a:t>.</a:t>
            </a:r>
          </a:p>
        </p:txBody>
      </p:sp>
      <p:sp>
        <p:nvSpPr>
          <p:cNvPr id="4" name="TextBox 3">
            <a:extLst>
              <a:ext uri="{FF2B5EF4-FFF2-40B4-BE49-F238E27FC236}">
                <a16:creationId xmlns:a16="http://schemas.microsoft.com/office/drawing/2014/main" id="{EF80D760-7B4C-ACE6-A483-1ED9069D71CE}"/>
              </a:ext>
            </a:extLst>
          </p:cNvPr>
          <p:cNvSpPr txBox="1"/>
          <p:nvPr/>
        </p:nvSpPr>
        <p:spPr>
          <a:xfrm>
            <a:off x="186390" y="0"/>
            <a:ext cx="11909916" cy="523220"/>
          </a:xfrm>
          <a:prstGeom prst="rect">
            <a:avLst/>
          </a:prstGeom>
          <a:noFill/>
        </p:spPr>
        <p:txBody>
          <a:bodyPr wrap="square" rtlCol="0">
            <a:spAutoFit/>
          </a:bodyPr>
          <a:lstStyle/>
          <a:p>
            <a:pPr algn="l"/>
            <a:r>
              <a:rPr lang="fr-FR" sz="2800" b="1" u="sng" dirty="0">
                <a:solidFill>
                  <a:srgbClr val="FF0000"/>
                </a:solidFill>
              </a:rPr>
              <a:t>1/ Le classement des espaces verts</a:t>
            </a:r>
            <a:r>
              <a:rPr lang="fr-FR" sz="2800" dirty="0">
                <a:solidFill>
                  <a:srgbClr val="FF0000"/>
                </a:solidFill>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6958" y="285728"/>
            <a:ext cx="10336760" cy="1752600"/>
          </a:xfrm>
        </p:spPr>
        <p:txBody>
          <a:bodyPr>
            <a:noAutofit/>
          </a:bodyPr>
          <a:lstStyle/>
          <a:p>
            <a:pPr algn="just"/>
            <a:r>
              <a:rPr lang="fr-FR" sz="2800" u="sng" dirty="0"/>
              <a:t>Exemple de codification des espaces verts:</a:t>
            </a:r>
          </a:p>
        </p:txBody>
      </p:sp>
      <p:sp>
        <p:nvSpPr>
          <p:cNvPr id="4" name="ZoneTexte 3"/>
          <p:cNvSpPr txBox="1"/>
          <p:nvPr/>
        </p:nvSpPr>
        <p:spPr>
          <a:xfrm>
            <a:off x="188396" y="1285861"/>
            <a:ext cx="12003604" cy="830997"/>
          </a:xfrm>
          <a:prstGeom prst="rect">
            <a:avLst/>
          </a:prstGeom>
          <a:noFill/>
        </p:spPr>
        <p:txBody>
          <a:bodyPr wrap="square" rtlCol="0">
            <a:spAutoFit/>
          </a:bodyPr>
          <a:lstStyle/>
          <a:p>
            <a:pPr algn="just"/>
            <a:r>
              <a:rPr lang="fr-FR" sz="2400" b="1" u="sng" dirty="0"/>
              <a:t>Niveau 1: </a:t>
            </a:r>
            <a:r>
              <a:rPr lang="fr-FR" sz="2400" dirty="0"/>
              <a:t>espaces laissés à l'état naturel, présentant une importante végétation spontanée; les interventions y sont rares </a:t>
            </a:r>
          </a:p>
        </p:txBody>
      </p:sp>
      <p:sp>
        <p:nvSpPr>
          <p:cNvPr id="5" name="ZoneTexte 4"/>
          <p:cNvSpPr txBox="1"/>
          <p:nvPr/>
        </p:nvSpPr>
        <p:spPr>
          <a:xfrm>
            <a:off x="188396" y="2428869"/>
            <a:ext cx="11922088" cy="830997"/>
          </a:xfrm>
          <a:prstGeom prst="rect">
            <a:avLst/>
          </a:prstGeom>
          <a:noFill/>
        </p:spPr>
        <p:txBody>
          <a:bodyPr wrap="square" rtlCol="0">
            <a:spAutoFit/>
          </a:bodyPr>
          <a:lstStyle/>
          <a:p>
            <a:pPr algn="just"/>
            <a:r>
              <a:rPr lang="fr-FR" sz="2400" b="1" u="sng" dirty="0"/>
              <a:t>Niveau 2: </a:t>
            </a:r>
            <a:r>
              <a:rPr lang="fr-FR" sz="2400" dirty="0"/>
              <a:t>espaces de conception libre ou naturelle avec un entretien de type urbain, mais des interventions limitées </a:t>
            </a:r>
          </a:p>
        </p:txBody>
      </p:sp>
      <p:sp>
        <p:nvSpPr>
          <p:cNvPr id="6" name="ZoneTexte 5"/>
          <p:cNvSpPr txBox="1"/>
          <p:nvPr/>
        </p:nvSpPr>
        <p:spPr>
          <a:xfrm>
            <a:off x="188396" y="3500439"/>
            <a:ext cx="10265322" cy="461665"/>
          </a:xfrm>
          <a:prstGeom prst="rect">
            <a:avLst/>
          </a:prstGeom>
          <a:noFill/>
        </p:spPr>
        <p:txBody>
          <a:bodyPr wrap="square" rtlCol="0">
            <a:spAutoFit/>
          </a:bodyPr>
          <a:lstStyle/>
          <a:p>
            <a:r>
              <a:rPr lang="fr-FR" sz="2400" b="1" u="sng" dirty="0"/>
              <a:t>Niveau 3: </a:t>
            </a:r>
            <a:r>
              <a:rPr lang="fr-FR" sz="2400" dirty="0"/>
              <a:t>espaces urbains à entretien soigné (espace vert traditionnel) </a:t>
            </a:r>
          </a:p>
        </p:txBody>
      </p:sp>
      <p:sp>
        <p:nvSpPr>
          <p:cNvPr id="7" name="ZoneTexte 6"/>
          <p:cNvSpPr txBox="1"/>
          <p:nvPr/>
        </p:nvSpPr>
        <p:spPr>
          <a:xfrm>
            <a:off x="188396" y="4357695"/>
            <a:ext cx="10479604" cy="461665"/>
          </a:xfrm>
          <a:prstGeom prst="rect">
            <a:avLst/>
          </a:prstGeom>
          <a:noFill/>
        </p:spPr>
        <p:txBody>
          <a:bodyPr wrap="square" rtlCol="0">
            <a:spAutoFit/>
          </a:bodyPr>
          <a:lstStyle/>
          <a:p>
            <a:r>
              <a:rPr lang="fr-FR" sz="2400" b="1" u="sng" dirty="0"/>
              <a:t>Niveau 4: </a:t>
            </a:r>
            <a:r>
              <a:rPr lang="fr-FR" sz="2400" dirty="0"/>
              <a:t>espaces verts de prestige, entretien très soigné (entretien horticole).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83AAA1-8213-F98B-654A-295ED09A0072}"/>
              </a:ext>
            </a:extLst>
          </p:cNvPr>
          <p:cNvSpPr>
            <a:spLocks noGrp="1"/>
          </p:cNvSpPr>
          <p:nvPr>
            <p:ph type="subTitle" idx="1"/>
          </p:nvPr>
        </p:nvSpPr>
        <p:spPr>
          <a:xfrm>
            <a:off x="106326" y="0"/>
            <a:ext cx="12085674" cy="1733107"/>
          </a:xfrm>
        </p:spPr>
        <p:txBody>
          <a:bodyPr>
            <a:normAutofit fontScale="92500" lnSpcReduction="10000"/>
          </a:bodyPr>
          <a:lstStyle/>
          <a:p>
            <a:pPr algn="just">
              <a:lnSpc>
                <a:spcPct val="150000"/>
              </a:lnSpc>
            </a:pPr>
            <a:r>
              <a:rPr lang="fr-FR" sz="2600" b="1" u="sng" dirty="0">
                <a:effectLst>
                  <a:outerShdw blurRad="38100" dist="38100" dir="2700000" algn="tl">
                    <a:srgbClr val="000000">
                      <a:alpha val="43137"/>
                    </a:srgbClr>
                  </a:outerShdw>
                </a:effectLst>
              </a:rPr>
              <a:t>B- La cartographie de cet inventaire: </a:t>
            </a:r>
            <a:endParaRPr lang="fr-FR" sz="2600" b="1" u="sng" dirty="0"/>
          </a:p>
          <a:p>
            <a:pPr algn="just">
              <a:lnSpc>
                <a:spcPct val="150000"/>
              </a:lnSpc>
            </a:pPr>
            <a:r>
              <a:rPr lang="fr-FR" dirty="0"/>
              <a:t>La création de la base de données géographique, nécessaire à l'étude des espaces verts, passe par trois étapes :</a:t>
            </a:r>
            <a:endParaRPr lang="fr-FR" u="sng" dirty="0"/>
          </a:p>
          <a:p>
            <a:endParaRPr lang="fr-FR" dirty="0"/>
          </a:p>
        </p:txBody>
      </p:sp>
      <p:sp>
        <p:nvSpPr>
          <p:cNvPr id="4" name="TextBox 3">
            <a:extLst>
              <a:ext uri="{FF2B5EF4-FFF2-40B4-BE49-F238E27FC236}">
                <a16:creationId xmlns:a16="http://schemas.microsoft.com/office/drawing/2014/main" id="{82D93532-05DE-6A08-E7E4-B301F39F073A}"/>
              </a:ext>
            </a:extLst>
          </p:cNvPr>
          <p:cNvSpPr txBox="1"/>
          <p:nvPr/>
        </p:nvSpPr>
        <p:spPr>
          <a:xfrm>
            <a:off x="1895256" y="1877528"/>
            <a:ext cx="2902688" cy="830997"/>
          </a:xfrm>
          <a:prstGeom prst="rect">
            <a:avLst/>
          </a:prstGeom>
          <a:solidFill>
            <a:schemeClr val="accent1">
              <a:lumMod val="40000"/>
              <a:lumOff val="60000"/>
            </a:schemeClr>
          </a:solidFill>
        </p:spPr>
        <p:txBody>
          <a:bodyPr wrap="square" rtlCol="0">
            <a:spAutoFit/>
          </a:bodyPr>
          <a:lstStyle/>
          <a:p>
            <a:pPr algn="ctr"/>
            <a:r>
              <a:rPr lang="fr-FR" sz="2400" dirty="0"/>
              <a:t>La vectorisation des espaces verts </a:t>
            </a:r>
          </a:p>
        </p:txBody>
      </p:sp>
      <p:cxnSp>
        <p:nvCxnSpPr>
          <p:cNvPr id="6" name="Straight Arrow Connector 5">
            <a:extLst>
              <a:ext uri="{FF2B5EF4-FFF2-40B4-BE49-F238E27FC236}">
                <a16:creationId xmlns:a16="http://schemas.microsoft.com/office/drawing/2014/main" id="{08FD9E19-49EC-08B4-F24A-1C496017A6B2}"/>
              </a:ext>
            </a:extLst>
          </p:cNvPr>
          <p:cNvCxnSpPr>
            <a:stCxn id="4" idx="2"/>
          </p:cNvCxnSpPr>
          <p:nvPr/>
        </p:nvCxnSpPr>
        <p:spPr>
          <a:xfrm>
            <a:off x="3346600" y="2708525"/>
            <a:ext cx="5316" cy="413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46897D-A179-C0A6-E4DE-3CE509422829}"/>
              </a:ext>
            </a:extLst>
          </p:cNvPr>
          <p:cNvSpPr txBox="1"/>
          <p:nvPr/>
        </p:nvSpPr>
        <p:spPr>
          <a:xfrm>
            <a:off x="1057943" y="3083855"/>
            <a:ext cx="4577314" cy="3447098"/>
          </a:xfrm>
          <a:prstGeom prst="rect">
            <a:avLst/>
          </a:prstGeom>
          <a:solidFill>
            <a:schemeClr val="accent2">
              <a:lumMod val="20000"/>
              <a:lumOff val="80000"/>
            </a:schemeClr>
          </a:solidFill>
        </p:spPr>
        <p:txBody>
          <a:bodyPr wrap="square" rtlCol="0">
            <a:spAutoFit/>
          </a:bodyPr>
          <a:lstStyle/>
          <a:p>
            <a:pPr algn="just"/>
            <a:r>
              <a:rPr lang="fr-FR" sz="2000" dirty="0"/>
              <a:t>Délimiter les espaces verts sur un support photographique (images, photos aériennes...): </a:t>
            </a:r>
          </a:p>
          <a:p>
            <a:pPr algn="just"/>
            <a:endParaRPr lang="fr-FR" dirty="0"/>
          </a:p>
          <a:p>
            <a:pPr algn="just"/>
            <a:r>
              <a:rPr lang="fr-FR" sz="2000" b="1" u="sng" dirty="0"/>
              <a:t>*Des polygones </a:t>
            </a:r>
            <a:r>
              <a:rPr lang="fr-FR" sz="2000" dirty="0"/>
              <a:t>(Parc, Jardin square, aire de jeux..... etc.)</a:t>
            </a:r>
          </a:p>
          <a:p>
            <a:pPr algn="just"/>
            <a:endParaRPr lang="fr-FR" sz="2000" dirty="0"/>
          </a:p>
          <a:p>
            <a:pPr algn="just"/>
            <a:r>
              <a:rPr lang="fr-FR" sz="2000" b="1" u="sng" dirty="0"/>
              <a:t>*Des lignes:</a:t>
            </a:r>
            <a:r>
              <a:rPr lang="fr-FR" sz="2000" b="1" dirty="0"/>
              <a:t> </a:t>
            </a:r>
            <a:r>
              <a:rPr lang="fr-FR" sz="2000" dirty="0"/>
              <a:t>(Arbre d'alignement, Bordure de route)</a:t>
            </a:r>
          </a:p>
          <a:p>
            <a:pPr algn="just"/>
            <a:endParaRPr lang="fr-FR" sz="2000" dirty="0"/>
          </a:p>
          <a:p>
            <a:pPr algn="just"/>
            <a:r>
              <a:rPr lang="fr-FR" sz="2000" b="1" u="sng" dirty="0"/>
              <a:t>*Des points</a:t>
            </a:r>
            <a:r>
              <a:rPr lang="fr-FR" sz="2000" b="1" dirty="0"/>
              <a:t>: </a:t>
            </a:r>
            <a:r>
              <a:rPr lang="fr-FR" sz="2000" dirty="0"/>
              <a:t>(rond-point végétalisé)</a:t>
            </a:r>
          </a:p>
        </p:txBody>
      </p:sp>
      <p:sp>
        <p:nvSpPr>
          <p:cNvPr id="8" name="TextBox 7">
            <a:extLst>
              <a:ext uri="{FF2B5EF4-FFF2-40B4-BE49-F238E27FC236}">
                <a16:creationId xmlns:a16="http://schemas.microsoft.com/office/drawing/2014/main" id="{8F590F22-3BAD-5445-9ACF-61664B1C9A43}"/>
              </a:ext>
            </a:extLst>
          </p:cNvPr>
          <p:cNvSpPr txBox="1"/>
          <p:nvPr/>
        </p:nvSpPr>
        <p:spPr>
          <a:xfrm>
            <a:off x="8405037" y="1852903"/>
            <a:ext cx="2721935" cy="830997"/>
          </a:xfrm>
          <a:prstGeom prst="rect">
            <a:avLst/>
          </a:prstGeom>
          <a:solidFill>
            <a:schemeClr val="accent1">
              <a:lumMod val="40000"/>
              <a:lumOff val="60000"/>
            </a:schemeClr>
          </a:solidFill>
          <a:ln>
            <a:solidFill>
              <a:schemeClr val="accent1">
                <a:lumMod val="60000"/>
                <a:lumOff val="40000"/>
              </a:schemeClr>
            </a:solidFill>
          </a:ln>
        </p:spPr>
        <p:txBody>
          <a:bodyPr wrap="square" rtlCol="0">
            <a:spAutoFit/>
          </a:bodyPr>
          <a:lstStyle/>
          <a:p>
            <a:pPr algn="ctr"/>
            <a:r>
              <a:rPr lang="fr-FR" sz="2400" dirty="0"/>
              <a:t>Relevé de terrain et collecte de données </a:t>
            </a:r>
          </a:p>
        </p:txBody>
      </p:sp>
      <p:cxnSp>
        <p:nvCxnSpPr>
          <p:cNvPr id="10" name="Straight Arrow Connector 9">
            <a:extLst>
              <a:ext uri="{FF2B5EF4-FFF2-40B4-BE49-F238E27FC236}">
                <a16:creationId xmlns:a16="http://schemas.microsoft.com/office/drawing/2014/main" id="{8F94D330-28AF-BA85-8C13-B1EEF779446A}"/>
              </a:ext>
            </a:extLst>
          </p:cNvPr>
          <p:cNvCxnSpPr>
            <a:cxnSpLocks/>
            <a:stCxn id="8" idx="2"/>
          </p:cNvCxnSpPr>
          <p:nvPr/>
        </p:nvCxnSpPr>
        <p:spPr>
          <a:xfrm>
            <a:off x="9766005" y="2683900"/>
            <a:ext cx="0" cy="3984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FFB44D-F98B-7091-E598-039DAEDBBFBE}"/>
              </a:ext>
            </a:extLst>
          </p:cNvPr>
          <p:cNvSpPr txBox="1"/>
          <p:nvPr/>
        </p:nvSpPr>
        <p:spPr>
          <a:xfrm>
            <a:off x="7440136" y="3053078"/>
            <a:ext cx="4577314" cy="3477875"/>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algn="just"/>
            <a:r>
              <a:rPr lang="fr-FR" sz="2000" dirty="0"/>
              <a:t>Réaliser plusieurs sorties sur terrain sur l’ensemble des espaces verts cartographié pour : </a:t>
            </a:r>
          </a:p>
          <a:p>
            <a:pPr algn="just"/>
            <a:r>
              <a:rPr lang="fr-FR" sz="2000" dirty="0"/>
              <a:t>*Examiner leur état (bon ou mauvais).</a:t>
            </a:r>
          </a:p>
          <a:p>
            <a:pPr algn="just"/>
            <a:r>
              <a:rPr lang="fr-FR" sz="2000" dirty="0"/>
              <a:t>*Décrire ces espaces et leur agencement (mobilier, fréquentation des visiteurs) </a:t>
            </a:r>
          </a:p>
          <a:p>
            <a:pPr algn="just"/>
            <a:r>
              <a:rPr lang="fr-FR" sz="2000" dirty="0"/>
              <a:t>*Prendre des photos </a:t>
            </a:r>
          </a:p>
          <a:p>
            <a:pPr algn="just"/>
            <a:r>
              <a:rPr lang="fr-FR" sz="2000" dirty="0"/>
              <a:t>*Prélever des échantillons pour chaque espèce afin de réaliser un herbier </a:t>
            </a:r>
          </a:p>
          <a:p>
            <a:pPr algn="just"/>
            <a:r>
              <a:rPr lang="fr-FR" sz="2000" dirty="0"/>
              <a:t> *Comptabiliser le nombre d'arbre planter en alignement.</a:t>
            </a:r>
          </a:p>
        </p:txBody>
      </p:sp>
      <p:sp>
        <p:nvSpPr>
          <p:cNvPr id="2" name="TextBox 1">
            <a:extLst>
              <a:ext uri="{FF2B5EF4-FFF2-40B4-BE49-F238E27FC236}">
                <a16:creationId xmlns:a16="http://schemas.microsoft.com/office/drawing/2014/main" id="{B80A92E3-81AD-BAE8-781C-FCE4D83910CC}"/>
              </a:ext>
            </a:extLst>
          </p:cNvPr>
          <p:cNvSpPr txBox="1"/>
          <p:nvPr/>
        </p:nvSpPr>
        <p:spPr>
          <a:xfrm>
            <a:off x="978196" y="2041451"/>
            <a:ext cx="829339" cy="400110"/>
          </a:xfrm>
          <a:prstGeom prst="rect">
            <a:avLst/>
          </a:prstGeom>
          <a:noFill/>
        </p:spPr>
        <p:txBody>
          <a:bodyPr wrap="square" rtlCol="0">
            <a:spAutoFit/>
          </a:bodyPr>
          <a:lstStyle/>
          <a:p>
            <a:r>
              <a:rPr lang="fr-FR" sz="2000" b="1" dirty="0">
                <a:solidFill>
                  <a:srgbClr val="FF0000"/>
                </a:solidFill>
              </a:rPr>
              <a:t>(1)</a:t>
            </a:r>
          </a:p>
        </p:txBody>
      </p:sp>
      <p:sp>
        <p:nvSpPr>
          <p:cNvPr id="5" name="TextBox 4">
            <a:extLst>
              <a:ext uri="{FF2B5EF4-FFF2-40B4-BE49-F238E27FC236}">
                <a16:creationId xmlns:a16="http://schemas.microsoft.com/office/drawing/2014/main" id="{882DF89B-F4D2-D51C-E496-FC005AF9BF6A}"/>
              </a:ext>
            </a:extLst>
          </p:cNvPr>
          <p:cNvSpPr txBox="1"/>
          <p:nvPr/>
        </p:nvSpPr>
        <p:spPr>
          <a:xfrm>
            <a:off x="7453423" y="2041451"/>
            <a:ext cx="893135" cy="400110"/>
          </a:xfrm>
          <a:prstGeom prst="rect">
            <a:avLst/>
          </a:prstGeom>
          <a:noFill/>
        </p:spPr>
        <p:txBody>
          <a:bodyPr wrap="square" rtlCol="0">
            <a:spAutoFit/>
          </a:bodyPr>
          <a:lstStyle/>
          <a:p>
            <a:r>
              <a:rPr lang="fr-FR" sz="2000" b="1" dirty="0">
                <a:solidFill>
                  <a:srgbClr val="FF0000"/>
                </a:solidFill>
              </a:rPr>
              <a:t>(2)</a:t>
            </a:r>
          </a:p>
        </p:txBody>
      </p:sp>
    </p:spTree>
    <p:extLst>
      <p:ext uri="{BB962C8B-B14F-4D97-AF65-F5344CB8AC3E}">
        <p14:creationId xmlns:p14="http://schemas.microsoft.com/office/powerpoint/2010/main" val="819021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26E3F2-066B-7C61-1AAF-422057B0BC6C}"/>
              </a:ext>
            </a:extLst>
          </p:cNvPr>
          <p:cNvSpPr>
            <a:spLocks noGrp="1"/>
          </p:cNvSpPr>
          <p:nvPr>
            <p:ph type="subTitle" idx="1"/>
          </p:nvPr>
        </p:nvSpPr>
        <p:spPr/>
        <p:txBody>
          <a:bodyPr/>
          <a:lstStyle/>
          <a:p>
            <a:endParaRPr lang="fr-FR"/>
          </a:p>
        </p:txBody>
      </p:sp>
      <p:sp>
        <p:nvSpPr>
          <p:cNvPr id="4" name="TextBox 3">
            <a:extLst>
              <a:ext uri="{FF2B5EF4-FFF2-40B4-BE49-F238E27FC236}">
                <a16:creationId xmlns:a16="http://schemas.microsoft.com/office/drawing/2014/main" id="{8954E7B4-0CE7-DB1F-7BF8-D47D00E6AFE0}"/>
              </a:ext>
            </a:extLst>
          </p:cNvPr>
          <p:cNvSpPr txBox="1"/>
          <p:nvPr/>
        </p:nvSpPr>
        <p:spPr>
          <a:xfrm>
            <a:off x="4938825" y="1485166"/>
            <a:ext cx="3196851" cy="830997"/>
          </a:xfrm>
          <a:prstGeom prst="rect">
            <a:avLst/>
          </a:prstGeom>
          <a:solidFill>
            <a:schemeClr val="accent1">
              <a:lumMod val="40000"/>
              <a:lumOff val="60000"/>
            </a:schemeClr>
          </a:solidFill>
        </p:spPr>
        <p:txBody>
          <a:bodyPr wrap="square" rtlCol="0">
            <a:spAutoFit/>
          </a:bodyPr>
          <a:lstStyle/>
          <a:p>
            <a:pPr algn="ctr"/>
            <a:r>
              <a:rPr lang="fr-FR" sz="2400" dirty="0"/>
              <a:t>Intégration des donnes collectés dans le SIG </a:t>
            </a:r>
          </a:p>
        </p:txBody>
      </p:sp>
      <p:sp>
        <p:nvSpPr>
          <p:cNvPr id="5" name="Title 4">
            <a:extLst>
              <a:ext uri="{FF2B5EF4-FFF2-40B4-BE49-F238E27FC236}">
                <a16:creationId xmlns:a16="http://schemas.microsoft.com/office/drawing/2014/main" id="{1C9E1A59-3AF8-055B-FDF2-B2F50085A433}"/>
              </a:ext>
            </a:extLst>
          </p:cNvPr>
          <p:cNvSpPr txBox="1">
            <a:spLocks noGrp="1"/>
          </p:cNvSpPr>
          <p:nvPr>
            <p:ph type="ctrTitle"/>
          </p:nvPr>
        </p:nvSpPr>
        <p:spPr>
          <a:xfrm>
            <a:off x="4227190" y="2805529"/>
            <a:ext cx="4620114" cy="3276282"/>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algn="just">
              <a:lnSpc>
                <a:spcPct val="150000"/>
              </a:lnSpc>
            </a:pPr>
            <a:r>
              <a:rPr lang="fr-FR" sz="2000" dirty="0">
                <a:latin typeface="+mn-lt"/>
              </a:rPr>
              <a:t>Ca consiste à intégrer toutes les données collectées dans les tables attributaires du système d’information géographique, afin de créer la base de données géographique et typologique nécessaire pour l’étude spatiale et l’analyses de la structure des espaces verts de la zone d’étude.</a:t>
            </a:r>
          </a:p>
        </p:txBody>
      </p:sp>
      <p:cxnSp>
        <p:nvCxnSpPr>
          <p:cNvPr id="6" name="Straight Arrow Connector 5">
            <a:extLst>
              <a:ext uri="{FF2B5EF4-FFF2-40B4-BE49-F238E27FC236}">
                <a16:creationId xmlns:a16="http://schemas.microsoft.com/office/drawing/2014/main" id="{59DEE2FE-2B69-9742-1F66-C6EFDE320AE3}"/>
              </a:ext>
            </a:extLst>
          </p:cNvPr>
          <p:cNvCxnSpPr>
            <a:cxnSpLocks/>
          </p:cNvCxnSpPr>
          <p:nvPr/>
        </p:nvCxnSpPr>
        <p:spPr>
          <a:xfrm>
            <a:off x="6537247" y="2395282"/>
            <a:ext cx="3" cy="3907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272CE9-A68E-D16B-02FA-F8567A89C766}"/>
              </a:ext>
            </a:extLst>
          </p:cNvPr>
          <p:cNvSpPr txBox="1"/>
          <p:nvPr/>
        </p:nvSpPr>
        <p:spPr>
          <a:xfrm>
            <a:off x="3473488" y="1600200"/>
            <a:ext cx="574151" cy="461665"/>
          </a:xfrm>
          <a:prstGeom prst="rect">
            <a:avLst/>
          </a:prstGeom>
          <a:noFill/>
        </p:spPr>
        <p:txBody>
          <a:bodyPr wrap="square" rtlCol="0">
            <a:spAutoFit/>
          </a:bodyPr>
          <a:lstStyle/>
          <a:p>
            <a:r>
              <a:rPr lang="fr-FR" sz="2400" b="1" dirty="0">
                <a:solidFill>
                  <a:srgbClr val="FF0000"/>
                </a:solidFill>
              </a:rPr>
              <a:t>(3)</a:t>
            </a:r>
          </a:p>
        </p:txBody>
      </p:sp>
    </p:spTree>
    <p:extLst>
      <p:ext uri="{BB962C8B-B14F-4D97-AF65-F5344CB8AC3E}">
        <p14:creationId xmlns:p14="http://schemas.microsoft.com/office/powerpoint/2010/main" val="3575936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FAD2FB-0C66-9EEF-0A61-50BBBEC91868}"/>
              </a:ext>
            </a:extLst>
          </p:cNvPr>
          <p:cNvSpPr>
            <a:spLocks noGrp="1"/>
          </p:cNvSpPr>
          <p:nvPr>
            <p:ph type="subTitle" idx="1"/>
          </p:nvPr>
        </p:nvSpPr>
        <p:spPr>
          <a:xfrm>
            <a:off x="74428" y="116958"/>
            <a:ext cx="12117571" cy="5140843"/>
          </a:xfrm>
        </p:spPr>
        <p:txBody>
          <a:bodyPr>
            <a:normAutofit/>
          </a:bodyPr>
          <a:lstStyle/>
          <a:p>
            <a:pPr marL="342900" indent="-342900" algn="l">
              <a:lnSpc>
                <a:spcPct val="170000"/>
              </a:lnSpc>
              <a:buFontTx/>
              <a:buChar char="-"/>
            </a:pPr>
            <a:r>
              <a:rPr lang="fr-FR" dirty="0"/>
              <a:t>L'importance de l'espace vert concerné pour la qualité du cadre de vie urbain</a:t>
            </a:r>
          </a:p>
          <a:p>
            <a:pPr marL="342900" indent="-342900" algn="l">
              <a:lnSpc>
                <a:spcPct val="170000"/>
              </a:lnSpc>
              <a:buFontTx/>
              <a:buChar char="-"/>
            </a:pPr>
            <a:r>
              <a:rPr lang="fr-FR" dirty="0"/>
              <a:t>L'usage de l'espace concerné en cas de risque majeur.</a:t>
            </a:r>
          </a:p>
          <a:p>
            <a:pPr algn="l">
              <a:lnSpc>
                <a:spcPct val="170000"/>
              </a:lnSpc>
            </a:pPr>
            <a:endParaRPr lang="fr-FR" dirty="0"/>
          </a:p>
          <a:p>
            <a:endParaRPr lang="fr-FR" dirty="0"/>
          </a:p>
        </p:txBody>
      </p:sp>
    </p:spTree>
    <p:extLst>
      <p:ext uri="{BB962C8B-B14F-4D97-AF65-F5344CB8AC3E}">
        <p14:creationId xmlns:p14="http://schemas.microsoft.com/office/powerpoint/2010/main" val="866356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89E2D3-AE3F-A3E4-8B4C-3568CCD8C721}"/>
              </a:ext>
            </a:extLst>
          </p:cNvPr>
          <p:cNvSpPr txBox="1">
            <a:spLocks noGrp="1"/>
          </p:cNvSpPr>
          <p:nvPr>
            <p:ph type="ctrTitle"/>
          </p:nvPr>
        </p:nvSpPr>
        <p:spPr>
          <a:xfrm>
            <a:off x="0" y="1334430"/>
            <a:ext cx="12192000" cy="1697068"/>
          </a:xfrm>
          <a:prstGeom prst="rect">
            <a:avLst/>
          </a:prstGeom>
          <a:noFill/>
        </p:spPr>
        <p:txBody>
          <a:bodyPr wrap="square" rtlCol="0">
            <a:spAutoFit/>
          </a:bodyPr>
          <a:lstStyle/>
          <a:p>
            <a:pPr algn="just">
              <a:lnSpc>
                <a:spcPct val="150000"/>
              </a:lnSpc>
            </a:pPr>
            <a:r>
              <a:rPr lang="fr-FR" sz="2400" dirty="0">
                <a:latin typeface="+mn-lt"/>
              </a:rPr>
              <a:t>Il est institué une commission interministérielle des espaces verts chargée d'examiner les dossiers de classement des espaces verts, d'émettre un avis sur le classement proposé et de transmettre aux autorités concernées les projets de classement relevant de leur autorité. </a:t>
            </a:r>
          </a:p>
        </p:txBody>
      </p:sp>
    </p:spTree>
    <p:extLst>
      <p:ext uri="{BB962C8B-B14F-4D97-AF65-F5344CB8AC3E}">
        <p14:creationId xmlns:p14="http://schemas.microsoft.com/office/powerpoint/2010/main" val="3783084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1DF916A-71EF-6951-3CE5-35DC4297F41D}"/>
              </a:ext>
            </a:extLst>
          </p:cNvPr>
          <p:cNvGraphicFramePr>
            <a:graphicFrameLocks noGrp="1"/>
          </p:cNvGraphicFramePr>
          <p:nvPr>
            <p:extLst>
              <p:ext uri="{D42A27DB-BD31-4B8C-83A1-F6EECF244321}">
                <p14:modId xmlns:p14="http://schemas.microsoft.com/office/powerpoint/2010/main" val="3367596552"/>
              </p:ext>
            </p:extLst>
          </p:nvPr>
        </p:nvGraphicFramePr>
        <p:xfrm>
          <a:off x="435935" y="942561"/>
          <a:ext cx="11227980" cy="4844861"/>
        </p:xfrm>
        <a:graphic>
          <a:graphicData uri="http://schemas.openxmlformats.org/drawingml/2006/table">
            <a:tbl>
              <a:tblPr firstRow="1" firstCol="1" bandRow="1">
                <a:tableStyleId>{5C22544A-7EE6-4342-B048-85BDC9FD1C3A}</a:tableStyleId>
              </a:tblPr>
              <a:tblGrid>
                <a:gridCol w="5996763">
                  <a:extLst>
                    <a:ext uri="{9D8B030D-6E8A-4147-A177-3AD203B41FA5}">
                      <a16:colId xmlns:a16="http://schemas.microsoft.com/office/drawing/2014/main" val="2868370565"/>
                    </a:ext>
                  </a:extLst>
                </a:gridCol>
                <a:gridCol w="5231217">
                  <a:extLst>
                    <a:ext uri="{9D8B030D-6E8A-4147-A177-3AD203B41FA5}">
                      <a16:colId xmlns:a16="http://schemas.microsoft.com/office/drawing/2014/main" val="3396998672"/>
                    </a:ext>
                  </a:extLst>
                </a:gridCol>
              </a:tblGrid>
              <a:tr h="307459">
                <a:tc>
                  <a:txBody>
                    <a:bodyPr/>
                    <a:lstStyle/>
                    <a:p>
                      <a:pPr algn="ctr">
                        <a:lnSpc>
                          <a:spcPct val="107000"/>
                        </a:lnSpc>
                        <a:spcAft>
                          <a:spcPts val="800"/>
                        </a:spcAft>
                        <a:tabLst>
                          <a:tab pos="621030" algn="l"/>
                        </a:tabLst>
                      </a:pPr>
                      <a:r>
                        <a:rPr lang="fr-FR" sz="2800" kern="100" dirty="0">
                          <a:solidFill>
                            <a:schemeClr val="tx1"/>
                          </a:solidFill>
                          <a:effectLst/>
                          <a:latin typeface="+mn-lt"/>
                        </a:rPr>
                        <a:t>Type d’espace vert</a:t>
                      </a:r>
                      <a:endParaRPr lang="fr-FR" sz="2400" kern="1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algn="ctr">
                        <a:lnSpc>
                          <a:spcPct val="107000"/>
                        </a:lnSpc>
                        <a:spcAft>
                          <a:spcPts val="800"/>
                        </a:spcAft>
                        <a:tabLst>
                          <a:tab pos="621030" algn="l"/>
                        </a:tabLst>
                      </a:pPr>
                      <a:r>
                        <a:rPr lang="fr-FR" sz="2800" kern="100" dirty="0">
                          <a:solidFill>
                            <a:schemeClr val="tx1"/>
                          </a:solidFill>
                          <a:effectLst/>
                          <a:latin typeface="+mn-lt"/>
                        </a:rPr>
                        <a:t>Chargé de classement</a:t>
                      </a:r>
                      <a:endParaRPr lang="fr-FR" sz="2400" kern="1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225659860"/>
                  </a:ext>
                </a:extLst>
              </a:tr>
              <a:tr h="307459">
                <a:tc>
                  <a:txBody>
                    <a:bodyPr/>
                    <a:lstStyle/>
                    <a:p>
                      <a:pPr>
                        <a:lnSpc>
                          <a:spcPct val="107000"/>
                        </a:lnSpc>
                        <a:spcAft>
                          <a:spcPts val="800"/>
                        </a:spcAft>
                        <a:tabLst>
                          <a:tab pos="621030" algn="l"/>
                        </a:tabLst>
                      </a:pPr>
                      <a:r>
                        <a:rPr lang="fr-FR" sz="2400" b="0" kern="1200">
                          <a:solidFill>
                            <a:schemeClr val="tx1"/>
                          </a:solidFill>
                          <a:effectLst/>
                          <a:latin typeface="+mn-lt"/>
                        </a:rPr>
                        <a:t>*Parc d’envergure nationale</a:t>
                      </a:r>
                      <a:endParaRPr lang="fr-FR" sz="2000" b="0" kern="10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algn="ctr">
                        <a:lnSpc>
                          <a:spcPct val="107000"/>
                        </a:lnSpc>
                        <a:spcAft>
                          <a:spcPts val="800"/>
                        </a:spcAft>
                        <a:tabLst>
                          <a:tab pos="621030" algn="l"/>
                        </a:tabLst>
                      </a:pPr>
                      <a:r>
                        <a:rPr lang="fr-FR" sz="2400" kern="1200" dirty="0">
                          <a:effectLst/>
                          <a:latin typeface="+mn-lt"/>
                        </a:rPr>
                        <a:t>Ministère de l’intérieur, de l’agriculture et de l’environnement</a:t>
                      </a:r>
                      <a:endParaRPr lang="fr-FR" sz="2400" kern="100" dirty="0">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51310813"/>
                  </a:ext>
                </a:extLst>
              </a:tr>
              <a:tr h="820099">
                <a:tc>
                  <a:txBody>
                    <a:bodyPr/>
                    <a:lstStyle/>
                    <a:p>
                      <a:pPr>
                        <a:lnSpc>
                          <a:spcPct val="115000"/>
                        </a:lnSpc>
                        <a:spcAft>
                          <a:spcPts val="800"/>
                        </a:spcAft>
                      </a:pPr>
                      <a:r>
                        <a:rPr lang="fr-FR" sz="2400" b="0" kern="1200">
                          <a:solidFill>
                            <a:schemeClr val="tx1"/>
                          </a:solidFill>
                          <a:effectLst/>
                          <a:latin typeface="+mn-lt"/>
                        </a:rPr>
                        <a:t>*Parc urbain et périurbains </a:t>
                      </a:r>
                      <a:endParaRPr lang="fr-FR" sz="2000" b="0" kern="100">
                        <a:solidFill>
                          <a:schemeClr val="tx1"/>
                        </a:solidFill>
                        <a:effectLst/>
                        <a:latin typeface="+mn-lt"/>
                      </a:endParaRPr>
                    </a:p>
                    <a:p>
                      <a:pPr>
                        <a:lnSpc>
                          <a:spcPct val="107000"/>
                        </a:lnSpc>
                        <a:spcAft>
                          <a:spcPts val="800"/>
                        </a:spcAft>
                        <a:tabLst>
                          <a:tab pos="621030" algn="l"/>
                        </a:tabLst>
                      </a:pPr>
                      <a:r>
                        <a:rPr lang="fr-FR" sz="2400" b="0" kern="1200">
                          <a:solidFill>
                            <a:schemeClr val="tx1"/>
                          </a:solidFill>
                          <a:effectLst/>
                          <a:latin typeface="+mn-lt"/>
                        </a:rPr>
                        <a:t>*Jardin public situé dans la ville chef lieu de wilaya</a:t>
                      </a:r>
                      <a:endParaRPr lang="fr-FR" sz="2000" b="0" kern="10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algn="ctr"/>
                      <a:r>
                        <a:rPr lang="fr-FR" sz="2400" kern="100" dirty="0">
                          <a:effectLst/>
                          <a:latin typeface="+mn-lt"/>
                        </a:rPr>
                        <a:t> </a:t>
                      </a:r>
                    </a:p>
                    <a:p>
                      <a:pPr algn="ctr"/>
                      <a:r>
                        <a:rPr lang="fr-FR" sz="2400" kern="100" dirty="0">
                          <a:effectLst/>
                          <a:latin typeface="+mn-lt"/>
                        </a:rPr>
                        <a:t>Wali</a:t>
                      </a:r>
                      <a:endParaRPr lang="fr-FR" sz="2400" kern="100" dirty="0">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305397316"/>
                  </a:ext>
                </a:extLst>
              </a:tr>
              <a:tr h="820099">
                <a:tc>
                  <a:txBody>
                    <a:bodyPr/>
                    <a:lstStyle/>
                    <a:p>
                      <a:pPr>
                        <a:lnSpc>
                          <a:spcPct val="115000"/>
                        </a:lnSpc>
                        <a:spcAft>
                          <a:spcPts val="800"/>
                        </a:spcAft>
                      </a:pPr>
                      <a:r>
                        <a:rPr lang="fr-FR" sz="2400" b="0" kern="1200" dirty="0">
                          <a:solidFill>
                            <a:schemeClr val="tx1"/>
                          </a:solidFill>
                          <a:effectLst/>
                          <a:latin typeface="+mn-lt"/>
                        </a:rPr>
                        <a:t>*Jardins publics </a:t>
                      </a:r>
                      <a:endParaRPr lang="fr-FR" sz="2000" b="0" kern="100" dirty="0">
                        <a:solidFill>
                          <a:schemeClr val="tx1"/>
                        </a:solidFill>
                        <a:effectLst/>
                        <a:latin typeface="+mn-lt"/>
                      </a:endParaRPr>
                    </a:p>
                    <a:p>
                      <a:pPr>
                        <a:lnSpc>
                          <a:spcPct val="107000"/>
                        </a:lnSpc>
                        <a:spcAft>
                          <a:spcPts val="800"/>
                        </a:spcAft>
                        <a:tabLst>
                          <a:tab pos="621030" algn="l"/>
                        </a:tabLst>
                      </a:pPr>
                      <a:r>
                        <a:rPr lang="fr-FR" sz="2400" b="0" kern="1200" dirty="0">
                          <a:solidFill>
                            <a:schemeClr val="tx1"/>
                          </a:solidFill>
                          <a:effectLst/>
                          <a:latin typeface="+mn-lt"/>
                        </a:rPr>
                        <a:t>*Alignements dans les zones urbaines</a:t>
                      </a:r>
                      <a:endParaRPr lang="fr-FR" sz="2000" b="0" kern="1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algn="ctr"/>
                      <a:r>
                        <a:rPr lang="fr-FR" sz="2400" kern="100" dirty="0">
                          <a:effectLst/>
                          <a:latin typeface="+mn-lt"/>
                        </a:rPr>
                        <a:t> </a:t>
                      </a:r>
                    </a:p>
                    <a:p>
                      <a:pPr algn="ctr"/>
                      <a:r>
                        <a:rPr lang="fr-FR" sz="2400" kern="100" dirty="0">
                          <a:effectLst/>
                          <a:latin typeface="+mn-lt"/>
                        </a:rPr>
                        <a:t>Président de l’assemblé populaire et communal</a:t>
                      </a:r>
                      <a:endParaRPr lang="fr-FR" sz="2400" kern="100" dirty="0">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419312060"/>
                  </a:ext>
                </a:extLst>
              </a:tr>
              <a:tr h="1117747">
                <a:tc>
                  <a:txBody>
                    <a:bodyPr/>
                    <a:lstStyle/>
                    <a:p>
                      <a:pPr>
                        <a:lnSpc>
                          <a:spcPct val="107000"/>
                        </a:lnSpc>
                        <a:spcAft>
                          <a:spcPts val="800"/>
                        </a:spcAft>
                        <a:tabLst>
                          <a:tab pos="621030" algn="l"/>
                        </a:tabLst>
                      </a:pPr>
                      <a:r>
                        <a:rPr lang="fr-FR" sz="2400" b="0" kern="1200" dirty="0">
                          <a:solidFill>
                            <a:schemeClr val="tx1"/>
                          </a:solidFill>
                          <a:effectLst/>
                          <a:latin typeface="+mn-lt"/>
                        </a:rPr>
                        <a:t>*Forêts urbaines </a:t>
                      </a:r>
                      <a:endParaRPr lang="fr-FR" sz="2000" b="0" kern="100" dirty="0">
                        <a:solidFill>
                          <a:schemeClr val="tx1"/>
                        </a:solidFill>
                        <a:effectLst/>
                        <a:latin typeface="+mn-lt"/>
                      </a:endParaRPr>
                    </a:p>
                    <a:p>
                      <a:pPr>
                        <a:lnSpc>
                          <a:spcPct val="107000"/>
                        </a:lnSpc>
                        <a:spcAft>
                          <a:spcPts val="800"/>
                        </a:spcAft>
                        <a:tabLst>
                          <a:tab pos="621030" algn="l"/>
                        </a:tabLst>
                      </a:pPr>
                      <a:r>
                        <a:rPr lang="fr-FR" sz="2400" b="0" kern="1200" dirty="0">
                          <a:solidFill>
                            <a:schemeClr val="tx1"/>
                          </a:solidFill>
                          <a:effectLst/>
                          <a:latin typeface="+mn-lt"/>
                        </a:rPr>
                        <a:t>*Alignements boisés et les alignements situés dans des zones non encore urbanisées</a:t>
                      </a:r>
                      <a:endParaRPr lang="fr-FR" sz="2000" b="0" kern="1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algn="ctr"/>
                      <a:r>
                        <a:rPr lang="fr-FR" sz="2400" kern="100" dirty="0">
                          <a:effectLst/>
                          <a:latin typeface="+mn-lt"/>
                        </a:rPr>
                        <a:t> </a:t>
                      </a:r>
                    </a:p>
                    <a:p>
                      <a:pPr algn="ctr"/>
                      <a:r>
                        <a:rPr lang="fr-FR" sz="2400" kern="100" dirty="0">
                          <a:effectLst/>
                          <a:latin typeface="+mn-lt"/>
                        </a:rPr>
                        <a:t>Ministère chargé des forets</a:t>
                      </a:r>
                      <a:endParaRPr lang="fr-FR" sz="2400" kern="100" dirty="0">
                        <a:effectLst/>
                        <a:latin typeface="+mn-lt"/>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57848546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4298" y="1224870"/>
            <a:ext cx="3929090" cy="92869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ZoneTexte 4"/>
          <p:cNvSpPr txBox="1"/>
          <p:nvPr/>
        </p:nvSpPr>
        <p:spPr>
          <a:xfrm>
            <a:off x="4167174" y="1438034"/>
            <a:ext cx="3643338" cy="523220"/>
          </a:xfrm>
          <a:prstGeom prst="rect">
            <a:avLst/>
          </a:prstGeom>
          <a:noFill/>
        </p:spPr>
        <p:txBody>
          <a:bodyPr wrap="square" rtlCol="0">
            <a:spAutoFit/>
          </a:bodyPr>
          <a:lstStyle/>
          <a:p>
            <a:pPr algn="ctr"/>
            <a:r>
              <a:rPr lang="fr-FR" sz="2800" b="1" dirty="0"/>
              <a:t>Trame verte</a:t>
            </a:r>
          </a:p>
        </p:txBody>
      </p:sp>
      <p:cxnSp>
        <p:nvCxnSpPr>
          <p:cNvPr id="7" name="Connecteur droit avec flèche 6"/>
          <p:cNvCxnSpPr>
            <a:cxnSpLocks/>
          </p:cNvCxnSpPr>
          <p:nvPr/>
        </p:nvCxnSpPr>
        <p:spPr>
          <a:xfrm flipH="1">
            <a:off x="3667108" y="2153564"/>
            <a:ext cx="628445" cy="12039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1809720" y="3357562"/>
            <a:ext cx="2714644" cy="107157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166910" y="3500439"/>
            <a:ext cx="1928826" cy="830997"/>
          </a:xfrm>
          <a:prstGeom prst="rect">
            <a:avLst/>
          </a:prstGeom>
          <a:noFill/>
        </p:spPr>
        <p:txBody>
          <a:bodyPr wrap="square" rtlCol="0">
            <a:spAutoFit/>
          </a:bodyPr>
          <a:lstStyle/>
          <a:p>
            <a:pPr algn="ctr"/>
            <a:r>
              <a:rPr lang="fr-FR" sz="2400" dirty="0"/>
              <a:t>Réservoirs de biodiversité </a:t>
            </a:r>
          </a:p>
        </p:txBody>
      </p:sp>
      <p:sp>
        <p:nvSpPr>
          <p:cNvPr id="10" name="ZoneTexte 9"/>
          <p:cNvSpPr txBox="1"/>
          <p:nvPr/>
        </p:nvSpPr>
        <p:spPr>
          <a:xfrm>
            <a:off x="1559703" y="4551113"/>
            <a:ext cx="3143240" cy="400110"/>
          </a:xfrm>
          <a:prstGeom prst="rect">
            <a:avLst/>
          </a:prstGeom>
          <a:noFill/>
        </p:spPr>
        <p:txBody>
          <a:bodyPr wrap="square" rtlCol="0">
            <a:spAutoFit/>
          </a:bodyPr>
          <a:lstStyle/>
          <a:p>
            <a:pPr algn="ctr"/>
            <a:r>
              <a:rPr lang="fr-FR" sz="2000" dirty="0"/>
              <a:t>Grands parcs, Forêts, …etc.</a:t>
            </a:r>
          </a:p>
        </p:txBody>
      </p:sp>
      <p:sp>
        <p:nvSpPr>
          <p:cNvPr id="11" name="Ellipse 10"/>
          <p:cNvSpPr/>
          <p:nvPr/>
        </p:nvSpPr>
        <p:spPr>
          <a:xfrm>
            <a:off x="7596198" y="3417262"/>
            <a:ext cx="2500330" cy="107157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096264" y="3685104"/>
            <a:ext cx="1500198" cy="461665"/>
          </a:xfrm>
          <a:prstGeom prst="rect">
            <a:avLst/>
          </a:prstGeom>
          <a:noFill/>
        </p:spPr>
        <p:txBody>
          <a:bodyPr wrap="square" rtlCol="0">
            <a:spAutoFit/>
          </a:bodyPr>
          <a:lstStyle/>
          <a:p>
            <a:pPr algn="ctr"/>
            <a:r>
              <a:rPr lang="fr-FR" sz="2400" dirty="0"/>
              <a:t>Corridors</a:t>
            </a:r>
          </a:p>
        </p:txBody>
      </p:sp>
      <p:cxnSp>
        <p:nvCxnSpPr>
          <p:cNvPr id="14" name="Connecteur droit avec flèche 13"/>
          <p:cNvCxnSpPr>
            <a:cxnSpLocks/>
          </p:cNvCxnSpPr>
          <p:nvPr/>
        </p:nvCxnSpPr>
        <p:spPr>
          <a:xfrm>
            <a:off x="7667638" y="2153564"/>
            <a:ext cx="551329" cy="13468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841942" y="4548532"/>
            <a:ext cx="4357686" cy="1323439"/>
          </a:xfrm>
          <a:prstGeom prst="rect">
            <a:avLst/>
          </a:prstGeom>
          <a:noFill/>
        </p:spPr>
        <p:txBody>
          <a:bodyPr wrap="square" rtlCol="0">
            <a:spAutoFit/>
          </a:bodyPr>
          <a:lstStyle/>
          <a:p>
            <a:pPr algn="just"/>
            <a:r>
              <a:rPr lang="fr-FR" sz="2000" dirty="0"/>
              <a:t>Les petits espaces de jardins, squares, cimetières, stades sportifs peuvent, s’ils sont entretenus écologiquement, jouer le rôle de « corridor </a:t>
            </a:r>
            <a:r>
              <a:rPr lang="fr-FR" dirty="0"/>
              <a:t>»</a:t>
            </a:r>
          </a:p>
        </p:txBody>
      </p:sp>
      <p:sp>
        <p:nvSpPr>
          <p:cNvPr id="17" name="ZoneTexte 16"/>
          <p:cNvSpPr txBox="1"/>
          <p:nvPr/>
        </p:nvSpPr>
        <p:spPr>
          <a:xfrm>
            <a:off x="130927" y="-22350"/>
            <a:ext cx="6000792" cy="523220"/>
          </a:xfrm>
          <a:prstGeom prst="rect">
            <a:avLst/>
          </a:prstGeom>
          <a:noFill/>
        </p:spPr>
        <p:txBody>
          <a:bodyPr wrap="square" rtlCol="0">
            <a:spAutoFit/>
          </a:bodyPr>
          <a:lstStyle/>
          <a:p>
            <a:r>
              <a:rPr lang="fr-FR" sz="2800" b="1" u="sng" dirty="0">
                <a:solidFill>
                  <a:srgbClr val="FF0000"/>
                </a:solidFill>
              </a:rPr>
              <a:t>C/ Composition de la TVB:</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0502" y="85059"/>
            <a:ext cx="12071497" cy="4535067"/>
          </a:xfrm>
        </p:spPr>
        <p:txBody>
          <a:bodyPr>
            <a:normAutofit fontScale="92500" lnSpcReduction="10000"/>
          </a:bodyPr>
          <a:lstStyle/>
          <a:p>
            <a:pPr algn="l"/>
            <a:r>
              <a:rPr lang="fr-FR" sz="2800" b="1" u="sng" dirty="0">
                <a:solidFill>
                  <a:srgbClr val="FF0000"/>
                </a:solidFill>
              </a:rPr>
              <a:t> 2/ Le plan de gestion: </a:t>
            </a:r>
          </a:p>
          <a:p>
            <a:pPr algn="just"/>
            <a:endParaRPr lang="fr-FR" dirty="0"/>
          </a:p>
          <a:p>
            <a:pPr algn="just">
              <a:lnSpc>
                <a:spcPct val="160000"/>
              </a:lnSpc>
            </a:pPr>
            <a:r>
              <a:rPr lang="fr-FR" dirty="0"/>
              <a:t>C’est un programme d'orientation et d'actions à mener sur le long terme… </a:t>
            </a:r>
          </a:p>
          <a:p>
            <a:pPr algn="just">
              <a:lnSpc>
                <a:spcPct val="160000"/>
              </a:lnSpc>
            </a:pPr>
            <a:r>
              <a:rPr lang="fr-FR" dirty="0"/>
              <a:t>Un document de référence faisant la synthèse des objectifs visés pour gérer l'espace vert.</a:t>
            </a:r>
          </a:p>
          <a:p>
            <a:pPr algn="just">
              <a:lnSpc>
                <a:spcPct val="160000"/>
              </a:lnSpc>
            </a:pPr>
            <a:endParaRPr lang="fr-FR" dirty="0"/>
          </a:p>
          <a:p>
            <a:pPr algn="just">
              <a:lnSpc>
                <a:spcPct val="160000"/>
              </a:lnSpc>
            </a:pPr>
            <a:r>
              <a:rPr lang="fr-FR" dirty="0"/>
              <a:t>Après avoir différencié des zones spécifiques, homogènes nécessitant un traitement identique: </a:t>
            </a:r>
          </a:p>
          <a:p>
            <a:pPr algn="just">
              <a:lnSpc>
                <a:spcPct val="150000"/>
              </a:lnSpc>
            </a:pPr>
            <a:r>
              <a:rPr lang="fr-FR" b="1" u="sng" dirty="0"/>
              <a:t>Exp:</a:t>
            </a:r>
            <a:r>
              <a:rPr lang="fr-FR" b="1" dirty="0"/>
              <a:t> les zones boisées, les alignements, les haies, les espaces engazonnés ou enherbés, les massifs fleuris saisonniers ou pérennes, les jardinières…etc.</a:t>
            </a:r>
          </a:p>
          <a:p>
            <a:pPr algn="just"/>
            <a:endParaRPr lang="fr-FR" sz="2800" dirty="0"/>
          </a:p>
        </p:txBody>
      </p:sp>
      <p:sp>
        <p:nvSpPr>
          <p:cNvPr id="2" name="TextBox 1">
            <a:extLst>
              <a:ext uri="{FF2B5EF4-FFF2-40B4-BE49-F238E27FC236}">
                <a16:creationId xmlns:a16="http://schemas.microsoft.com/office/drawing/2014/main" id="{D415F154-6514-05BB-1BF3-3904B0F8AA50}"/>
              </a:ext>
            </a:extLst>
          </p:cNvPr>
          <p:cNvSpPr txBox="1"/>
          <p:nvPr/>
        </p:nvSpPr>
        <p:spPr>
          <a:xfrm>
            <a:off x="120502" y="4920916"/>
            <a:ext cx="12071497" cy="1697068"/>
          </a:xfrm>
          <a:prstGeom prst="rect">
            <a:avLst/>
          </a:prstGeom>
          <a:noFill/>
        </p:spPr>
        <p:txBody>
          <a:bodyPr wrap="square" rtlCol="0">
            <a:spAutoFit/>
          </a:bodyPr>
          <a:lstStyle/>
          <a:p>
            <a:pPr algn="just">
              <a:lnSpc>
                <a:spcPct val="150000"/>
              </a:lnSpc>
            </a:pPr>
            <a:r>
              <a:rPr lang="fr-FR" sz="2400" b="0" i="0" dirty="0">
                <a:solidFill>
                  <a:srgbClr val="1F1F1F"/>
                </a:solidFill>
                <a:effectLst/>
                <a:latin typeface="Google Sans"/>
              </a:rPr>
              <a:t>Un ensemble des mesures de gestion, d'entretien, d'usage, se met en oeuvre, ainsi que toute prescription particulière de protection et de préservation de l'</a:t>
            </a:r>
            <a:r>
              <a:rPr lang="fr-FR" sz="2400" b="0" i="0" dirty="0">
                <a:solidFill>
                  <a:srgbClr val="040C28"/>
                </a:solidFill>
                <a:effectLst/>
                <a:latin typeface="Google Sans"/>
              </a:rPr>
              <a:t>espace vert</a:t>
            </a:r>
            <a:r>
              <a:rPr lang="fr-FR" sz="2400" b="0" i="0" dirty="0">
                <a:solidFill>
                  <a:srgbClr val="1F1F1F"/>
                </a:solidFill>
                <a:effectLst/>
                <a:latin typeface="Google Sans"/>
              </a:rPr>
              <a:t> concerné, afin de </a:t>
            </a:r>
            <a:r>
              <a:rPr lang="fr-FR" sz="2400" b="1" i="0" u="sng" dirty="0">
                <a:solidFill>
                  <a:srgbClr val="1F1F1F"/>
                </a:solidFill>
                <a:effectLst/>
                <a:latin typeface="Google Sans"/>
              </a:rPr>
              <a:t>garantir sa durabilité.</a:t>
            </a:r>
            <a:endParaRPr lang="fr-FR" sz="3200" b="1" u="sng"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7499A4-411C-D6F8-0675-0980D1EC3B58}"/>
              </a:ext>
            </a:extLst>
          </p:cNvPr>
          <p:cNvSpPr>
            <a:spLocks noGrp="1"/>
          </p:cNvSpPr>
          <p:nvPr>
            <p:ph type="subTitle" idx="1"/>
          </p:nvPr>
        </p:nvSpPr>
        <p:spPr>
          <a:xfrm>
            <a:off x="99238" y="2874826"/>
            <a:ext cx="12092762" cy="1655762"/>
          </a:xfrm>
        </p:spPr>
        <p:txBody>
          <a:bodyPr>
            <a:normAutofit/>
          </a:bodyPr>
          <a:lstStyle/>
          <a:p>
            <a:pPr algn="l">
              <a:lnSpc>
                <a:spcPct val="150000"/>
              </a:lnSpc>
            </a:pPr>
            <a:r>
              <a:rPr lang="fr-FR" dirty="0"/>
              <a:t>*  </a:t>
            </a:r>
            <a:r>
              <a:rPr lang="fr-FR" u="sng" dirty="0">
                <a:effectLst>
                  <a:outerShdw blurRad="38100" dist="38100" dir="2700000" algn="tl">
                    <a:srgbClr val="000000">
                      <a:alpha val="43137"/>
                    </a:srgbClr>
                  </a:outerShdw>
                </a:effectLst>
              </a:rPr>
              <a:t>Un diagnostic complet (Cadastre vert).</a:t>
            </a:r>
          </a:p>
          <a:p>
            <a:endParaRPr lang="fr-FR" dirty="0"/>
          </a:p>
        </p:txBody>
      </p:sp>
    </p:spTree>
    <p:extLst>
      <p:ext uri="{BB962C8B-B14F-4D97-AF65-F5344CB8AC3E}">
        <p14:creationId xmlns:p14="http://schemas.microsoft.com/office/powerpoint/2010/main" val="3844683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CBF8-61FC-1D5C-1DDE-74C0F77DB5A3}"/>
              </a:ext>
            </a:extLst>
          </p:cNvPr>
          <p:cNvSpPr>
            <a:spLocks noGrp="1"/>
          </p:cNvSpPr>
          <p:nvPr>
            <p:ph type="ctrTitle"/>
          </p:nvPr>
        </p:nvSpPr>
        <p:spPr/>
        <p:txBody>
          <a:bodyPr/>
          <a:lstStyle/>
          <a:p>
            <a:endParaRPr lang="fr-FR" dirty="0"/>
          </a:p>
        </p:txBody>
      </p:sp>
      <p:sp>
        <p:nvSpPr>
          <p:cNvPr id="3" name="Subtitle 2">
            <a:extLst>
              <a:ext uri="{FF2B5EF4-FFF2-40B4-BE49-F238E27FC236}">
                <a16:creationId xmlns:a16="http://schemas.microsoft.com/office/drawing/2014/main" id="{A1F084D2-32E1-6402-2D21-DBA3589D7264}"/>
              </a:ext>
            </a:extLst>
          </p:cNvPr>
          <p:cNvSpPr>
            <a:spLocks noGrp="1"/>
          </p:cNvSpPr>
          <p:nvPr>
            <p:ph type="subTitle" idx="1"/>
          </p:nvPr>
        </p:nvSpPr>
        <p:spPr/>
        <p:txBody>
          <a:bodyPr/>
          <a:lstStyle/>
          <a:p>
            <a:endParaRPr lang="fr-FR"/>
          </a:p>
        </p:txBody>
      </p:sp>
      <p:pic>
        <p:nvPicPr>
          <p:cNvPr id="5" name="Picture 4">
            <a:extLst>
              <a:ext uri="{FF2B5EF4-FFF2-40B4-BE49-F238E27FC236}">
                <a16:creationId xmlns:a16="http://schemas.microsoft.com/office/drawing/2014/main" id="{3896DA96-D189-1B17-881D-4229B9778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293"/>
            <a:ext cx="11802140" cy="6267819"/>
          </a:xfrm>
          <a:prstGeom prst="rect">
            <a:avLst/>
          </a:prstGeom>
        </p:spPr>
      </p:pic>
      <p:sp>
        <p:nvSpPr>
          <p:cNvPr id="6" name="TextBox 5">
            <a:extLst>
              <a:ext uri="{FF2B5EF4-FFF2-40B4-BE49-F238E27FC236}">
                <a16:creationId xmlns:a16="http://schemas.microsoft.com/office/drawing/2014/main" id="{2A4512DA-0AE1-B13C-6FB9-C543FC9D1E32}"/>
              </a:ext>
            </a:extLst>
          </p:cNvPr>
          <p:cNvSpPr txBox="1"/>
          <p:nvPr/>
        </p:nvSpPr>
        <p:spPr>
          <a:xfrm>
            <a:off x="194930" y="-1"/>
            <a:ext cx="5901070" cy="461665"/>
          </a:xfrm>
          <a:prstGeom prst="rect">
            <a:avLst/>
          </a:prstGeom>
          <a:noFill/>
        </p:spPr>
        <p:txBody>
          <a:bodyPr wrap="square" rtlCol="0">
            <a:spAutoFit/>
          </a:bodyPr>
          <a:lstStyle/>
          <a:p>
            <a:r>
              <a:rPr lang="fr-FR" sz="2400" b="1" u="sng" dirty="0">
                <a:solidFill>
                  <a:srgbClr val="FF0000"/>
                </a:solidFill>
              </a:rPr>
              <a:t>Exemple d’un cadastre des espaces verts </a:t>
            </a:r>
          </a:p>
        </p:txBody>
      </p:sp>
    </p:spTree>
    <p:extLst>
      <p:ext uri="{BB962C8B-B14F-4D97-AF65-F5344CB8AC3E}">
        <p14:creationId xmlns:p14="http://schemas.microsoft.com/office/powerpoint/2010/main" val="625336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206D81-E89D-8FA4-2BA9-37C142EF885E}"/>
              </a:ext>
            </a:extLst>
          </p:cNvPr>
          <p:cNvSpPr>
            <a:spLocks noGrp="1"/>
          </p:cNvSpPr>
          <p:nvPr>
            <p:ph type="subTitle" idx="1"/>
          </p:nvPr>
        </p:nvSpPr>
        <p:spPr>
          <a:xfrm>
            <a:off x="98257" y="305386"/>
            <a:ext cx="11995485" cy="1655762"/>
          </a:xfrm>
        </p:spPr>
        <p:txBody>
          <a:bodyPr/>
          <a:lstStyle/>
          <a:p>
            <a:pPr algn="l">
              <a:lnSpc>
                <a:spcPct val="150000"/>
              </a:lnSpc>
            </a:pPr>
            <a:r>
              <a:rPr lang="fr-FR" dirty="0"/>
              <a:t>* </a:t>
            </a:r>
            <a:r>
              <a:rPr lang="fr-FR" u="sng" dirty="0">
                <a:effectLst>
                  <a:outerShdw blurRad="38100" dist="38100" dir="2700000" algn="tl">
                    <a:srgbClr val="000000">
                      <a:alpha val="43137"/>
                    </a:srgbClr>
                  </a:outerShdw>
                </a:effectLst>
              </a:rPr>
              <a:t>Un programme opérationnel </a:t>
            </a:r>
            <a:r>
              <a:rPr lang="fr-FR" dirty="0"/>
              <a:t>ventilant les travaux par tranches annuelles et déterminant une répartition de l'effort budgétaire.</a:t>
            </a:r>
          </a:p>
          <a:p>
            <a:endParaRPr lang="fr-FR" dirty="0"/>
          </a:p>
        </p:txBody>
      </p:sp>
    </p:spTree>
    <p:extLst>
      <p:ext uri="{BB962C8B-B14F-4D97-AF65-F5344CB8AC3E}">
        <p14:creationId xmlns:p14="http://schemas.microsoft.com/office/powerpoint/2010/main" val="3187660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26DE-1C4E-3B5D-48AA-C9C5C7F60AF8}"/>
              </a:ext>
            </a:extLst>
          </p:cNvPr>
          <p:cNvSpPr>
            <a:spLocks noGrp="1"/>
          </p:cNvSpPr>
          <p:nvPr>
            <p:ph type="ctrTitle"/>
          </p:nvPr>
        </p:nvSpPr>
        <p:spPr>
          <a:xfrm>
            <a:off x="0" y="0"/>
            <a:ext cx="10402186" cy="546949"/>
          </a:xfrm>
        </p:spPr>
        <p:txBody>
          <a:bodyPr>
            <a:noAutofit/>
          </a:bodyPr>
          <a:lstStyle/>
          <a:p>
            <a:pPr algn="l"/>
            <a:r>
              <a:rPr lang="fr-FR" sz="2800" b="1" u="sng" dirty="0">
                <a:solidFill>
                  <a:srgbClr val="FF0000"/>
                </a:solidFill>
              </a:rPr>
              <a:t>La gestion des espaces verts  (une série d’actions): </a:t>
            </a:r>
          </a:p>
        </p:txBody>
      </p:sp>
      <p:sp>
        <p:nvSpPr>
          <p:cNvPr id="4" name="TextBox 3">
            <a:extLst>
              <a:ext uri="{FF2B5EF4-FFF2-40B4-BE49-F238E27FC236}">
                <a16:creationId xmlns:a16="http://schemas.microsoft.com/office/drawing/2014/main" id="{D80F9019-A16B-873C-5624-6B78D6266FCC}"/>
              </a:ext>
            </a:extLst>
          </p:cNvPr>
          <p:cNvSpPr txBox="1"/>
          <p:nvPr/>
        </p:nvSpPr>
        <p:spPr>
          <a:xfrm>
            <a:off x="5380076" y="1725611"/>
            <a:ext cx="1584250" cy="461665"/>
          </a:xfrm>
          <a:prstGeom prst="rect">
            <a:avLst/>
          </a:prstGeom>
          <a:solidFill>
            <a:schemeClr val="accent2">
              <a:lumMod val="60000"/>
              <a:lumOff val="40000"/>
            </a:schemeClr>
          </a:solidFill>
          <a:ln>
            <a:solidFill>
              <a:schemeClr val="tx1"/>
            </a:solidFill>
          </a:ln>
        </p:spPr>
        <p:txBody>
          <a:bodyPr wrap="square" rtlCol="0">
            <a:spAutoFit/>
          </a:bodyPr>
          <a:lstStyle/>
          <a:p>
            <a:r>
              <a:rPr lang="fr-FR" sz="2400" dirty="0"/>
              <a:t> La gestion </a:t>
            </a:r>
          </a:p>
        </p:txBody>
      </p:sp>
      <p:sp>
        <p:nvSpPr>
          <p:cNvPr id="10" name="TextBox 9">
            <a:extLst>
              <a:ext uri="{FF2B5EF4-FFF2-40B4-BE49-F238E27FC236}">
                <a16:creationId xmlns:a16="http://schemas.microsoft.com/office/drawing/2014/main" id="{5C159940-61A3-CE37-B14D-FCA5F800D3FF}"/>
              </a:ext>
            </a:extLst>
          </p:cNvPr>
          <p:cNvSpPr txBox="1"/>
          <p:nvPr/>
        </p:nvSpPr>
        <p:spPr>
          <a:xfrm>
            <a:off x="2216889" y="3062177"/>
            <a:ext cx="3163187" cy="461665"/>
          </a:xfrm>
          <a:prstGeom prst="rect">
            <a:avLst/>
          </a:prstGeom>
          <a:solidFill>
            <a:schemeClr val="accent6">
              <a:lumMod val="40000"/>
              <a:lumOff val="60000"/>
            </a:schemeClr>
          </a:solidFill>
          <a:ln>
            <a:solidFill>
              <a:schemeClr val="tx1"/>
            </a:solidFill>
          </a:ln>
        </p:spPr>
        <p:txBody>
          <a:bodyPr wrap="square" rtlCol="0">
            <a:spAutoFit/>
          </a:bodyPr>
          <a:lstStyle/>
          <a:p>
            <a:r>
              <a:rPr lang="fr-FR" sz="2400" dirty="0"/>
              <a:t>Les travaux de gestion</a:t>
            </a:r>
          </a:p>
        </p:txBody>
      </p:sp>
      <p:sp>
        <p:nvSpPr>
          <p:cNvPr id="11" name="TextBox 10">
            <a:extLst>
              <a:ext uri="{FF2B5EF4-FFF2-40B4-BE49-F238E27FC236}">
                <a16:creationId xmlns:a16="http://schemas.microsoft.com/office/drawing/2014/main" id="{AA1ED8D4-A829-942C-AA13-EE36DCDB714F}"/>
              </a:ext>
            </a:extLst>
          </p:cNvPr>
          <p:cNvSpPr txBox="1"/>
          <p:nvPr/>
        </p:nvSpPr>
        <p:spPr>
          <a:xfrm>
            <a:off x="6703735" y="3062176"/>
            <a:ext cx="3271376" cy="461665"/>
          </a:xfrm>
          <a:prstGeom prst="rect">
            <a:avLst/>
          </a:prstGeom>
          <a:solidFill>
            <a:schemeClr val="accent6">
              <a:lumMod val="40000"/>
              <a:lumOff val="60000"/>
            </a:schemeClr>
          </a:solidFill>
          <a:ln w="9525">
            <a:solidFill>
              <a:schemeClr val="tx1"/>
            </a:solidFill>
          </a:ln>
        </p:spPr>
        <p:txBody>
          <a:bodyPr wrap="square" rtlCol="0">
            <a:spAutoFit/>
          </a:bodyPr>
          <a:lstStyle/>
          <a:p>
            <a:r>
              <a:rPr lang="fr-FR" sz="2400" dirty="0"/>
              <a:t>Les méthodes de gestion</a:t>
            </a:r>
          </a:p>
        </p:txBody>
      </p:sp>
      <p:cxnSp>
        <p:nvCxnSpPr>
          <p:cNvPr id="5" name="Straight Connector 4">
            <a:extLst>
              <a:ext uri="{FF2B5EF4-FFF2-40B4-BE49-F238E27FC236}">
                <a16:creationId xmlns:a16="http://schemas.microsoft.com/office/drawing/2014/main" id="{DBD4AED0-7710-1F35-108C-2904280852E7}"/>
              </a:ext>
            </a:extLst>
          </p:cNvPr>
          <p:cNvCxnSpPr>
            <a:cxnSpLocks/>
            <a:stCxn id="4" idx="3"/>
          </p:cNvCxnSpPr>
          <p:nvPr/>
        </p:nvCxnSpPr>
        <p:spPr>
          <a:xfrm flipV="1">
            <a:off x="6964326" y="1956443"/>
            <a:ext cx="136096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CC985D-B28F-FB43-ED6C-F2F95E15BB53}"/>
              </a:ext>
            </a:extLst>
          </p:cNvPr>
          <p:cNvCxnSpPr>
            <a:cxnSpLocks/>
            <a:stCxn id="4" idx="1"/>
          </p:cNvCxnSpPr>
          <p:nvPr/>
        </p:nvCxnSpPr>
        <p:spPr>
          <a:xfrm flipH="1" flipV="1">
            <a:off x="4019107" y="1956443"/>
            <a:ext cx="136096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C800AE-8057-2AB4-960B-F0EC7844A1AF}"/>
              </a:ext>
            </a:extLst>
          </p:cNvPr>
          <p:cNvCxnSpPr/>
          <p:nvPr/>
        </p:nvCxnSpPr>
        <p:spPr>
          <a:xfrm>
            <a:off x="8325295" y="1956443"/>
            <a:ext cx="0" cy="1105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49C577-A064-F0BA-9A1A-E855BB514DBA}"/>
              </a:ext>
            </a:extLst>
          </p:cNvPr>
          <p:cNvCxnSpPr/>
          <p:nvPr/>
        </p:nvCxnSpPr>
        <p:spPr>
          <a:xfrm>
            <a:off x="4019107" y="1956443"/>
            <a:ext cx="0" cy="1105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357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EF42B9-B05A-478A-EC2D-1D53AD4652F8}"/>
              </a:ext>
            </a:extLst>
          </p:cNvPr>
          <p:cNvSpPr>
            <a:spLocks noGrp="1"/>
          </p:cNvSpPr>
          <p:nvPr>
            <p:ph type="subTitle" idx="1"/>
          </p:nvPr>
        </p:nvSpPr>
        <p:spPr>
          <a:xfrm>
            <a:off x="0" y="1"/>
            <a:ext cx="12192000" cy="1837729"/>
          </a:xfrm>
        </p:spPr>
        <p:txBody>
          <a:bodyPr>
            <a:normAutofit/>
          </a:bodyPr>
          <a:lstStyle/>
          <a:p>
            <a:pPr algn="l"/>
            <a:r>
              <a:rPr lang="fr-FR" sz="2800" b="1" u="sng" dirty="0"/>
              <a:t>A/ Les travaux de gestion:</a:t>
            </a:r>
            <a:endParaRPr lang="fr-FR" sz="2800" dirty="0"/>
          </a:p>
          <a:p>
            <a:pPr algn="just"/>
            <a:r>
              <a:rPr lang="fr-FR" dirty="0"/>
              <a:t>La gestion des espaces verts nécessite différents travaux selon les diverses composantes de de l’espace verte: </a:t>
            </a:r>
          </a:p>
          <a:p>
            <a:pPr algn="l"/>
            <a:endParaRPr lang="fr-FR" sz="3100" dirty="0"/>
          </a:p>
          <a:p>
            <a:endParaRPr lang="fr-FR" dirty="0"/>
          </a:p>
        </p:txBody>
      </p:sp>
      <p:sp>
        <p:nvSpPr>
          <p:cNvPr id="2" name="TextBox 1">
            <a:extLst>
              <a:ext uri="{FF2B5EF4-FFF2-40B4-BE49-F238E27FC236}">
                <a16:creationId xmlns:a16="http://schemas.microsoft.com/office/drawing/2014/main" id="{E3851178-D9F5-9C5C-EBAA-6AA8114E3D7B}"/>
              </a:ext>
            </a:extLst>
          </p:cNvPr>
          <p:cNvSpPr txBox="1"/>
          <p:nvPr/>
        </p:nvSpPr>
        <p:spPr>
          <a:xfrm>
            <a:off x="479257" y="3772848"/>
            <a:ext cx="12043610" cy="461665"/>
          </a:xfrm>
          <a:prstGeom prst="rect">
            <a:avLst/>
          </a:prstGeom>
          <a:noFill/>
        </p:spPr>
        <p:txBody>
          <a:bodyPr wrap="square" rtlCol="0">
            <a:spAutoFit/>
          </a:bodyPr>
          <a:lstStyle/>
          <a:p>
            <a:pPr algn="l"/>
            <a:r>
              <a:rPr lang="fr-FR" sz="2400" dirty="0"/>
              <a:t>• </a:t>
            </a:r>
            <a:r>
              <a:rPr lang="fr-FR" sz="2400" u="sng" dirty="0"/>
              <a:t>Arrosage naturel </a:t>
            </a:r>
            <a:r>
              <a:rPr lang="fr-FR" sz="2400" dirty="0"/>
              <a:t>:Pluviométrie.</a:t>
            </a:r>
          </a:p>
        </p:txBody>
      </p:sp>
      <p:sp>
        <p:nvSpPr>
          <p:cNvPr id="4" name="TextBox 3">
            <a:extLst>
              <a:ext uri="{FF2B5EF4-FFF2-40B4-BE49-F238E27FC236}">
                <a16:creationId xmlns:a16="http://schemas.microsoft.com/office/drawing/2014/main" id="{F7E4320F-51E1-10F8-0904-24C5A4E79FE8}"/>
              </a:ext>
            </a:extLst>
          </p:cNvPr>
          <p:cNvSpPr txBox="1"/>
          <p:nvPr/>
        </p:nvSpPr>
        <p:spPr>
          <a:xfrm>
            <a:off x="84220" y="1930680"/>
            <a:ext cx="11141242" cy="461665"/>
          </a:xfrm>
          <a:prstGeom prst="rect">
            <a:avLst/>
          </a:prstGeom>
          <a:solidFill>
            <a:schemeClr val="accent4">
              <a:lumMod val="40000"/>
              <a:lumOff val="60000"/>
            </a:schemeClr>
          </a:solidFill>
        </p:spPr>
        <p:txBody>
          <a:bodyPr wrap="square" rtlCol="0">
            <a:spAutoFit/>
          </a:bodyPr>
          <a:lstStyle/>
          <a:p>
            <a:pPr algn="l"/>
            <a:r>
              <a:rPr lang="fr-FR" sz="2400" dirty="0"/>
              <a:t>2. </a:t>
            </a:r>
            <a:r>
              <a:rPr lang="fr-FR" sz="2400" b="1" u="sng" dirty="0"/>
              <a:t>Entretien des points d’eaux : </a:t>
            </a:r>
            <a:r>
              <a:rPr lang="fr-FR" sz="2400" dirty="0"/>
              <a:t>équiper les EV d’un point d’eau et entretenir les réseaux.</a:t>
            </a:r>
          </a:p>
        </p:txBody>
      </p:sp>
      <p:sp>
        <p:nvSpPr>
          <p:cNvPr id="5" name="TextBox 4">
            <a:extLst>
              <a:ext uri="{FF2B5EF4-FFF2-40B4-BE49-F238E27FC236}">
                <a16:creationId xmlns:a16="http://schemas.microsoft.com/office/drawing/2014/main" id="{4669233D-B87E-F5A1-7F15-713060F4154F}"/>
              </a:ext>
            </a:extLst>
          </p:cNvPr>
          <p:cNvSpPr txBox="1"/>
          <p:nvPr/>
        </p:nvSpPr>
        <p:spPr>
          <a:xfrm>
            <a:off x="84220" y="1382004"/>
            <a:ext cx="9757611" cy="461665"/>
          </a:xfrm>
          <a:prstGeom prst="rect">
            <a:avLst/>
          </a:prstGeom>
          <a:solidFill>
            <a:schemeClr val="accent4">
              <a:lumMod val="40000"/>
              <a:lumOff val="60000"/>
            </a:schemeClr>
          </a:solidFill>
        </p:spPr>
        <p:txBody>
          <a:bodyPr wrap="square" rtlCol="0">
            <a:spAutoFit/>
          </a:bodyPr>
          <a:lstStyle/>
          <a:p>
            <a:pPr algn="just"/>
            <a:r>
              <a:rPr lang="fr-FR" sz="2400" dirty="0"/>
              <a:t>1. </a:t>
            </a:r>
            <a:r>
              <a:rPr lang="fr-FR" sz="2400" b="1" u="sng" dirty="0"/>
              <a:t>Traitement du sol </a:t>
            </a:r>
            <a:r>
              <a:rPr lang="fr-FR" sz="2400" dirty="0"/>
              <a:t>: Préparation des sols et les enrichir par des engrais</a:t>
            </a:r>
            <a:r>
              <a:rPr lang="fr-FR" dirty="0"/>
              <a:t>.</a:t>
            </a:r>
          </a:p>
        </p:txBody>
      </p:sp>
      <p:sp>
        <p:nvSpPr>
          <p:cNvPr id="6" name="TextBox 5">
            <a:extLst>
              <a:ext uri="{FF2B5EF4-FFF2-40B4-BE49-F238E27FC236}">
                <a16:creationId xmlns:a16="http://schemas.microsoft.com/office/drawing/2014/main" id="{25114384-A3E4-195C-8DB7-3A67FF2D897E}"/>
              </a:ext>
            </a:extLst>
          </p:cNvPr>
          <p:cNvSpPr txBox="1"/>
          <p:nvPr/>
        </p:nvSpPr>
        <p:spPr>
          <a:xfrm>
            <a:off x="84220" y="2499018"/>
            <a:ext cx="11658601" cy="461665"/>
          </a:xfrm>
          <a:prstGeom prst="rect">
            <a:avLst/>
          </a:prstGeom>
          <a:solidFill>
            <a:schemeClr val="accent4">
              <a:lumMod val="40000"/>
              <a:lumOff val="60000"/>
            </a:schemeClr>
          </a:solidFill>
        </p:spPr>
        <p:txBody>
          <a:bodyPr wrap="square" rtlCol="0">
            <a:spAutoFit/>
          </a:bodyPr>
          <a:lstStyle/>
          <a:p>
            <a:pPr algn="l"/>
            <a:r>
              <a:rPr lang="fr-FR" sz="2400" dirty="0"/>
              <a:t>3. </a:t>
            </a:r>
            <a:r>
              <a:rPr lang="fr-FR" sz="2400" b="1" u="sng" dirty="0"/>
              <a:t>Entretien des plantations </a:t>
            </a:r>
            <a:r>
              <a:rPr lang="fr-FR" sz="2400" dirty="0"/>
              <a:t>: Pas de hasard,  il faut respecter les périodes de plantation </a:t>
            </a:r>
          </a:p>
        </p:txBody>
      </p:sp>
      <p:sp>
        <p:nvSpPr>
          <p:cNvPr id="7" name="TextBox 6">
            <a:extLst>
              <a:ext uri="{FF2B5EF4-FFF2-40B4-BE49-F238E27FC236}">
                <a16:creationId xmlns:a16="http://schemas.microsoft.com/office/drawing/2014/main" id="{978B3DCB-BC41-7EFE-D5F4-BF242B217A1F}"/>
              </a:ext>
            </a:extLst>
          </p:cNvPr>
          <p:cNvSpPr txBox="1"/>
          <p:nvPr/>
        </p:nvSpPr>
        <p:spPr>
          <a:xfrm>
            <a:off x="84220" y="3039496"/>
            <a:ext cx="10479506" cy="461665"/>
          </a:xfrm>
          <a:prstGeom prst="rect">
            <a:avLst/>
          </a:prstGeom>
          <a:solidFill>
            <a:schemeClr val="accent4">
              <a:lumMod val="40000"/>
              <a:lumOff val="60000"/>
            </a:schemeClr>
          </a:solidFill>
        </p:spPr>
        <p:txBody>
          <a:bodyPr wrap="square" rtlCol="0">
            <a:spAutoFit/>
          </a:bodyPr>
          <a:lstStyle/>
          <a:p>
            <a:pPr algn="l"/>
            <a:r>
              <a:rPr lang="fr-FR" sz="2400" dirty="0"/>
              <a:t>4. </a:t>
            </a:r>
            <a:r>
              <a:rPr lang="fr-FR" sz="2400" b="1" u="sng" dirty="0"/>
              <a:t>L’arrosage </a:t>
            </a:r>
            <a:r>
              <a:rPr lang="fr-FR" sz="2400" dirty="0"/>
              <a:t>: La bonne croissance des plantations dépend de la source en eau. </a:t>
            </a:r>
          </a:p>
        </p:txBody>
      </p:sp>
      <p:sp>
        <p:nvSpPr>
          <p:cNvPr id="9" name="TextBox 8">
            <a:extLst>
              <a:ext uri="{FF2B5EF4-FFF2-40B4-BE49-F238E27FC236}">
                <a16:creationId xmlns:a16="http://schemas.microsoft.com/office/drawing/2014/main" id="{E428C774-478E-7098-C66A-CB8D2FA39018}"/>
              </a:ext>
            </a:extLst>
          </p:cNvPr>
          <p:cNvSpPr txBox="1"/>
          <p:nvPr/>
        </p:nvSpPr>
        <p:spPr>
          <a:xfrm>
            <a:off x="479257" y="4369089"/>
            <a:ext cx="11285621" cy="461665"/>
          </a:xfrm>
          <a:prstGeom prst="rect">
            <a:avLst/>
          </a:prstGeom>
          <a:noFill/>
        </p:spPr>
        <p:txBody>
          <a:bodyPr wrap="square" rtlCol="0">
            <a:spAutoFit/>
          </a:bodyPr>
          <a:lstStyle/>
          <a:p>
            <a:pPr algn="l"/>
            <a:r>
              <a:rPr lang="fr-FR" sz="2400" dirty="0"/>
              <a:t>• </a:t>
            </a:r>
            <a:r>
              <a:rPr lang="fr-FR" sz="2400" u="sng" dirty="0"/>
              <a:t>Arrosage manuel</a:t>
            </a:r>
            <a:r>
              <a:rPr lang="fr-FR" sz="2000" dirty="0"/>
              <a:t>. </a:t>
            </a:r>
          </a:p>
        </p:txBody>
      </p:sp>
      <p:sp>
        <p:nvSpPr>
          <p:cNvPr id="10" name="TextBox 9">
            <a:extLst>
              <a:ext uri="{FF2B5EF4-FFF2-40B4-BE49-F238E27FC236}">
                <a16:creationId xmlns:a16="http://schemas.microsoft.com/office/drawing/2014/main" id="{94496D77-3C75-F3B9-177B-151F2D1680A4}"/>
              </a:ext>
            </a:extLst>
          </p:cNvPr>
          <p:cNvSpPr txBox="1"/>
          <p:nvPr/>
        </p:nvSpPr>
        <p:spPr>
          <a:xfrm>
            <a:off x="479257" y="4967867"/>
            <a:ext cx="9480884" cy="461665"/>
          </a:xfrm>
          <a:prstGeom prst="rect">
            <a:avLst/>
          </a:prstGeom>
          <a:noFill/>
        </p:spPr>
        <p:txBody>
          <a:bodyPr wrap="square" rtlCol="0">
            <a:spAutoFit/>
          </a:bodyPr>
          <a:lstStyle/>
          <a:p>
            <a:pPr algn="l"/>
            <a:r>
              <a:rPr lang="fr-FR" sz="2400" dirty="0"/>
              <a:t>• </a:t>
            </a:r>
            <a:r>
              <a:rPr lang="fr-FR" sz="2400" u="sng" dirty="0"/>
              <a:t>Arrosage mobile </a:t>
            </a:r>
            <a:r>
              <a:rPr lang="fr-FR" sz="2400" dirty="0"/>
              <a:t>: à l’aide d’un véhicule mobile. </a:t>
            </a:r>
          </a:p>
        </p:txBody>
      </p:sp>
      <p:sp>
        <p:nvSpPr>
          <p:cNvPr id="11" name="TextBox 10">
            <a:extLst>
              <a:ext uri="{FF2B5EF4-FFF2-40B4-BE49-F238E27FC236}">
                <a16:creationId xmlns:a16="http://schemas.microsoft.com/office/drawing/2014/main" id="{490005F2-6E07-E601-1781-C607741ADDBA}"/>
              </a:ext>
            </a:extLst>
          </p:cNvPr>
          <p:cNvSpPr txBox="1"/>
          <p:nvPr/>
        </p:nvSpPr>
        <p:spPr>
          <a:xfrm>
            <a:off x="479257" y="5573337"/>
            <a:ext cx="11694694" cy="830997"/>
          </a:xfrm>
          <a:prstGeom prst="rect">
            <a:avLst/>
          </a:prstGeom>
          <a:noFill/>
        </p:spPr>
        <p:txBody>
          <a:bodyPr wrap="square" rtlCol="0">
            <a:spAutoFit/>
          </a:bodyPr>
          <a:lstStyle/>
          <a:p>
            <a:pPr algn="l"/>
            <a:r>
              <a:rPr lang="fr-FR" sz="2400" dirty="0"/>
              <a:t>• </a:t>
            </a:r>
            <a:r>
              <a:rPr lang="fr-FR" sz="2400" u="sng" dirty="0"/>
              <a:t>Arrosage automatique </a:t>
            </a:r>
            <a:r>
              <a:rPr lang="fr-FR" sz="2400" dirty="0"/>
              <a:t>: apporter, grace a un programmateur, la juste quantité d’eau en fonction  des besoins des plantes. </a:t>
            </a:r>
          </a:p>
        </p:txBody>
      </p:sp>
      <p:cxnSp>
        <p:nvCxnSpPr>
          <p:cNvPr id="13" name="Straight Connector 12">
            <a:extLst>
              <a:ext uri="{FF2B5EF4-FFF2-40B4-BE49-F238E27FC236}">
                <a16:creationId xmlns:a16="http://schemas.microsoft.com/office/drawing/2014/main" id="{9C00843C-A74E-AEC6-410E-095A6A847004}"/>
              </a:ext>
            </a:extLst>
          </p:cNvPr>
          <p:cNvCxnSpPr/>
          <p:nvPr/>
        </p:nvCxnSpPr>
        <p:spPr>
          <a:xfrm>
            <a:off x="216568" y="3501161"/>
            <a:ext cx="0" cy="2334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5962EA-1C4D-C5BB-8E9A-8E850C636DDA}"/>
              </a:ext>
            </a:extLst>
          </p:cNvPr>
          <p:cNvCxnSpPr>
            <a:endCxn id="2" idx="1"/>
          </p:cNvCxnSpPr>
          <p:nvPr/>
        </p:nvCxnSpPr>
        <p:spPr>
          <a:xfrm>
            <a:off x="228600" y="4003680"/>
            <a:ext cx="250657"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43A7F7-0688-D93A-67A1-FADA30860E82}"/>
              </a:ext>
            </a:extLst>
          </p:cNvPr>
          <p:cNvCxnSpPr>
            <a:endCxn id="9" idx="1"/>
          </p:cNvCxnSpPr>
          <p:nvPr/>
        </p:nvCxnSpPr>
        <p:spPr>
          <a:xfrm flipV="1">
            <a:off x="216568" y="4599922"/>
            <a:ext cx="262689" cy="58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F790F3-56AE-A10A-34C0-17433DC1B336}"/>
              </a:ext>
            </a:extLst>
          </p:cNvPr>
          <p:cNvCxnSpPr>
            <a:endCxn id="10" idx="1"/>
          </p:cNvCxnSpPr>
          <p:nvPr/>
        </p:nvCxnSpPr>
        <p:spPr>
          <a:xfrm>
            <a:off x="204537" y="5196163"/>
            <a:ext cx="274720" cy="2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C0BE42-BFA8-C95F-DAA2-E76CFC4F293F}"/>
              </a:ext>
            </a:extLst>
          </p:cNvPr>
          <p:cNvCxnSpPr/>
          <p:nvPr/>
        </p:nvCxnSpPr>
        <p:spPr>
          <a:xfrm>
            <a:off x="228600" y="5835316"/>
            <a:ext cx="25065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499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8C52AB-AC8F-2FB1-EA56-24D1CBB13C50}"/>
              </a:ext>
            </a:extLst>
          </p:cNvPr>
          <p:cNvSpPr>
            <a:spLocks noGrp="1"/>
          </p:cNvSpPr>
          <p:nvPr>
            <p:ph type="subTitle" idx="1"/>
          </p:nvPr>
        </p:nvSpPr>
        <p:spPr>
          <a:xfrm>
            <a:off x="0" y="166792"/>
            <a:ext cx="12192000" cy="1200329"/>
          </a:xfrm>
          <a:solidFill>
            <a:schemeClr val="accent4">
              <a:lumMod val="40000"/>
              <a:lumOff val="60000"/>
            </a:schemeClr>
          </a:solidFill>
        </p:spPr>
        <p:txBody>
          <a:bodyPr>
            <a:normAutofit/>
          </a:bodyPr>
          <a:lstStyle/>
          <a:p>
            <a:pPr algn="just">
              <a:lnSpc>
                <a:spcPct val="150000"/>
              </a:lnSpc>
            </a:pPr>
            <a:r>
              <a:rPr lang="fr-FR" dirty="0"/>
              <a:t>5. </a:t>
            </a:r>
            <a:r>
              <a:rPr lang="fr-FR" u="sng" dirty="0">
                <a:effectLst>
                  <a:outerShdw blurRad="38100" dist="38100" dir="2700000" algn="tl">
                    <a:srgbClr val="000000">
                      <a:alpha val="43137"/>
                    </a:srgbClr>
                  </a:outerShdw>
                </a:effectLst>
              </a:rPr>
              <a:t>Protection phytosanitaire </a:t>
            </a:r>
            <a:r>
              <a:rPr lang="fr-FR" dirty="0"/>
              <a:t>: un traitement sanitaire des plantes, régulièrement, contre les bactéries et la pollution urbaine. </a:t>
            </a:r>
          </a:p>
          <a:p>
            <a:pPr algn="just"/>
            <a:endParaRPr lang="fr-FR" dirty="0"/>
          </a:p>
        </p:txBody>
      </p:sp>
      <p:sp>
        <p:nvSpPr>
          <p:cNvPr id="2" name="TextBox 1">
            <a:extLst>
              <a:ext uri="{FF2B5EF4-FFF2-40B4-BE49-F238E27FC236}">
                <a16:creationId xmlns:a16="http://schemas.microsoft.com/office/drawing/2014/main" id="{021E3380-A3CB-7BA2-9702-216CDFF00E71}"/>
              </a:ext>
            </a:extLst>
          </p:cNvPr>
          <p:cNvSpPr txBox="1"/>
          <p:nvPr/>
        </p:nvSpPr>
        <p:spPr>
          <a:xfrm>
            <a:off x="0" y="1503122"/>
            <a:ext cx="11995484" cy="1846659"/>
          </a:xfrm>
          <a:prstGeom prst="rect">
            <a:avLst/>
          </a:prstGeom>
          <a:noFill/>
        </p:spPr>
        <p:txBody>
          <a:bodyPr wrap="square" rtlCol="0">
            <a:spAutoFit/>
          </a:bodyPr>
          <a:lstStyle/>
          <a:p>
            <a:pPr algn="just"/>
            <a:r>
              <a:rPr lang="fr-FR" sz="2400" dirty="0"/>
              <a:t>• L’élagage : cette opération assure aux plantes, une bonne santé, une bonne croissance et aspect esthétique. </a:t>
            </a:r>
          </a:p>
          <a:p>
            <a:pPr algn="just"/>
            <a:r>
              <a:rPr lang="fr-FR" sz="2400" dirty="0"/>
              <a:t>• Traitement chimique.</a:t>
            </a:r>
          </a:p>
          <a:p>
            <a:pPr algn="just"/>
            <a:r>
              <a:rPr lang="fr-FR" sz="2400" dirty="0"/>
              <a:t>• Désherbage.</a:t>
            </a:r>
          </a:p>
          <a:p>
            <a:pPr algn="just"/>
            <a:endParaRPr lang="fr-FR" dirty="0"/>
          </a:p>
        </p:txBody>
      </p:sp>
      <p:sp>
        <p:nvSpPr>
          <p:cNvPr id="4" name="TextBox 3">
            <a:extLst>
              <a:ext uri="{FF2B5EF4-FFF2-40B4-BE49-F238E27FC236}">
                <a16:creationId xmlns:a16="http://schemas.microsoft.com/office/drawing/2014/main" id="{AD80E23B-C0BF-DA97-DF49-6B00E649EAE3}"/>
              </a:ext>
            </a:extLst>
          </p:cNvPr>
          <p:cNvSpPr txBox="1"/>
          <p:nvPr/>
        </p:nvSpPr>
        <p:spPr>
          <a:xfrm>
            <a:off x="0" y="3349781"/>
            <a:ext cx="12091737" cy="1200329"/>
          </a:xfrm>
          <a:prstGeom prst="rect">
            <a:avLst/>
          </a:prstGeom>
          <a:solidFill>
            <a:schemeClr val="accent4">
              <a:lumMod val="40000"/>
              <a:lumOff val="60000"/>
            </a:schemeClr>
          </a:solidFill>
        </p:spPr>
        <p:txBody>
          <a:bodyPr wrap="square" rtlCol="0">
            <a:spAutoFit/>
          </a:bodyPr>
          <a:lstStyle/>
          <a:p>
            <a:pPr algn="just"/>
            <a:r>
              <a:rPr lang="fr-FR" sz="2400" dirty="0"/>
              <a:t>6. </a:t>
            </a:r>
            <a:r>
              <a:rPr lang="fr-FR" sz="2400" u="sng" dirty="0">
                <a:effectLst>
                  <a:outerShdw blurRad="38100" dist="38100" dir="2700000" algn="tl">
                    <a:srgbClr val="000000">
                      <a:alpha val="43137"/>
                    </a:srgbClr>
                  </a:outerShdw>
                </a:effectLst>
              </a:rPr>
              <a:t>Entretien du mobilier urbain </a:t>
            </a:r>
            <a:r>
              <a:rPr lang="fr-FR" sz="2400" dirty="0"/>
              <a:t>: Tous les mobiliers existants dans un espace vert doivent être entretenus : Les murets, revêtement des sols, peinture et antirouille, les poubelles, les bancs, l’éclairage, nettoyage, les toilettes publics. </a:t>
            </a:r>
          </a:p>
        </p:txBody>
      </p:sp>
      <p:sp>
        <p:nvSpPr>
          <p:cNvPr id="5" name="TextBox 4">
            <a:extLst>
              <a:ext uri="{FF2B5EF4-FFF2-40B4-BE49-F238E27FC236}">
                <a16:creationId xmlns:a16="http://schemas.microsoft.com/office/drawing/2014/main" id="{8E5A9459-38A2-773C-B83D-342D70105483}"/>
              </a:ext>
            </a:extLst>
          </p:cNvPr>
          <p:cNvSpPr txBox="1"/>
          <p:nvPr/>
        </p:nvSpPr>
        <p:spPr>
          <a:xfrm>
            <a:off x="-1" y="5058288"/>
            <a:ext cx="12091737" cy="830997"/>
          </a:xfrm>
          <a:prstGeom prst="rect">
            <a:avLst/>
          </a:prstGeom>
          <a:solidFill>
            <a:schemeClr val="accent4">
              <a:lumMod val="40000"/>
              <a:lumOff val="60000"/>
            </a:schemeClr>
          </a:solidFill>
        </p:spPr>
        <p:txBody>
          <a:bodyPr wrap="square" rtlCol="0">
            <a:spAutoFit/>
          </a:bodyPr>
          <a:lstStyle/>
          <a:p>
            <a:pPr algn="just"/>
            <a:r>
              <a:rPr lang="fr-FR" sz="2400" dirty="0"/>
              <a:t>7</a:t>
            </a:r>
            <a:r>
              <a:rPr lang="fr-FR" sz="2400" b="1" dirty="0">
                <a:effectLst>
                  <a:outerShdw blurRad="38100" dist="38100" dir="2700000" algn="tl">
                    <a:srgbClr val="000000">
                      <a:alpha val="43137"/>
                    </a:srgbClr>
                  </a:outerShdw>
                </a:effectLst>
              </a:rPr>
              <a:t>. </a:t>
            </a:r>
            <a:r>
              <a:rPr lang="fr-FR" sz="2400" u="sng" dirty="0">
                <a:effectLst>
                  <a:outerShdw blurRad="38100" dist="38100" dir="2700000" algn="tl">
                    <a:srgbClr val="000000">
                      <a:alpha val="43137"/>
                    </a:srgbClr>
                  </a:outerShdw>
                </a:effectLst>
              </a:rPr>
              <a:t>Le gardiennage </a:t>
            </a:r>
            <a:r>
              <a:rPr lang="fr-FR" sz="2400" dirty="0"/>
              <a:t>: Selon nécessité car les services de gardiennage sont très coûteux et dépendent en premier lieu de la culture et du degré de civisme dans les sociétés.</a:t>
            </a:r>
          </a:p>
        </p:txBody>
      </p:sp>
    </p:spTree>
    <p:extLst>
      <p:ext uri="{BB962C8B-B14F-4D97-AF65-F5344CB8AC3E}">
        <p14:creationId xmlns:p14="http://schemas.microsoft.com/office/powerpoint/2010/main" val="1910823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7397-A25F-2F17-E039-31FD98660102}"/>
              </a:ext>
            </a:extLst>
          </p:cNvPr>
          <p:cNvSpPr>
            <a:spLocks noGrp="1"/>
          </p:cNvSpPr>
          <p:nvPr>
            <p:ph type="ctrTitle"/>
          </p:nvPr>
        </p:nvSpPr>
        <p:spPr>
          <a:xfrm>
            <a:off x="85060" y="0"/>
            <a:ext cx="9144000" cy="568214"/>
          </a:xfrm>
        </p:spPr>
        <p:txBody>
          <a:bodyPr>
            <a:normAutofit/>
          </a:bodyPr>
          <a:lstStyle/>
          <a:p>
            <a:pPr algn="l"/>
            <a:r>
              <a:rPr lang="fr-FR" sz="3100" b="1" u="sng" dirty="0"/>
              <a:t>B/ Les méthodes de gestion</a:t>
            </a:r>
            <a:r>
              <a:rPr lang="fr-FR" sz="3100" u="sng" dirty="0"/>
              <a:t>:</a:t>
            </a:r>
            <a:endParaRPr lang="fr-FR" u="sng" dirty="0"/>
          </a:p>
        </p:txBody>
      </p:sp>
      <p:sp>
        <p:nvSpPr>
          <p:cNvPr id="3" name="Subtitle 2">
            <a:extLst>
              <a:ext uri="{FF2B5EF4-FFF2-40B4-BE49-F238E27FC236}">
                <a16:creationId xmlns:a16="http://schemas.microsoft.com/office/drawing/2014/main" id="{ED650747-9200-EE92-38BF-D602DC0970B2}"/>
              </a:ext>
            </a:extLst>
          </p:cNvPr>
          <p:cNvSpPr>
            <a:spLocks noGrp="1"/>
          </p:cNvSpPr>
          <p:nvPr>
            <p:ph type="subTitle" idx="1"/>
          </p:nvPr>
        </p:nvSpPr>
        <p:spPr>
          <a:xfrm>
            <a:off x="85060" y="697832"/>
            <a:ext cx="12106940" cy="6160168"/>
          </a:xfrm>
        </p:spPr>
        <p:txBody>
          <a:bodyPr>
            <a:normAutofit/>
          </a:bodyPr>
          <a:lstStyle/>
          <a:p>
            <a:pPr algn="just">
              <a:lnSpc>
                <a:spcPct val="150000"/>
              </a:lnSpc>
            </a:pPr>
            <a:r>
              <a:rPr lang="fr-FR" dirty="0"/>
              <a:t>La gestion est une série d’actions qui dépendent de plusieurs paramètres dont, les moyens financier, matériels et humains de chaque cas. Afin d’adapter les actions de gestion il existe plusieurs méthodes de gestion : </a:t>
            </a:r>
          </a:p>
          <a:p>
            <a:pPr algn="just"/>
            <a:endParaRPr lang="fr-FR" dirty="0"/>
          </a:p>
          <a:p>
            <a:pPr marL="457200" indent="-457200" algn="just">
              <a:lnSpc>
                <a:spcPct val="150000"/>
              </a:lnSpc>
              <a:buAutoNum type="arabicPeriod"/>
            </a:pPr>
            <a:r>
              <a:rPr lang="fr-FR" b="1" u="sng" dirty="0"/>
              <a:t>Gestion communale </a:t>
            </a:r>
            <a:r>
              <a:rPr lang="fr-FR" dirty="0"/>
              <a:t>: La commune gère seule les EV. </a:t>
            </a:r>
          </a:p>
          <a:p>
            <a:pPr marL="457200" indent="-457200" algn="just">
              <a:lnSpc>
                <a:spcPct val="150000"/>
              </a:lnSpc>
              <a:buAutoNum type="arabicPeriod"/>
            </a:pPr>
            <a:r>
              <a:rPr lang="fr-FR" b="1" u="sng" dirty="0"/>
              <a:t>Gestion Privée </a:t>
            </a:r>
            <a:r>
              <a:rPr lang="fr-FR" dirty="0"/>
              <a:t>: La gestion est déléguée aux entreprises privées. </a:t>
            </a:r>
          </a:p>
          <a:p>
            <a:pPr marL="457200" indent="-457200" algn="just">
              <a:lnSpc>
                <a:spcPct val="150000"/>
              </a:lnSpc>
              <a:buAutoNum type="arabicPeriod"/>
            </a:pPr>
            <a:r>
              <a:rPr lang="fr-FR" b="1" u="sng" dirty="0"/>
              <a:t>Gestion mixte </a:t>
            </a:r>
            <a:r>
              <a:rPr lang="fr-FR" dirty="0"/>
              <a:t>: La gestion est partagée entre la commune et les entreprises privées.</a:t>
            </a:r>
          </a:p>
          <a:p>
            <a:pPr algn="just">
              <a:lnSpc>
                <a:spcPct val="150000"/>
              </a:lnSpc>
            </a:pPr>
            <a:r>
              <a:rPr lang="fr-FR" dirty="0"/>
              <a:t>4.   </a:t>
            </a:r>
            <a:r>
              <a:rPr lang="fr-FR" b="1" u="sng" dirty="0"/>
              <a:t>Gestion concertée </a:t>
            </a:r>
            <a:r>
              <a:rPr lang="fr-FR" dirty="0"/>
              <a:t>: Une gestion coordonnée avec les associations et les habitants.</a:t>
            </a:r>
          </a:p>
          <a:p>
            <a:pPr marL="457200" indent="-457200" algn="just">
              <a:lnSpc>
                <a:spcPct val="150000"/>
              </a:lnSpc>
              <a:buAutoNum type="arabicPeriod" startAt="5"/>
            </a:pPr>
            <a:r>
              <a:rPr lang="fr-FR" b="1" u="sng" dirty="0"/>
              <a:t>Gestion différenciée ou appropriée </a:t>
            </a:r>
            <a:r>
              <a:rPr lang="fr-FR" dirty="0"/>
              <a:t>: La gestion est évolutive durable, elle propose que certain espaces écologiquement précieux soient laissés à la nature.</a:t>
            </a:r>
          </a:p>
        </p:txBody>
      </p:sp>
    </p:spTree>
    <p:extLst>
      <p:ext uri="{BB962C8B-B14F-4D97-AF65-F5344CB8AC3E}">
        <p14:creationId xmlns:p14="http://schemas.microsoft.com/office/powerpoint/2010/main" val="538100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830E-8D9F-2253-7BAF-0E4066589A0D}"/>
              </a:ext>
            </a:extLst>
          </p:cNvPr>
          <p:cNvSpPr>
            <a:spLocks noGrp="1"/>
          </p:cNvSpPr>
          <p:nvPr>
            <p:ph type="ctrTitle"/>
          </p:nvPr>
        </p:nvSpPr>
        <p:spPr>
          <a:xfrm>
            <a:off x="0" y="91005"/>
            <a:ext cx="9144000" cy="477837"/>
          </a:xfrm>
        </p:spPr>
        <p:txBody>
          <a:bodyPr>
            <a:normAutofit/>
          </a:bodyPr>
          <a:lstStyle/>
          <a:p>
            <a:pPr algn="l"/>
            <a:r>
              <a:rPr lang="fr-FR" sz="2800" b="1" u="sng" dirty="0">
                <a:solidFill>
                  <a:srgbClr val="FF0000"/>
                </a:solidFill>
              </a:rPr>
              <a:t>La conception des espaces verts: </a:t>
            </a:r>
          </a:p>
        </p:txBody>
      </p:sp>
      <p:sp>
        <p:nvSpPr>
          <p:cNvPr id="3" name="Subtitle 2">
            <a:extLst>
              <a:ext uri="{FF2B5EF4-FFF2-40B4-BE49-F238E27FC236}">
                <a16:creationId xmlns:a16="http://schemas.microsoft.com/office/drawing/2014/main" id="{78B90947-0229-0E87-2FD1-10B37E647DDC}"/>
              </a:ext>
            </a:extLst>
          </p:cNvPr>
          <p:cNvSpPr>
            <a:spLocks noGrp="1"/>
          </p:cNvSpPr>
          <p:nvPr>
            <p:ph type="subTitle" idx="1"/>
          </p:nvPr>
        </p:nvSpPr>
        <p:spPr>
          <a:xfrm>
            <a:off x="85060" y="818707"/>
            <a:ext cx="12106939" cy="6156251"/>
          </a:xfrm>
        </p:spPr>
        <p:txBody>
          <a:bodyPr>
            <a:normAutofit/>
          </a:bodyPr>
          <a:lstStyle/>
          <a:p>
            <a:pPr algn="just"/>
            <a:r>
              <a:rPr lang="fr-FR" dirty="0"/>
              <a:t>L</a:t>
            </a:r>
            <a:r>
              <a:rPr lang="fr-FR" b="1" u="sng" dirty="0"/>
              <a:t>’ANALYSE DU LIEU DE L’ESPACE VERT :</a:t>
            </a:r>
          </a:p>
          <a:p>
            <a:pPr algn="just"/>
            <a:endParaRPr lang="fr-FR" b="1" u="sng" dirty="0"/>
          </a:p>
          <a:p>
            <a:pPr algn="just"/>
            <a:r>
              <a:rPr lang="fr-FR" dirty="0"/>
              <a:t>L’étude du lieu dans lequel sera conçu un espace vert est indispensable pour la réussite de ce dernier. L’état des lieux est réalisé sous forme de </a:t>
            </a:r>
            <a:r>
              <a:rPr lang="fr-FR" b="1" u="sng" dirty="0"/>
              <a:t>lecture du paysage</a:t>
            </a:r>
            <a:r>
              <a:rPr lang="fr-FR" dirty="0"/>
              <a:t>. </a:t>
            </a:r>
          </a:p>
          <a:p>
            <a:pPr algn="just"/>
            <a:endParaRPr lang="fr-FR" dirty="0"/>
          </a:p>
          <a:p>
            <a:pPr marL="457200" indent="-457200" algn="just">
              <a:buAutoNum type="arabicPeriod"/>
            </a:pPr>
            <a:r>
              <a:rPr lang="fr-FR" b="1" u="sng" dirty="0"/>
              <a:t>Le climat: </a:t>
            </a:r>
            <a:r>
              <a:rPr lang="fr-FR" dirty="0"/>
              <a:t>connaître les températures, les précipitations et ensoleillement de la région. </a:t>
            </a:r>
          </a:p>
          <a:p>
            <a:pPr marL="457200" indent="-457200" algn="just">
              <a:buAutoNum type="arabicPeriod"/>
            </a:pPr>
            <a:r>
              <a:rPr lang="fr-FR" b="1" u="sng" dirty="0"/>
              <a:t>Le vent : </a:t>
            </a:r>
            <a:r>
              <a:rPr lang="fr-FR" dirty="0"/>
              <a:t>connaître principalement le sens des vents dominants. </a:t>
            </a:r>
          </a:p>
          <a:p>
            <a:pPr marL="457200" indent="-457200" algn="just">
              <a:buAutoNum type="arabicPeriod"/>
            </a:pPr>
            <a:r>
              <a:rPr lang="fr-FR" b="1" u="sng" dirty="0"/>
              <a:t>Le relief : </a:t>
            </a:r>
            <a:r>
              <a:rPr lang="fr-FR" dirty="0"/>
              <a:t>Afin de réussir l’intégration au site.</a:t>
            </a:r>
          </a:p>
          <a:p>
            <a:pPr marL="457200" indent="-457200" algn="just">
              <a:buAutoNum type="arabicPeriod"/>
            </a:pPr>
            <a:r>
              <a:rPr lang="fr-FR" b="1" u="sng" dirty="0"/>
              <a:t>Le sol : </a:t>
            </a:r>
            <a:r>
              <a:rPr lang="fr-FR" dirty="0"/>
              <a:t>connaître la constitution du sol, une étude physico-chimique. </a:t>
            </a:r>
          </a:p>
          <a:p>
            <a:pPr marL="457200" indent="-457200" algn="just">
              <a:buAutoNum type="arabicPeriod"/>
            </a:pPr>
            <a:r>
              <a:rPr lang="fr-FR" b="1" u="sng" dirty="0"/>
              <a:t>L’eau : </a:t>
            </a:r>
            <a:r>
              <a:rPr lang="fr-FR" dirty="0"/>
              <a:t>connaitre la provenance et la qualité des eaux pour les arrosages.</a:t>
            </a:r>
          </a:p>
        </p:txBody>
      </p:sp>
    </p:spTree>
    <p:extLst>
      <p:ext uri="{BB962C8B-B14F-4D97-AF65-F5344CB8AC3E}">
        <p14:creationId xmlns:p14="http://schemas.microsoft.com/office/powerpoint/2010/main" val="1435445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AD4A-64EF-1CF9-308F-0A57CBBA5645}"/>
              </a:ext>
            </a:extLst>
          </p:cNvPr>
          <p:cNvSpPr>
            <a:spLocks noGrp="1"/>
          </p:cNvSpPr>
          <p:nvPr>
            <p:ph type="ctrTitle"/>
          </p:nvPr>
        </p:nvSpPr>
        <p:spPr>
          <a:xfrm>
            <a:off x="-122275" y="0"/>
            <a:ext cx="12436549" cy="589479"/>
          </a:xfrm>
        </p:spPr>
        <p:txBody>
          <a:bodyPr>
            <a:normAutofit/>
          </a:bodyPr>
          <a:lstStyle/>
          <a:p>
            <a:pPr algn="l"/>
            <a:r>
              <a:rPr lang="fr-FR" sz="3200" b="1" u="sng" dirty="0">
                <a:solidFill>
                  <a:srgbClr val="FF0000"/>
                </a:solidFill>
              </a:rPr>
              <a:t>LES PRINCIPES DE COMPOSITION DES ESPACES VERTS</a:t>
            </a:r>
          </a:p>
        </p:txBody>
      </p:sp>
      <p:sp>
        <p:nvSpPr>
          <p:cNvPr id="3" name="Subtitle 2">
            <a:extLst>
              <a:ext uri="{FF2B5EF4-FFF2-40B4-BE49-F238E27FC236}">
                <a16:creationId xmlns:a16="http://schemas.microsoft.com/office/drawing/2014/main" id="{2972EBF3-7F5B-9CDC-AFA4-047CC30B9F0E}"/>
              </a:ext>
            </a:extLst>
          </p:cNvPr>
          <p:cNvSpPr>
            <a:spLocks noGrp="1"/>
          </p:cNvSpPr>
          <p:nvPr>
            <p:ph type="subTitle" idx="1"/>
          </p:nvPr>
        </p:nvSpPr>
        <p:spPr>
          <a:xfrm>
            <a:off x="0" y="669851"/>
            <a:ext cx="12192000" cy="6092456"/>
          </a:xfrm>
        </p:spPr>
        <p:txBody>
          <a:bodyPr>
            <a:normAutofit/>
          </a:bodyPr>
          <a:lstStyle/>
          <a:p>
            <a:pPr algn="just">
              <a:lnSpc>
                <a:spcPct val="150000"/>
              </a:lnSpc>
            </a:pPr>
            <a:r>
              <a:rPr lang="fr-FR" dirty="0"/>
              <a:t>Tout projet de conception et d’aménagement d’espace vert doit tenir compte du principe de :</a:t>
            </a:r>
          </a:p>
          <a:p>
            <a:pPr algn="just">
              <a:lnSpc>
                <a:spcPct val="150000"/>
              </a:lnSpc>
            </a:pPr>
            <a:r>
              <a:rPr lang="fr-FR" dirty="0"/>
              <a:t> • </a:t>
            </a:r>
            <a:r>
              <a:rPr lang="fr-FR" b="1" u="sng" dirty="0">
                <a:effectLst>
                  <a:outerShdw blurRad="38100" dist="38100" dir="2700000" algn="tl">
                    <a:srgbClr val="000000">
                      <a:alpha val="43137"/>
                    </a:srgbClr>
                  </a:outerShdw>
                </a:effectLst>
              </a:rPr>
              <a:t>Perception visuelle :</a:t>
            </a:r>
            <a:r>
              <a:rPr lang="fr-FR" b="1" dirty="0">
                <a:effectLst>
                  <a:outerShdw blurRad="38100" dist="38100" dir="2700000" algn="tl">
                    <a:srgbClr val="000000">
                      <a:alpha val="43137"/>
                    </a:srgbClr>
                  </a:outerShdw>
                </a:effectLst>
              </a:rPr>
              <a:t> </a:t>
            </a:r>
            <a:r>
              <a:rPr lang="fr-FR" dirty="0"/>
              <a:t>L’endroit offre une vue panoramique (beaux paysages). </a:t>
            </a:r>
          </a:p>
          <a:p>
            <a:pPr algn="just">
              <a:lnSpc>
                <a:spcPct val="150000"/>
              </a:lnSpc>
            </a:pPr>
            <a:endParaRPr lang="fr-FR" dirty="0"/>
          </a:p>
          <a:p>
            <a:pPr algn="just">
              <a:lnSpc>
                <a:spcPct val="150000"/>
              </a:lnSpc>
            </a:pPr>
            <a:r>
              <a:rPr lang="fr-FR" dirty="0"/>
              <a:t>• </a:t>
            </a:r>
            <a:r>
              <a:rPr lang="fr-FR" b="1" u="sng" dirty="0">
                <a:effectLst>
                  <a:outerShdw blurRad="38100" dist="38100" dir="2700000" algn="tl">
                    <a:srgbClr val="000000">
                      <a:alpha val="43137"/>
                    </a:srgbClr>
                  </a:outerShdw>
                </a:effectLst>
              </a:rPr>
              <a:t>Perception auditive et olfactive </a:t>
            </a:r>
            <a:r>
              <a:rPr lang="fr-FR" dirty="0"/>
              <a:t>: Ces deux sens peuvent modifier la perception visuelle du bon au mauvais. </a:t>
            </a:r>
          </a:p>
          <a:p>
            <a:pPr marL="342900" indent="-342900" algn="just">
              <a:lnSpc>
                <a:spcPct val="150000"/>
              </a:lnSpc>
              <a:buFontTx/>
              <a:buChar char="-"/>
            </a:pPr>
            <a:r>
              <a:rPr lang="fr-FR" dirty="0"/>
              <a:t>Les odeurs mauvaises entraînent une sensation désagréable malgré une satisfaction visuelle de l’espace. </a:t>
            </a:r>
          </a:p>
          <a:p>
            <a:pPr marL="342900" indent="-342900" algn="just">
              <a:lnSpc>
                <a:spcPct val="150000"/>
              </a:lnSpc>
              <a:buFontTx/>
              <a:buChar char="-"/>
            </a:pPr>
            <a:r>
              <a:rPr lang="fr-FR" dirty="0"/>
              <a:t>Les bruits peuvent entraîner les même sensations de désagrément par contre le son des eaux en cascade offre un sentiment d’agrément. </a:t>
            </a:r>
          </a:p>
        </p:txBody>
      </p:sp>
    </p:spTree>
    <p:extLst>
      <p:ext uri="{BB962C8B-B14F-4D97-AF65-F5344CB8AC3E}">
        <p14:creationId xmlns:p14="http://schemas.microsoft.com/office/powerpoint/2010/main" val="1437954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67039" y="6113721"/>
            <a:ext cx="6400800" cy="529988"/>
          </a:xfrm>
        </p:spPr>
        <p:txBody>
          <a:bodyPr>
            <a:normAutofit/>
          </a:bodyPr>
          <a:lstStyle/>
          <a:p>
            <a:r>
              <a:rPr lang="fr-FR" dirty="0"/>
              <a:t>La trame verte urbaine </a:t>
            </a:r>
          </a:p>
        </p:txBody>
      </p:sp>
      <p:pic>
        <p:nvPicPr>
          <p:cNvPr id="2050" name="Picture 2"/>
          <p:cNvPicPr>
            <a:picLocks noChangeAspect="1" noChangeArrowheads="1"/>
          </p:cNvPicPr>
          <p:nvPr/>
        </p:nvPicPr>
        <p:blipFill>
          <a:blip r:embed="rId3"/>
          <a:srcRect/>
          <a:stretch>
            <a:fillRect/>
          </a:stretch>
        </p:blipFill>
        <p:spPr bwMode="auto">
          <a:xfrm>
            <a:off x="2384215" y="520662"/>
            <a:ext cx="7715304" cy="521497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1749-4667-6C0E-8BBC-A9836D5E65A9}"/>
              </a:ext>
            </a:extLst>
          </p:cNvPr>
          <p:cNvSpPr>
            <a:spLocks noGrp="1"/>
          </p:cNvSpPr>
          <p:nvPr>
            <p:ph type="ctrTitle"/>
          </p:nvPr>
        </p:nvSpPr>
        <p:spPr>
          <a:xfrm>
            <a:off x="0" y="24182"/>
            <a:ext cx="9144000" cy="557581"/>
          </a:xfrm>
        </p:spPr>
        <p:txBody>
          <a:bodyPr>
            <a:normAutofit/>
          </a:bodyPr>
          <a:lstStyle/>
          <a:p>
            <a:pPr algn="l"/>
            <a:r>
              <a:rPr lang="fr-FR" sz="2800" b="1" u="sng" dirty="0">
                <a:solidFill>
                  <a:srgbClr val="FF0000"/>
                </a:solidFill>
              </a:rPr>
              <a:t>LES REGLES DE COMPOSITION DES ESPACES VERTS</a:t>
            </a:r>
          </a:p>
        </p:txBody>
      </p:sp>
      <p:sp>
        <p:nvSpPr>
          <p:cNvPr id="3" name="Subtitle 2">
            <a:extLst>
              <a:ext uri="{FF2B5EF4-FFF2-40B4-BE49-F238E27FC236}">
                <a16:creationId xmlns:a16="http://schemas.microsoft.com/office/drawing/2014/main" id="{ABD66736-E55A-9732-9C59-CF9B41D58474}"/>
              </a:ext>
            </a:extLst>
          </p:cNvPr>
          <p:cNvSpPr>
            <a:spLocks noGrp="1"/>
          </p:cNvSpPr>
          <p:nvPr>
            <p:ph type="subTitle" idx="1"/>
          </p:nvPr>
        </p:nvSpPr>
        <p:spPr>
          <a:xfrm>
            <a:off x="0" y="776178"/>
            <a:ext cx="12192000" cy="2902688"/>
          </a:xfrm>
        </p:spPr>
        <p:txBody>
          <a:bodyPr>
            <a:normAutofit/>
          </a:bodyPr>
          <a:lstStyle/>
          <a:p>
            <a:pPr algn="just"/>
            <a:endParaRPr lang="fr-FR" dirty="0"/>
          </a:p>
          <a:p>
            <a:pPr algn="just"/>
            <a:r>
              <a:rPr lang="fr-FR" dirty="0"/>
              <a:t>2-  </a:t>
            </a:r>
            <a:r>
              <a:rPr lang="fr-FR" b="1" u="sng" dirty="0"/>
              <a:t>La proportion </a:t>
            </a:r>
            <a:r>
              <a:rPr lang="fr-FR" dirty="0"/>
              <a:t>: est un rapport dimensionnel entre deux objets ou espaces. </a:t>
            </a:r>
          </a:p>
          <a:p>
            <a:pPr algn="just"/>
            <a:r>
              <a:rPr lang="fr-FR" dirty="0"/>
              <a:t>• Exemple rapport cadre bâti et non bâti d’une habitation : CB = 60%, CNB = 40%</a:t>
            </a:r>
          </a:p>
        </p:txBody>
      </p:sp>
      <p:pic>
        <p:nvPicPr>
          <p:cNvPr id="5" name="Picture 4">
            <a:extLst>
              <a:ext uri="{FF2B5EF4-FFF2-40B4-BE49-F238E27FC236}">
                <a16:creationId xmlns:a16="http://schemas.microsoft.com/office/drawing/2014/main" id="{F007C9C2-70F5-9DC8-F690-D05AF8F14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58" y="4117830"/>
            <a:ext cx="2287226" cy="1963992"/>
          </a:xfrm>
          <a:prstGeom prst="rect">
            <a:avLst/>
          </a:prstGeom>
        </p:spPr>
      </p:pic>
      <p:pic>
        <p:nvPicPr>
          <p:cNvPr id="7" name="Picture 6">
            <a:extLst>
              <a:ext uri="{FF2B5EF4-FFF2-40B4-BE49-F238E27FC236}">
                <a16:creationId xmlns:a16="http://schemas.microsoft.com/office/drawing/2014/main" id="{E980BD66-D304-4786-9B39-B5A3B83B7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534" y="4112514"/>
            <a:ext cx="2287226" cy="1963992"/>
          </a:xfrm>
          <a:prstGeom prst="rect">
            <a:avLst/>
          </a:prstGeom>
        </p:spPr>
      </p:pic>
    </p:spTree>
    <p:extLst>
      <p:ext uri="{BB962C8B-B14F-4D97-AF65-F5344CB8AC3E}">
        <p14:creationId xmlns:p14="http://schemas.microsoft.com/office/powerpoint/2010/main" val="3973355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239E8E-C3C5-ECF0-60A0-785D808F45DF}"/>
              </a:ext>
            </a:extLst>
          </p:cNvPr>
          <p:cNvSpPr>
            <a:spLocks noGrp="1"/>
          </p:cNvSpPr>
          <p:nvPr>
            <p:ph type="subTitle" idx="1"/>
          </p:nvPr>
        </p:nvSpPr>
        <p:spPr>
          <a:xfrm>
            <a:off x="1" y="170121"/>
            <a:ext cx="12099850" cy="744279"/>
          </a:xfrm>
        </p:spPr>
        <p:txBody>
          <a:bodyPr/>
          <a:lstStyle/>
          <a:p>
            <a:pPr algn="l"/>
            <a:r>
              <a:rPr lang="fr-FR" b="1" u="sng" dirty="0">
                <a:effectLst>
                  <a:outerShdw blurRad="38100" dist="38100" dir="2700000" algn="tl">
                    <a:srgbClr val="000000">
                      <a:alpha val="43137"/>
                    </a:srgbClr>
                  </a:outerShdw>
                </a:effectLst>
              </a:rPr>
              <a:t>Le rythme </a:t>
            </a:r>
            <a:r>
              <a:rPr lang="fr-FR" dirty="0"/>
              <a:t>: est une répétition d’objet ou espace avec proportion égale ou au hasard.</a:t>
            </a:r>
          </a:p>
        </p:txBody>
      </p:sp>
      <p:pic>
        <p:nvPicPr>
          <p:cNvPr id="5" name="Picture 4">
            <a:extLst>
              <a:ext uri="{FF2B5EF4-FFF2-40B4-BE49-F238E27FC236}">
                <a16:creationId xmlns:a16="http://schemas.microsoft.com/office/drawing/2014/main" id="{B318FDDD-73E3-8FC1-B053-D26F75B3C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898" y="1063256"/>
            <a:ext cx="8080744" cy="2243470"/>
          </a:xfrm>
          <a:prstGeom prst="rect">
            <a:avLst/>
          </a:prstGeom>
        </p:spPr>
      </p:pic>
      <p:sp>
        <p:nvSpPr>
          <p:cNvPr id="6" name="TextBox 5">
            <a:extLst>
              <a:ext uri="{FF2B5EF4-FFF2-40B4-BE49-F238E27FC236}">
                <a16:creationId xmlns:a16="http://schemas.microsoft.com/office/drawing/2014/main" id="{7EE5F128-CC54-9B4D-16E2-4117ADB6C9C4}"/>
              </a:ext>
            </a:extLst>
          </p:cNvPr>
          <p:cNvSpPr txBox="1"/>
          <p:nvPr/>
        </p:nvSpPr>
        <p:spPr>
          <a:xfrm>
            <a:off x="5092995" y="3423684"/>
            <a:ext cx="3455582" cy="369332"/>
          </a:xfrm>
          <a:prstGeom prst="rect">
            <a:avLst/>
          </a:prstGeom>
          <a:noFill/>
        </p:spPr>
        <p:txBody>
          <a:bodyPr wrap="square" rtlCol="0">
            <a:spAutoFit/>
          </a:bodyPr>
          <a:lstStyle/>
          <a:p>
            <a:pPr algn="ctr"/>
            <a:r>
              <a:rPr lang="fr-FR" dirty="0"/>
              <a:t>Rythme au hasard </a:t>
            </a:r>
          </a:p>
        </p:txBody>
      </p:sp>
      <p:pic>
        <p:nvPicPr>
          <p:cNvPr id="8" name="Picture 7">
            <a:extLst>
              <a:ext uri="{FF2B5EF4-FFF2-40B4-BE49-F238E27FC236}">
                <a16:creationId xmlns:a16="http://schemas.microsoft.com/office/drawing/2014/main" id="{EFE2ABF2-C90A-C0FA-D954-32828F8BD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7898" y="3909974"/>
            <a:ext cx="8250864" cy="2076156"/>
          </a:xfrm>
          <a:prstGeom prst="rect">
            <a:avLst/>
          </a:prstGeom>
        </p:spPr>
      </p:pic>
      <p:sp>
        <p:nvSpPr>
          <p:cNvPr id="9" name="TextBox 8">
            <a:extLst>
              <a:ext uri="{FF2B5EF4-FFF2-40B4-BE49-F238E27FC236}">
                <a16:creationId xmlns:a16="http://schemas.microsoft.com/office/drawing/2014/main" id="{7E68E6A8-E0EE-E03D-63BC-01E89B6F5E86}"/>
              </a:ext>
            </a:extLst>
          </p:cNvPr>
          <p:cNvSpPr txBox="1"/>
          <p:nvPr/>
        </p:nvSpPr>
        <p:spPr>
          <a:xfrm>
            <a:off x="5932966" y="6145619"/>
            <a:ext cx="2147777" cy="369332"/>
          </a:xfrm>
          <a:prstGeom prst="rect">
            <a:avLst/>
          </a:prstGeom>
          <a:noFill/>
        </p:spPr>
        <p:txBody>
          <a:bodyPr wrap="square" rtlCol="0">
            <a:spAutoFit/>
          </a:bodyPr>
          <a:lstStyle/>
          <a:p>
            <a:pPr algn="ctr"/>
            <a:r>
              <a:rPr lang="fr-FR" dirty="0"/>
              <a:t>Rythme étudié </a:t>
            </a:r>
          </a:p>
        </p:txBody>
      </p:sp>
    </p:spTree>
    <p:extLst>
      <p:ext uri="{BB962C8B-B14F-4D97-AF65-F5344CB8AC3E}">
        <p14:creationId xmlns:p14="http://schemas.microsoft.com/office/powerpoint/2010/main" val="4187530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47527CD-30CF-D606-2AF2-712B6ADBF815}"/>
              </a:ext>
            </a:extLst>
          </p:cNvPr>
          <p:cNvSpPr>
            <a:spLocks noGrp="1"/>
          </p:cNvSpPr>
          <p:nvPr>
            <p:ph type="subTitle" idx="1"/>
          </p:nvPr>
        </p:nvSpPr>
        <p:spPr>
          <a:xfrm>
            <a:off x="95693" y="74428"/>
            <a:ext cx="11993526" cy="1637414"/>
          </a:xfrm>
        </p:spPr>
        <p:txBody>
          <a:bodyPr>
            <a:normAutofit fontScale="92500" lnSpcReduction="10000"/>
          </a:bodyPr>
          <a:lstStyle/>
          <a:p>
            <a:pPr algn="just">
              <a:lnSpc>
                <a:spcPct val="150000"/>
              </a:lnSpc>
            </a:pPr>
            <a:r>
              <a:rPr lang="fr-FR" b="1" u="sng" dirty="0">
                <a:effectLst>
                  <a:outerShdw blurRad="38100" dist="38100" dir="2700000" algn="tl">
                    <a:srgbClr val="000000">
                      <a:alpha val="43137"/>
                    </a:srgbClr>
                  </a:outerShdw>
                </a:effectLst>
              </a:rPr>
              <a:t>L’unité : </a:t>
            </a:r>
            <a:r>
              <a:rPr lang="fr-FR" dirty="0"/>
              <a:t>Eléments ou surfaces identiques. Parfois on considère l’unité comme une relation unie. Ce lien s’exprime par la surface, les lignes, les couleurs, les formes et les matériaux. </a:t>
            </a:r>
          </a:p>
          <a:p>
            <a:pPr algn="just">
              <a:lnSpc>
                <a:spcPct val="150000"/>
              </a:lnSpc>
            </a:pPr>
            <a:r>
              <a:rPr lang="fr-FR" dirty="0"/>
              <a:t>Exemple aligner une ligne d’arbre à une façade. </a:t>
            </a:r>
            <a:endParaRPr lang="fr-FR" b="1" u="sng"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9E0B1D3-5684-21F5-E74B-737D4A01C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986" y="1616148"/>
            <a:ext cx="9058939" cy="4657061"/>
          </a:xfrm>
          <a:prstGeom prst="rect">
            <a:avLst/>
          </a:prstGeom>
        </p:spPr>
      </p:pic>
    </p:spTree>
    <p:extLst>
      <p:ext uri="{BB962C8B-B14F-4D97-AF65-F5344CB8AC3E}">
        <p14:creationId xmlns:p14="http://schemas.microsoft.com/office/powerpoint/2010/main" val="1329613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DAC4-89E8-ECDF-00B0-8B3E99F82725}"/>
              </a:ext>
            </a:extLst>
          </p:cNvPr>
          <p:cNvSpPr>
            <a:spLocks noGrp="1"/>
          </p:cNvSpPr>
          <p:nvPr>
            <p:ph type="ctrTitle"/>
          </p:nvPr>
        </p:nvSpPr>
        <p:spPr>
          <a:xfrm>
            <a:off x="0" y="0"/>
            <a:ext cx="9144000" cy="457200"/>
          </a:xfrm>
        </p:spPr>
        <p:txBody>
          <a:bodyPr>
            <a:noAutofit/>
          </a:bodyPr>
          <a:lstStyle/>
          <a:p>
            <a:pPr algn="l"/>
            <a:r>
              <a:rPr lang="fr-FR" sz="2800" b="1" u="sng" dirty="0"/>
              <a:t>La symétrie</a:t>
            </a:r>
            <a:r>
              <a:rPr lang="fr-FR" sz="2800" dirty="0"/>
              <a:t>:</a:t>
            </a:r>
          </a:p>
        </p:txBody>
      </p:sp>
      <p:sp>
        <p:nvSpPr>
          <p:cNvPr id="3" name="Subtitle 2">
            <a:extLst>
              <a:ext uri="{FF2B5EF4-FFF2-40B4-BE49-F238E27FC236}">
                <a16:creationId xmlns:a16="http://schemas.microsoft.com/office/drawing/2014/main" id="{B0BCF6DC-FFE2-EF34-6821-3F144F427CCC}"/>
              </a:ext>
            </a:extLst>
          </p:cNvPr>
          <p:cNvSpPr>
            <a:spLocks noGrp="1"/>
          </p:cNvSpPr>
          <p:nvPr>
            <p:ph type="subTitle" idx="1"/>
          </p:nvPr>
        </p:nvSpPr>
        <p:spPr>
          <a:xfrm>
            <a:off x="0" y="457200"/>
            <a:ext cx="12192000" cy="1655762"/>
          </a:xfrm>
        </p:spPr>
        <p:txBody>
          <a:bodyPr/>
          <a:lstStyle/>
          <a:p>
            <a:pPr algn="just"/>
            <a:r>
              <a:rPr lang="fr-FR" dirty="0"/>
              <a:t>La symétrie est l’ordonnement des objets ou espaces par paire selon axe de symétrie. On obtient une beauté géométrique et une maîtrise des travaux. </a:t>
            </a:r>
          </a:p>
          <a:p>
            <a:pPr algn="just"/>
            <a:r>
              <a:rPr lang="fr-FR" dirty="0"/>
              <a:t>La symétrie se fait par un axe ou plusieurs axes</a:t>
            </a:r>
          </a:p>
        </p:txBody>
      </p:sp>
      <p:pic>
        <p:nvPicPr>
          <p:cNvPr id="5" name="Picture 4">
            <a:extLst>
              <a:ext uri="{FF2B5EF4-FFF2-40B4-BE49-F238E27FC236}">
                <a16:creationId xmlns:a16="http://schemas.microsoft.com/office/drawing/2014/main" id="{8624A063-266E-B970-9FFB-D8E5D2E98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94" y="2216888"/>
            <a:ext cx="4431672" cy="3078125"/>
          </a:xfrm>
          <a:prstGeom prst="rect">
            <a:avLst/>
          </a:prstGeom>
        </p:spPr>
      </p:pic>
      <p:pic>
        <p:nvPicPr>
          <p:cNvPr id="7" name="Picture 6">
            <a:extLst>
              <a:ext uri="{FF2B5EF4-FFF2-40B4-BE49-F238E27FC236}">
                <a16:creationId xmlns:a16="http://schemas.microsoft.com/office/drawing/2014/main" id="{11A1841C-4F53-8305-7816-72534ECD3605}"/>
              </a:ext>
            </a:extLst>
          </p:cNvPr>
          <p:cNvPicPr>
            <a:picLocks noChangeAspect="1"/>
          </p:cNvPicPr>
          <p:nvPr/>
        </p:nvPicPr>
        <p:blipFill>
          <a:blip r:embed="rId3"/>
          <a:stretch>
            <a:fillRect/>
          </a:stretch>
        </p:blipFill>
        <p:spPr>
          <a:xfrm>
            <a:off x="7028120" y="2216888"/>
            <a:ext cx="4431672" cy="3078126"/>
          </a:xfrm>
          <a:prstGeom prst="rect">
            <a:avLst/>
          </a:prstGeom>
        </p:spPr>
      </p:pic>
    </p:spTree>
    <p:extLst>
      <p:ext uri="{BB962C8B-B14F-4D97-AF65-F5344CB8AC3E}">
        <p14:creationId xmlns:p14="http://schemas.microsoft.com/office/powerpoint/2010/main" val="1962394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C6BD-3B58-0C40-5019-8C39377FDE7C}"/>
              </a:ext>
            </a:extLst>
          </p:cNvPr>
          <p:cNvSpPr>
            <a:spLocks noGrp="1"/>
          </p:cNvSpPr>
          <p:nvPr>
            <p:ph type="ctrTitle"/>
          </p:nvPr>
        </p:nvSpPr>
        <p:spPr>
          <a:xfrm>
            <a:off x="0" y="0"/>
            <a:ext cx="9144000" cy="467833"/>
          </a:xfrm>
        </p:spPr>
        <p:txBody>
          <a:bodyPr>
            <a:noAutofit/>
          </a:bodyPr>
          <a:lstStyle/>
          <a:p>
            <a:pPr algn="l"/>
            <a:r>
              <a:rPr lang="fr-FR" sz="2800" b="1" u="sng" dirty="0"/>
              <a:t>L’ombrage et l’ensoleiment:</a:t>
            </a:r>
          </a:p>
        </p:txBody>
      </p:sp>
      <p:sp>
        <p:nvSpPr>
          <p:cNvPr id="3" name="Subtitle 2">
            <a:extLst>
              <a:ext uri="{FF2B5EF4-FFF2-40B4-BE49-F238E27FC236}">
                <a16:creationId xmlns:a16="http://schemas.microsoft.com/office/drawing/2014/main" id="{7CB505D8-6A6E-B20A-23C5-3AE19EF689C3}"/>
              </a:ext>
            </a:extLst>
          </p:cNvPr>
          <p:cNvSpPr>
            <a:spLocks noGrp="1"/>
          </p:cNvSpPr>
          <p:nvPr>
            <p:ph type="subTitle" idx="1"/>
          </p:nvPr>
        </p:nvSpPr>
        <p:spPr>
          <a:xfrm>
            <a:off x="0" y="701749"/>
            <a:ext cx="12192000" cy="4556051"/>
          </a:xfrm>
        </p:spPr>
        <p:txBody>
          <a:bodyPr>
            <a:normAutofit lnSpcReduction="10000"/>
          </a:bodyPr>
          <a:lstStyle/>
          <a:p>
            <a:pPr algn="just">
              <a:lnSpc>
                <a:spcPct val="150000"/>
              </a:lnSpc>
            </a:pPr>
            <a:r>
              <a:rPr lang="fr-FR" dirty="0"/>
              <a:t>La prise en compte du facteur ensoleillement et ombre portée est nécessaire lors d’une conception d’un espace vert pour les raisons suivantes: </a:t>
            </a:r>
          </a:p>
          <a:p>
            <a:pPr algn="just">
              <a:lnSpc>
                <a:spcPct val="150000"/>
              </a:lnSpc>
            </a:pPr>
            <a:r>
              <a:rPr lang="fr-FR" dirty="0"/>
              <a:t>• Une aire de jeux ou un banc implanté en plein soleil est inutilisable l’été dans des régions à fort ensoleillement. </a:t>
            </a:r>
          </a:p>
          <a:p>
            <a:pPr algn="just">
              <a:lnSpc>
                <a:spcPct val="150000"/>
              </a:lnSpc>
            </a:pPr>
            <a:r>
              <a:rPr lang="fr-FR" dirty="0"/>
              <a:t>• Les matériaux trop exposés aux rayons solaires se dégradent plus facilement. (mobilier urbain). • La disposition des plantations sur parking doit procurer une ombre portée maximum aux véhicules pendant les heures ensoleillées. </a:t>
            </a:r>
          </a:p>
          <a:p>
            <a:pPr algn="just">
              <a:lnSpc>
                <a:spcPct val="150000"/>
              </a:lnSpc>
            </a:pPr>
            <a:r>
              <a:rPr lang="fr-FR" dirty="0"/>
              <a:t>• Réduire la déperdition thermique d’un bâtiment.</a:t>
            </a:r>
          </a:p>
        </p:txBody>
      </p:sp>
    </p:spTree>
    <p:extLst>
      <p:ext uri="{BB962C8B-B14F-4D97-AF65-F5344CB8AC3E}">
        <p14:creationId xmlns:p14="http://schemas.microsoft.com/office/powerpoint/2010/main" val="3409770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A9CC-8029-599E-498A-0AC36F0ED8A4}"/>
              </a:ext>
            </a:extLst>
          </p:cNvPr>
          <p:cNvSpPr>
            <a:spLocks noGrp="1"/>
          </p:cNvSpPr>
          <p:nvPr>
            <p:ph type="ctrTitle"/>
          </p:nvPr>
        </p:nvSpPr>
        <p:spPr>
          <a:xfrm>
            <a:off x="0" y="87647"/>
            <a:ext cx="9144000" cy="477837"/>
          </a:xfrm>
        </p:spPr>
        <p:txBody>
          <a:bodyPr>
            <a:normAutofit/>
          </a:bodyPr>
          <a:lstStyle/>
          <a:p>
            <a:pPr algn="l"/>
            <a:r>
              <a:rPr lang="fr-FR" sz="2800" b="1" u="sng" dirty="0">
                <a:solidFill>
                  <a:srgbClr val="FF0000"/>
                </a:solidFill>
              </a:rPr>
              <a:t>Les acteurs d’un projet d’espace vert:</a:t>
            </a:r>
          </a:p>
        </p:txBody>
      </p:sp>
      <p:sp>
        <p:nvSpPr>
          <p:cNvPr id="3" name="Subtitle 2">
            <a:extLst>
              <a:ext uri="{FF2B5EF4-FFF2-40B4-BE49-F238E27FC236}">
                <a16:creationId xmlns:a16="http://schemas.microsoft.com/office/drawing/2014/main" id="{0AC7F358-6A71-9A2B-D506-10215CFC679A}"/>
              </a:ext>
            </a:extLst>
          </p:cNvPr>
          <p:cNvSpPr>
            <a:spLocks noGrp="1"/>
          </p:cNvSpPr>
          <p:nvPr>
            <p:ph type="subTitle" idx="1"/>
          </p:nvPr>
        </p:nvSpPr>
        <p:spPr>
          <a:xfrm>
            <a:off x="96253" y="830179"/>
            <a:ext cx="12095747" cy="5940174"/>
          </a:xfrm>
        </p:spPr>
        <p:txBody>
          <a:bodyPr>
            <a:normAutofit fontScale="92500" lnSpcReduction="20000"/>
          </a:bodyPr>
          <a:lstStyle/>
          <a:p>
            <a:pPr marL="457200" indent="-457200" algn="just">
              <a:lnSpc>
                <a:spcPct val="150000"/>
              </a:lnSpc>
              <a:buAutoNum type="arabicPeriod"/>
            </a:pPr>
            <a:r>
              <a:rPr lang="fr-FR" b="1" u="sng" dirty="0">
                <a:effectLst>
                  <a:outerShdw blurRad="38100" dist="38100" dir="2700000" algn="tl">
                    <a:srgbClr val="000000">
                      <a:alpha val="43137"/>
                    </a:srgbClr>
                  </a:outerShdw>
                </a:effectLst>
              </a:rPr>
              <a:t>Le maitre de l’ouvrage MOA</a:t>
            </a:r>
            <a:r>
              <a:rPr lang="fr-FR" dirty="0"/>
              <a:t>: est le propriétaire du projet. Toute la responsabilité sur l’ouvrage lui revient. </a:t>
            </a:r>
          </a:p>
          <a:p>
            <a:pPr marL="457200" indent="-457200" algn="just">
              <a:lnSpc>
                <a:spcPct val="150000"/>
              </a:lnSpc>
              <a:buAutoNum type="arabicPeriod"/>
            </a:pPr>
            <a:r>
              <a:rPr lang="fr-FR" b="1" u="sng" dirty="0">
                <a:effectLst>
                  <a:outerShdw blurRad="38100" dist="38100" dir="2700000" algn="tl">
                    <a:srgbClr val="000000">
                      <a:alpha val="43137"/>
                    </a:srgbClr>
                  </a:outerShdw>
                </a:effectLst>
              </a:rPr>
              <a:t>Le maitre de l’oeuvre MOE: </a:t>
            </a:r>
            <a:r>
              <a:rPr lang="fr-FR" dirty="0"/>
              <a:t>est chargé par le maitre de l’ouvrage pour sa compétence technique de concevoir et/ou de suivre les travaux d’exécution du projet conformément aux pièces contractuelles (éventuellement les plans et le marché).</a:t>
            </a:r>
          </a:p>
          <a:p>
            <a:pPr marL="457200" indent="-457200" algn="just">
              <a:lnSpc>
                <a:spcPct val="150000"/>
              </a:lnSpc>
              <a:buAutoNum type="arabicPeriod"/>
            </a:pPr>
            <a:r>
              <a:rPr lang="fr-FR" b="1" u="sng" dirty="0">
                <a:effectLst>
                  <a:outerShdw blurRad="38100" dist="38100" dir="2700000" algn="tl">
                    <a:srgbClr val="000000">
                      <a:alpha val="43137"/>
                    </a:srgbClr>
                  </a:outerShdw>
                </a:effectLst>
              </a:rPr>
              <a:t> Le contrôle technique CTC: </a:t>
            </a:r>
            <a:r>
              <a:rPr lang="fr-FR" dirty="0"/>
              <a:t>Le contrôleur technique a pour mission de contribuer à la prévention des différents risques / aléas techniques susceptibles d’être rencontrés dans la réalisation du projet.</a:t>
            </a:r>
          </a:p>
          <a:p>
            <a:pPr marL="457200" indent="-457200" algn="just">
              <a:lnSpc>
                <a:spcPct val="150000"/>
              </a:lnSpc>
              <a:buAutoNum type="arabicPeriod"/>
            </a:pPr>
            <a:r>
              <a:rPr lang="fr-FR" dirty="0"/>
              <a:t> </a:t>
            </a:r>
            <a:r>
              <a:rPr lang="fr-FR" b="1" u="sng" dirty="0">
                <a:effectLst>
                  <a:outerShdw blurRad="38100" dist="38100" dir="2700000" algn="tl">
                    <a:srgbClr val="000000">
                      <a:alpha val="43137"/>
                    </a:srgbClr>
                  </a:outerShdw>
                </a:effectLst>
              </a:rPr>
              <a:t>L’entrepreneur Paysagiste </a:t>
            </a:r>
            <a:r>
              <a:rPr lang="fr-FR" dirty="0"/>
              <a:t>: est chargé pour ses compétences, de la réalisation des travaux d’aménagement. Il doit assurer tous les moyens matériels et humains nécessaires et appropriés pour respecter ses engagements contractuels envers le maitre de l’ouvrage.</a:t>
            </a:r>
          </a:p>
          <a:p>
            <a:pPr algn="just">
              <a:lnSpc>
                <a:spcPct val="150000"/>
              </a:lnSpc>
            </a:pPr>
            <a:r>
              <a:rPr lang="fr-FR" b="0" i="0" dirty="0">
                <a:solidFill>
                  <a:srgbClr val="192024"/>
                </a:solidFill>
                <a:effectLst/>
                <a:latin typeface="Georgia" panose="02040502050405020303" pitchFamily="18" charset="0"/>
              </a:rPr>
              <a:t>Le paysagiste entretient un </a:t>
            </a:r>
            <a:r>
              <a:rPr lang="fr-FR" b="1" i="0" dirty="0">
                <a:solidFill>
                  <a:srgbClr val="192024"/>
                </a:solidFill>
                <a:effectLst/>
                <a:latin typeface="Georgia" panose="02040502050405020303" pitchFamily="18" charset="0"/>
              </a:rPr>
              <a:t>réseau de contacts</a:t>
            </a:r>
            <a:r>
              <a:rPr lang="fr-FR" b="0" i="0" dirty="0">
                <a:solidFill>
                  <a:srgbClr val="192024"/>
                </a:solidFill>
                <a:effectLst/>
                <a:latin typeface="Georgia" panose="02040502050405020303" pitchFamily="18" charset="0"/>
              </a:rPr>
              <a:t> avec ses partenaires (architectes, urbanistes, horticulteurs, jardiniers...etc.</a:t>
            </a:r>
            <a:endParaRPr lang="fr-FR" dirty="0"/>
          </a:p>
        </p:txBody>
      </p:sp>
    </p:spTree>
    <p:extLst>
      <p:ext uri="{BB962C8B-B14F-4D97-AF65-F5344CB8AC3E}">
        <p14:creationId xmlns:p14="http://schemas.microsoft.com/office/powerpoint/2010/main" val="216455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5693" y="195802"/>
            <a:ext cx="7772400" cy="441319"/>
          </a:xfrm>
        </p:spPr>
        <p:txBody>
          <a:bodyPr>
            <a:normAutofit fontScale="90000"/>
          </a:bodyPr>
          <a:lstStyle/>
          <a:p>
            <a:pPr algn="l"/>
            <a:r>
              <a:rPr lang="fr-FR" sz="3600" b="1" u="sng" dirty="0">
                <a:solidFill>
                  <a:srgbClr val="00B050"/>
                </a:solidFill>
              </a:rPr>
              <a:t>3/ Types d’espaces verts:</a:t>
            </a:r>
          </a:p>
        </p:txBody>
      </p:sp>
      <p:sp>
        <p:nvSpPr>
          <p:cNvPr id="3" name="Sous-titre 2"/>
          <p:cNvSpPr>
            <a:spLocks noGrp="1"/>
          </p:cNvSpPr>
          <p:nvPr>
            <p:ph type="subTitle" idx="1"/>
          </p:nvPr>
        </p:nvSpPr>
        <p:spPr>
          <a:xfrm>
            <a:off x="93921" y="785795"/>
            <a:ext cx="12004158" cy="441319"/>
          </a:xfrm>
        </p:spPr>
        <p:txBody>
          <a:bodyPr>
            <a:normAutofit fontScale="92500" lnSpcReduction="10000"/>
          </a:bodyPr>
          <a:lstStyle/>
          <a:p>
            <a:pPr algn="l"/>
            <a:r>
              <a:rPr lang="fr-FR" sz="2800" u="sng" dirty="0">
                <a:solidFill>
                  <a:srgbClr val="FF0000"/>
                </a:solidFill>
                <a:effectLst>
                  <a:outerShdw blurRad="38100" dist="38100" dir="2700000" algn="tl">
                    <a:srgbClr val="000000">
                      <a:alpha val="43137"/>
                    </a:srgbClr>
                  </a:outerShdw>
                </a:effectLst>
              </a:rPr>
              <a:t>A/ Les espaces verts urbains privés :</a:t>
            </a:r>
          </a:p>
        </p:txBody>
      </p:sp>
      <p:pic>
        <p:nvPicPr>
          <p:cNvPr id="38914" name="Picture 2" descr="HOTEL EL MOUNTAZAH ANNABA 3* (Algérie) - de € 33 | HOTELMIX"/>
          <p:cNvPicPr>
            <a:picLocks noChangeAspect="1" noChangeArrowheads="1"/>
          </p:cNvPicPr>
          <p:nvPr/>
        </p:nvPicPr>
        <p:blipFill>
          <a:blip r:embed="rId3"/>
          <a:srcRect/>
          <a:stretch>
            <a:fillRect/>
          </a:stretch>
        </p:blipFill>
        <p:spPr bwMode="auto">
          <a:xfrm>
            <a:off x="3774265" y="3208364"/>
            <a:ext cx="4643470" cy="2990417"/>
          </a:xfrm>
          <a:prstGeom prst="rect">
            <a:avLst/>
          </a:prstGeom>
          <a:noFill/>
        </p:spPr>
      </p:pic>
      <p:sp>
        <p:nvSpPr>
          <p:cNvPr id="5" name="ZoneTexte 4"/>
          <p:cNvSpPr txBox="1"/>
          <p:nvPr/>
        </p:nvSpPr>
        <p:spPr>
          <a:xfrm>
            <a:off x="3939363" y="6292866"/>
            <a:ext cx="5857916" cy="369332"/>
          </a:xfrm>
          <a:prstGeom prst="rect">
            <a:avLst/>
          </a:prstGeom>
          <a:noFill/>
        </p:spPr>
        <p:txBody>
          <a:bodyPr wrap="square" rtlCol="0">
            <a:spAutoFit/>
          </a:bodyPr>
          <a:lstStyle/>
          <a:p>
            <a:r>
              <a:rPr lang="fr-FR" b="1" dirty="0"/>
              <a:t>Jardin d’un hôtel est un espace vert privé</a:t>
            </a:r>
          </a:p>
        </p:txBody>
      </p:sp>
      <p:sp>
        <p:nvSpPr>
          <p:cNvPr id="4" name="TextBox 3">
            <a:extLst>
              <a:ext uri="{FF2B5EF4-FFF2-40B4-BE49-F238E27FC236}">
                <a16:creationId xmlns:a16="http://schemas.microsoft.com/office/drawing/2014/main" id="{9C25BF48-5CDF-9F9B-2964-36E416635CD4}"/>
              </a:ext>
            </a:extLst>
          </p:cNvPr>
          <p:cNvSpPr txBox="1"/>
          <p:nvPr/>
        </p:nvSpPr>
        <p:spPr>
          <a:xfrm>
            <a:off x="0" y="1339702"/>
            <a:ext cx="12192000" cy="1569660"/>
          </a:xfrm>
          <a:prstGeom prst="rect">
            <a:avLst/>
          </a:prstGeom>
          <a:noFill/>
        </p:spPr>
        <p:txBody>
          <a:bodyPr wrap="square" rtlCol="0">
            <a:spAutoFit/>
          </a:bodyPr>
          <a:lstStyle/>
          <a:p>
            <a:pPr algn="just"/>
            <a:r>
              <a:rPr lang="fr-FR" sz="2400" dirty="0"/>
              <a:t>C’est un espace d’agrément, de </a:t>
            </a:r>
            <a:r>
              <a:rPr lang="fr-FR" sz="2400" b="1" dirty="0"/>
              <a:t>surface réduite</a:t>
            </a:r>
            <a:r>
              <a:rPr lang="fr-FR" sz="2400" dirty="0"/>
              <a:t>, qui jouxte le plus souvent un lieu d’habitation ou a l’intérieur d’une maison individuelle ou d’une structure privée. </a:t>
            </a:r>
          </a:p>
          <a:p>
            <a:pPr algn="just"/>
            <a:endParaRPr lang="fr-FR" sz="2400" dirty="0"/>
          </a:p>
          <a:p>
            <a:pPr algn="just"/>
            <a:r>
              <a:rPr lang="fr-FR" sz="2400" b="1" u="sng" dirty="0"/>
              <a:t>Exemple: </a:t>
            </a:r>
            <a:r>
              <a:rPr lang="fr-FR" sz="2400" dirty="0"/>
              <a:t>Un jardin privé.</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6028661" cy="512757"/>
          </a:xfrm>
        </p:spPr>
        <p:txBody>
          <a:bodyPr>
            <a:normAutofit fontScale="90000"/>
          </a:bodyPr>
          <a:lstStyle/>
          <a:p>
            <a:pPr algn="l"/>
            <a:r>
              <a:rPr lang="fr-FR" sz="3200" b="1" u="sng" dirty="0">
                <a:solidFill>
                  <a:srgbClr val="FF0000"/>
                </a:solidFill>
                <a:effectLst>
                  <a:outerShdw blurRad="38100" dist="38100" dir="2700000" algn="tl">
                    <a:srgbClr val="000000">
                      <a:alpha val="43137"/>
                    </a:srgbClr>
                  </a:outerShdw>
                </a:effectLst>
              </a:rPr>
              <a:t>B/ Les espaces verts urbains public:</a:t>
            </a:r>
          </a:p>
        </p:txBody>
      </p:sp>
      <p:sp>
        <p:nvSpPr>
          <p:cNvPr id="3" name="Sous-titre 2"/>
          <p:cNvSpPr>
            <a:spLocks noGrp="1"/>
          </p:cNvSpPr>
          <p:nvPr>
            <p:ph type="subTitle" idx="1"/>
          </p:nvPr>
        </p:nvSpPr>
        <p:spPr>
          <a:xfrm>
            <a:off x="0" y="733647"/>
            <a:ext cx="12192000" cy="5588592"/>
          </a:xfrm>
        </p:spPr>
        <p:txBody>
          <a:bodyPr>
            <a:normAutofit fontScale="92500" lnSpcReduction="10000"/>
          </a:bodyPr>
          <a:lstStyle/>
          <a:p>
            <a:pPr algn="l"/>
            <a:r>
              <a:rPr lang="fr-FR" sz="2800" b="1" u="sng" dirty="0">
                <a:highlight>
                  <a:srgbClr val="FFFF00"/>
                </a:highlight>
              </a:rPr>
              <a:t>1/ Les espaces verts spécialisés :</a:t>
            </a:r>
          </a:p>
          <a:p>
            <a:pPr algn="just">
              <a:lnSpc>
                <a:spcPct val="160000"/>
              </a:lnSpc>
            </a:pPr>
            <a:r>
              <a:rPr lang="fr-FR" sz="2800" dirty="0"/>
              <a:t>Il s’agit d’espaces à </a:t>
            </a:r>
            <a:r>
              <a:rPr lang="fr-FR" sz="2800" b="1" u="sng" dirty="0"/>
              <a:t>vocation spécifique </a:t>
            </a:r>
            <a:r>
              <a:rPr lang="fr-FR" sz="2800" dirty="0"/>
              <a:t>et qui remplissent une fonction ou qui permettent le déroulement </a:t>
            </a:r>
            <a:r>
              <a:rPr lang="fr-FR" sz="2800" b="1" u="sng" dirty="0"/>
              <a:t>d’activités bien définies</a:t>
            </a:r>
            <a:r>
              <a:rPr lang="fr-FR" sz="2800" dirty="0"/>
              <a:t>, qu’elles soient sportives, scientifiques, ludiques ou autre. Cette catégorie regroupe plusieurs types : </a:t>
            </a:r>
          </a:p>
          <a:p>
            <a:pPr algn="just"/>
            <a:endParaRPr lang="fr-FR" sz="2800" dirty="0"/>
          </a:p>
          <a:p>
            <a:pPr algn="just"/>
            <a:r>
              <a:rPr lang="fr-FR" sz="2800" dirty="0"/>
              <a:t>✓ Parc d’attraction. </a:t>
            </a:r>
          </a:p>
          <a:p>
            <a:pPr algn="just"/>
            <a:r>
              <a:rPr lang="fr-FR" sz="2800" dirty="0"/>
              <a:t>✓ Jardin ou parc botanique.  </a:t>
            </a:r>
          </a:p>
          <a:p>
            <a:pPr algn="just"/>
            <a:r>
              <a:rPr lang="fr-FR" sz="2800" dirty="0"/>
              <a:t>✓ Base de loisirs.  </a:t>
            </a:r>
          </a:p>
          <a:p>
            <a:pPr algn="just"/>
            <a:r>
              <a:rPr lang="fr-FR" sz="2800" dirty="0"/>
              <a:t>✓ Plaine de loisirs.  </a:t>
            </a:r>
          </a:p>
          <a:p>
            <a:pPr algn="just"/>
            <a:r>
              <a:rPr lang="fr-FR" sz="2800" dirty="0"/>
              <a:t>✓ Terrain de golf.  </a:t>
            </a:r>
          </a:p>
          <a:p>
            <a:pPr algn="just"/>
            <a:r>
              <a:rPr lang="fr-FR" sz="2800" dirty="0"/>
              <a:t>✓ Camping/caravaning.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3032" y="138224"/>
            <a:ext cx="7772400" cy="369881"/>
          </a:xfrm>
        </p:spPr>
        <p:txBody>
          <a:bodyPr>
            <a:noAutofit/>
          </a:bodyPr>
          <a:lstStyle/>
          <a:p>
            <a:pPr algn="l"/>
            <a:r>
              <a:rPr lang="fr-FR" sz="2800" b="1" u="sng" dirty="0">
                <a:highlight>
                  <a:srgbClr val="FFFF00"/>
                </a:highlight>
              </a:rPr>
              <a:t>2/ Les espaces verts non spécialisés:</a:t>
            </a:r>
          </a:p>
        </p:txBody>
      </p:sp>
      <p:sp>
        <p:nvSpPr>
          <p:cNvPr id="3" name="Sous-titre 2"/>
          <p:cNvSpPr>
            <a:spLocks noGrp="1"/>
          </p:cNvSpPr>
          <p:nvPr>
            <p:ph type="subTitle" idx="1"/>
          </p:nvPr>
        </p:nvSpPr>
        <p:spPr>
          <a:xfrm>
            <a:off x="88604" y="859621"/>
            <a:ext cx="12021880" cy="5138758"/>
          </a:xfrm>
        </p:spPr>
        <p:txBody>
          <a:bodyPr>
            <a:normAutofit/>
          </a:bodyPr>
          <a:lstStyle/>
          <a:p>
            <a:pPr algn="l"/>
            <a:r>
              <a:rPr lang="fr-FR" dirty="0"/>
              <a:t>Ce sont les espaces </a:t>
            </a:r>
            <a:r>
              <a:rPr lang="fr-FR" b="1" u="sng" dirty="0"/>
              <a:t>ouverts aux publics</a:t>
            </a:r>
            <a:r>
              <a:rPr lang="fr-FR" dirty="0"/>
              <a:t>, ils se distinguent selon:</a:t>
            </a:r>
          </a:p>
          <a:p>
            <a:pPr algn="just"/>
            <a:endParaRPr lang="fr-FR" dirty="0"/>
          </a:p>
          <a:p>
            <a:pPr algn="just"/>
            <a:r>
              <a:rPr lang="fr-FR" dirty="0"/>
              <a:t>✓ La localisation dans la ville, le type de quartier, le type de limite. </a:t>
            </a:r>
          </a:p>
          <a:p>
            <a:pPr algn="just"/>
            <a:r>
              <a:rPr lang="fr-FR" dirty="0"/>
              <a:t>✓ La fréquentation par tranche d’âge.</a:t>
            </a:r>
          </a:p>
          <a:p>
            <a:pPr algn="just"/>
            <a:r>
              <a:rPr lang="fr-FR" dirty="0"/>
              <a:t>✓ La superficie et les composantes physiques végétales ou autres.  </a:t>
            </a:r>
          </a:p>
          <a:p>
            <a:pPr algn="just"/>
            <a:r>
              <a:rPr lang="fr-FR" dirty="0"/>
              <a:t>✓ L’existence ou non d’équipement importants. </a:t>
            </a:r>
          </a:p>
          <a:p>
            <a:pPr algn="just"/>
            <a:r>
              <a:rPr lang="fr-FR" dirty="0"/>
              <a:t>✓ Le statut juridique et le mode de gestion.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91645"/>
            <a:ext cx="7772400" cy="369881"/>
          </a:xfrm>
        </p:spPr>
        <p:txBody>
          <a:bodyPr>
            <a:noAutofit/>
          </a:bodyPr>
          <a:lstStyle/>
          <a:p>
            <a:pPr algn="l"/>
            <a:r>
              <a:rPr lang="fr-FR" sz="2800" b="1" u="sng" dirty="0">
                <a:latin typeface="+mn-lt"/>
              </a:rPr>
              <a:t>A/ Le jardin public</a:t>
            </a:r>
            <a:r>
              <a:rPr lang="fr-FR" sz="2400" b="1" dirty="0"/>
              <a:t>:</a:t>
            </a:r>
            <a:r>
              <a:rPr lang="fr-FR" sz="3200" b="1" dirty="0"/>
              <a:t> </a:t>
            </a:r>
          </a:p>
        </p:txBody>
      </p:sp>
      <p:sp>
        <p:nvSpPr>
          <p:cNvPr id="3" name="Sous-titre 2"/>
          <p:cNvSpPr>
            <a:spLocks noGrp="1"/>
          </p:cNvSpPr>
          <p:nvPr>
            <p:ph type="subTitle" idx="1"/>
          </p:nvPr>
        </p:nvSpPr>
        <p:spPr>
          <a:xfrm>
            <a:off x="0" y="705387"/>
            <a:ext cx="12192000" cy="1793265"/>
          </a:xfrm>
        </p:spPr>
        <p:txBody>
          <a:bodyPr>
            <a:normAutofit fontScale="85000" lnSpcReduction="10000"/>
          </a:bodyPr>
          <a:lstStyle/>
          <a:p>
            <a:pPr algn="just">
              <a:lnSpc>
                <a:spcPct val="150000"/>
              </a:lnSpc>
            </a:pPr>
            <a:r>
              <a:rPr lang="fr-FR" dirty="0"/>
              <a:t>Il se caractérise par sa situation de </a:t>
            </a:r>
            <a:r>
              <a:rPr lang="fr-FR" b="1" u="sng" dirty="0"/>
              <a:t>proximité par rapport à la population d’un quartier</a:t>
            </a:r>
            <a:r>
              <a:rPr lang="fr-FR" dirty="0"/>
              <a:t>, offrant à une moindre échelle que le parc urbain (</a:t>
            </a:r>
            <a:r>
              <a:rPr lang="fr-FR" b="1" u="sng" dirty="0"/>
              <a:t>les mémes carcatéristiques sauf que le parc urbain est beaucoup plus étendu</a:t>
            </a:r>
            <a:r>
              <a:rPr lang="fr-FR" dirty="0"/>
              <a:t>) , une palette d’aménagements paysagers : Plantations arborées et arbustives, Circulation piétonne, Bassin, Fontaine, Kiosque et mobilier urbain léger.</a:t>
            </a:r>
          </a:p>
        </p:txBody>
      </p:sp>
      <p:pic>
        <p:nvPicPr>
          <p:cNvPr id="34818" name="Picture 2" descr="Jardin public Edough Nord : 6 milliards dégagée pour sa réhabilitation - Le  Provincial"/>
          <p:cNvPicPr>
            <a:picLocks noChangeAspect="1" noChangeArrowheads="1"/>
          </p:cNvPicPr>
          <p:nvPr/>
        </p:nvPicPr>
        <p:blipFill>
          <a:blip r:embed="rId3"/>
          <a:srcRect/>
          <a:stretch>
            <a:fillRect/>
          </a:stretch>
        </p:blipFill>
        <p:spPr bwMode="auto">
          <a:xfrm>
            <a:off x="583169" y="2776916"/>
            <a:ext cx="4965404" cy="3375697"/>
          </a:xfrm>
          <a:prstGeom prst="rect">
            <a:avLst/>
          </a:prstGeom>
          <a:noFill/>
        </p:spPr>
      </p:pic>
      <p:sp>
        <p:nvSpPr>
          <p:cNvPr id="5" name="ZoneTexte 4"/>
          <p:cNvSpPr txBox="1"/>
          <p:nvPr/>
        </p:nvSpPr>
        <p:spPr>
          <a:xfrm>
            <a:off x="761764" y="6297023"/>
            <a:ext cx="4429156" cy="369332"/>
          </a:xfrm>
          <a:prstGeom prst="rect">
            <a:avLst/>
          </a:prstGeom>
          <a:noFill/>
        </p:spPr>
        <p:txBody>
          <a:bodyPr wrap="square" rtlCol="0">
            <a:spAutoFit/>
          </a:bodyPr>
          <a:lstStyle/>
          <a:p>
            <a:pPr algn="ctr"/>
            <a:r>
              <a:rPr lang="fr-FR" b="1" dirty="0"/>
              <a:t>Exemple d’un jardin public </a:t>
            </a:r>
          </a:p>
        </p:txBody>
      </p:sp>
      <p:pic>
        <p:nvPicPr>
          <p:cNvPr id="6" name="Picture 5">
            <a:extLst>
              <a:ext uri="{FF2B5EF4-FFF2-40B4-BE49-F238E27FC236}">
                <a16:creationId xmlns:a16="http://schemas.microsoft.com/office/drawing/2014/main" id="{C1E1BB9B-A300-836E-D724-185B5BE98BF5}"/>
              </a:ext>
            </a:extLst>
          </p:cNvPr>
          <p:cNvPicPr>
            <a:picLocks noChangeAspect="1"/>
          </p:cNvPicPr>
          <p:nvPr/>
        </p:nvPicPr>
        <p:blipFill>
          <a:blip r:embed="rId4"/>
          <a:stretch>
            <a:fillRect/>
          </a:stretch>
        </p:blipFill>
        <p:spPr>
          <a:xfrm>
            <a:off x="6528391" y="2776916"/>
            <a:ext cx="4965404" cy="3375697"/>
          </a:xfrm>
          <a:prstGeom prst="rect">
            <a:avLst/>
          </a:prstGeom>
        </p:spPr>
      </p:pic>
      <p:sp>
        <p:nvSpPr>
          <p:cNvPr id="7" name="TextBox 6">
            <a:extLst>
              <a:ext uri="{FF2B5EF4-FFF2-40B4-BE49-F238E27FC236}">
                <a16:creationId xmlns:a16="http://schemas.microsoft.com/office/drawing/2014/main" id="{526C1BFE-46AE-A353-F487-71DDA1E813E9}"/>
              </a:ext>
            </a:extLst>
          </p:cNvPr>
          <p:cNvSpPr txBox="1"/>
          <p:nvPr/>
        </p:nvSpPr>
        <p:spPr>
          <a:xfrm>
            <a:off x="7772400" y="6297023"/>
            <a:ext cx="3062177" cy="369332"/>
          </a:xfrm>
          <a:prstGeom prst="rect">
            <a:avLst/>
          </a:prstGeom>
          <a:noFill/>
        </p:spPr>
        <p:txBody>
          <a:bodyPr wrap="square" rtlCol="0">
            <a:spAutoFit/>
          </a:bodyPr>
          <a:lstStyle/>
          <a:p>
            <a:r>
              <a:rPr lang="fr-FR" b="1" dirty="0"/>
              <a:t>Exemple d’un parc urbain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TotalTime>
  <Words>4275</Words>
  <Application>Microsoft Office PowerPoint</Application>
  <PresentationFormat>Widescreen</PresentationFormat>
  <Paragraphs>385</Paragraphs>
  <Slides>55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Georgia</vt:lpstr>
      <vt:lpstr>Google Sans</vt:lpstr>
      <vt:lpstr>Office Theme</vt:lpstr>
      <vt:lpstr>Cours n°3:  L’aménagement des espaces verts  urbains </vt:lpstr>
      <vt:lpstr>1/ Définitions:</vt:lpstr>
      <vt:lpstr>B/ Trame verte: </vt:lpstr>
      <vt:lpstr>PowerPoint Presentation</vt:lpstr>
      <vt:lpstr>PowerPoint Presentation</vt:lpstr>
      <vt:lpstr>3/ Types d’espaces verts:</vt:lpstr>
      <vt:lpstr>B/ Les espaces verts urbains public:</vt:lpstr>
      <vt:lpstr>2/ Les espaces verts non spécialisés:</vt:lpstr>
      <vt:lpstr>A/ Le jardin public: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Les composants végétatifs des espaces verts: </vt:lpstr>
      <vt:lpstr>PowerPoint Presentation</vt:lpstr>
      <vt:lpstr>PowerPoint Presentation</vt:lpstr>
      <vt:lpstr>6/ Rôles des espaces verts:</vt:lpstr>
      <vt:lpstr>Une surface foliaire importante (mais qui permet à l’air de circuler) et une proximité de la source de pollution constituent des paramètres favorables pour que la végétation constitue une barrière efficace contre la pollution atmosphérique. Cependant, certaines configurations qui empêcheraient la dispersion des polluants (rues canyon par exemple) pourraient exposer davantage les populations aux polluants de l’air. </vt:lpstr>
      <vt:lpstr>6-2/ Fonction de la réduction de la température et de la consommation d’énergie </vt:lpstr>
      <vt:lpstr>PowerPoint Presentation</vt:lpstr>
      <vt:lpstr>6-3/ Fonction de réduction de la pollution sonore </vt:lpstr>
      <vt:lpstr>6-3/Rôle urbanistique : </vt:lpstr>
      <vt:lpstr>PowerPoint Presentation</vt:lpstr>
      <vt:lpstr>PowerPoint Presentation</vt:lpstr>
      <vt:lpstr>PowerPoint Presentation</vt:lpstr>
      <vt:lpstr>PowerPoint Presentation</vt:lpstr>
      <vt:lpstr>PowerPoint Presentation</vt:lpstr>
      <vt:lpstr>PowerPoint Presentation</vt:lpstr>
      <vt:lpstr>8/ La gestion des espaces verts:</vt:lpstr>
      <vt:lpstr>PowerPoint Presentation</vt:lpstr>
      <vt:lpstr>PowerPoint Presentation</vt:lpstr>
      <vt:lpstr>PowerPoint Presentation</vt:lpstr>
      <vt:lpstr>Ca consiste à intégrer toutes les données collectées dans les tables attributaires du système d’information géographique, afin de créer la base de données géographique et typologique nécessaire pour l’étude spatiale et l’analyses de la structure des espaces verts de la zone d’étude.</vt:lpstr>
      <vt:lpstr>PowerPoint Presentation</vt:lpstr>
      <vt:lpstr>Il est institué une commission interministérielle des espaces verts chargée d'examiner les dossiers de classement des espaces verts, d'émettre un avis sur le classement proposé et de transmettre aux autorités concernées les projets de classement relevant de leur autorité. </vt:lpstr>
      <vt:lpstr>PowerPoint Presentation</vt:lpstr>
      <vt:lpstr>PowerPoint Presentation</vt:lpstr>
      <vt:lpstr>PowerPoint Presentation</vt:lpstr>
      <vt:lpstr>PowerPoint Presentation</vt:lpstr>
      <vt:lpstr>PowerPoint Presentation</vt:lpstr>
      <vt:lpstr>La gestion des espaces verts  (une série d’actions): </vt:lpstr>
      <vt:lpstr>PowerPoint Presentation</vt:lpstr>
      <vt:lpstr>PowerPoint Presentation</vt:lpstr>
      <vt:lpstr>B/ Les méthodes de gestion:</vt:lpstr>
      <vt:lpstr>La conception des espaces verts: </vt:lpstr>
      <vt:lpstr>LES PRINCIPES DE COMPOSITION DES ESPACES VERTS</vt:lpstr>
      <vt:lpstr>LES REGLES DE COMPOSITION DES ESPACES VERTS</vt:lpstr>
      <vt:lpstr>PowerPoint Presentation</vt:lpstr>
      <vt:lpstr>PowerPoint Presentation</vt:lpstr>
      <vt:lpstr>La symétrie:</vt:lpstr>
      <vt:lpstr>L’ombrage et l’ensoleiment:</vt:lpstr>
      <vt:lpstr>Les acteurs d’un projet d’espace vert: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ZED</dc:creator>
  <cp:lastModifiedBy>ZED</cp:lastModifiedBy>
  <cp:revision>20</cp:revision>
  <dcterms:created xsi:type="dcterms:W3CDTF">2024-10-14T22:28:09Z</dcterms:created>
  <dcterms:modified xsi:type="dcterms:W3CDTF">2024-10-29T18:52:17Z</dcterms:modified>
</cp:coreProperties>
</file>