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13" r:id="rId2"/>
    <p:sldId id="257" r:id="rId3"/>
    <p:sldId id="258" r:id="rId4"/>
    <p:sldId id="259" r:id="rId5"/>
    <p:sldId id="314" r:id="rId6"/>
    <p:sldId id="315" r:id="rId7"/>
    <p:sldId id="260" r:id="rId8"/>
    <p:sldId id="316" r:id="rId9"/>
    <p:sldId id="306" r:id="rId10"/>
    <p:sldId id="308" r:id="rId11"/>
    <p:sldId id="317" r:id="rId12"/>
    <p:sldId id="263" r:id="rId13"/>
    <p:sldId id="265" r:id="rId14"/>
    <p:sldId id="266" r:id="rId15"/>
    <p:sldId id="267" r:id="rId16"/>
    <p:sldId id="268" r:id="rId17"/>
    <p:sldId id="269" r:id="rId18"/>
    <p:sldId id="270" r:id="rId19"/>
    <p:sldId id="311"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47" autoAdjust="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60ED8E-E7ED-4E22-8B8C-6ECCD061BAE1}" type="datetimeFigureOut">
              <a:rPr lang="fr-FR" smtClean="0"/>
              <a:pPr/>
              <a:t>30/04/2025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FD71FC-00B6-4B74-A9DE-6FB0BC1E817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ar.wikipedia.org/wiki/%D8%A7%D9%84%D8%A3%D8%B1%D8%B6"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AFD71FC-00B6-4B74-A9DE-6FB0BC1E817C}" type="slidenum">
              <a:rPr lang="fr-FR" smtClean="0"/>
              <a:pPr/>
              <a:t>1</a:t>
            </a:fld>
            <a:endParaRPr lang="fr-FR"/>
          </a:p>
        </p:txBody>
      </p:sp>
    </p:spTree>
    <p:extLst>
      <p:ext uri="{BB962C8B-B14F-4D97-AF65-F5344CB8AC3E}">
        <p14:creationId xmlns:p14="http://schemas.microsoft.com/office/powerpoint/2010/main" val="4233963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a:t>COMMe</a:t>
            </a:r>
            <a:r>
              <a:rPr lang="fr-FR" baseline="0" dirty="0"/>
              <a:t> un organisme vivant, la ville ne peut pas vivre sans les ressources de son milieu de vie </a:t>
            </a:r>
          </a:p>
          <a:p>
            <a:r>
              <a:rPr lang="fr-FR" baseline="0" dirty="0"/>
              <a:t>La </a:t>
            </a:r>
            <a:r>
              <a:rPr lang="fr-FR" baseline="0" dirty="0" err="1"/>
              <a:t>téte</a:t>
            </a:r>
            <a:r>
              <a:rPr lang="fr-FR" baseline="0" dirty="0"/>
              <a:t> (la place d’</a:t>
            </a:r>
            <a:r>
              <a:rPr lang="fr-FR" baseline="0" dirty="0" err="1"/>
              <a:t>orpond</a:t>
            </a:r>
            <a:r>
              <a:rPr lang="fr-FR" baseline="0" dirty="0"/>
              <a:t>)</a:t>
            </a:r>
          </a:p>
          <a:p>
            <a:r>
              <a:rPr lang="fr-FR" baseline="0" dirty="0"/>
              <a:t>Le squelette (boulevard)</a:t>
            </a:r>
          </a:p>
          <a:p>
            <a:pPr marL="0" marR="0" lvl="0" indent="430213" algn="justLow"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a:ln>
                  <a:noFill/>
                </a:ln>
                <a:solidFill>
                  <a:srgbClr val="000000"/>
                </a:solidFill>
                <a:effectLst/>
                <a:ea typeface="+mn-ea"/>
                <a:cs typeface="Arial" pitchFamily="34" charset="0"/>
              </a:rPr>
              <a:t>La ville peut d’une certaine manière être considérée comme un </a:t>
            </a:r>
            <a:r>
              <a:rPr kumimoji="0" lang="fr-FR" sz="1200" b="0" i="0" u="sng" strike="noStrike" cap="none" normalizeH="0" baseline="0" dirty="0">
                <a:ln>
                  <a:noFill/>
                </a:ln>
                <a:solidFill>
                  <a:srgbClr val="000000"/>
                </a:solidFill>
                <a:effectLst/>
                <a:ea typeface="+mn-ea"/>
                <a:cs typeface="Arial" pitchFamily="34" charset="0"/>
              </a:rPr>
              <a:t>organisme vivant</a:t>
            </a:r>
            <a:r>
              <a:rPr kumimoji="0" lang="fr-FR" sz="1200" b="0" i="0" u="none" strike="noStrike" cap="none" normalizeH="0" baseline="0" dirty="0">
                <a:ln>
                  <a:noFill/>
                </a:ln>
                <a:solidFill>
                  <a:srgbClr val="000000"/>
                </a:solidFill>
                <a:effectLst/>
                <a:ea typeface="+mn-ea"/>
                <a:cs typeface="Arial" pitchFamily="34" charset="0"/>
              </a:rPr>
              <a:t>. On y rencontre une quantité d transformations chimiques et physico-chimiques qui s’accomplissent dans les tissus de cet organisme (Dépenses énergétiques, échanges, nutrition...). </a:t>
            </a:r>
          </a:p>
          <a:p>
            <a:pPr marL="0" marR="0" lvl="0" indent="430213" algn="justLow"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a:ln>
                  <a:noFill/>
                </a:ln>
                <a:solidFill>
                  <a:srgbClr val="000000"/>
                </a:solidFill>
                <a:effectLst/>
                <a:ea typeface="+mn-ea"/>
                <a:cs typeface="Arial" pitchFamily="34" charset="0"/>
              </a:rPr>
              <a:t>On peut aussi évoquer des relations internes et externes de la ville. Il y a là tous les aspects d’un écosystème vivant.</a:t>
            </a:r>
            <a:endParaRPr kumimoji="0" lang="fr-FR" sz="1800" b="0" i="0" u="none" strike="noStrike" cap="none" normalizeH="0" baseline="0" dirty="0">
              <a:ln>
                <a:noFill/>
              </a:ln>
              <a:solidFill>
                <a:schemeClr val="tx1"/>
              </a:solidFill>
              <a:effectLst/>
              <a:cs typeface="Arial" pitchFamily="34" charset="0"/>
            </a:endParaRPr>
          </a:p>
          <a:p>
            <a:endParaRPr lang="fr-FR" dirty="0"/>
          </a:p>
        </p:txBody>
      </p:sp>
      <p:sp>
        <p:nvSpPr>
          <p:cNvPr id="4" name="Espace réservé du numéro de diapositive 3"/>
          <p:cNvSpPr>
            <a:spLocks noGrp="1"/>
          </p:cNvSpPr>
          <p:nvPr>
            <p:ph type="sldNum" sz="quarter" idx="10"/>
          </p:nvPr>
        </p:nvSpPr>
        <p:spPr/>
        <p:txBody>
          <a:bodyPr/>
          <a:lstStyle/>
          <a:p>
            <a:fld id="{3AFD71FC-00B6-4B74-A9DE-6FB0BC1E817C}"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fondement de l’</a:t>
            </a:r>
            <a:r>
              <a:rPr lang="fr-FR" dirty="0" err="1"/>
              <a:t>écosystéme</a:t>
            </a:r>
            <a:r>
              <a:rPr lang="fr-FR" dirty="0"/>
              <a:t> s’appuie sur le transfert de l’énergie, le biotope influe sur les </a:t>
            </a:r>
            <a:r>
              <a:rPr lang="fr-FR" dirty="0" err="1"/>
              <a:t>etre</a:t>
            </a:r>
            <a:r>
              <a:rPr lang="fr-FR" dirty="0"/>
              <a:t> vivants en lui </a:t>
            </a:r>
            <a:r>
              <a:rPr lang="fr-FR" dirty="0" err="1"/>
              <a:t>octryant</a:t>
            </a:r>
            <a:r>
              <a:rPr lang="fr-FR" dirty="0"/>
              <a:t> de l’énergie </a:t>
            </a:r>
            <a:r>
              <a:rPr lang="fr-FR" dirty="0" err="1"/>
              <a:t>necessaire</a:t>
            </a:r>
            <a:r>
              <a:rPr lang="fr-FR" dirty="0"/>
              <a:t>; les </a:t>
            </a:r>
            <a:r>
              <a:rPr lang="fr-FR" dirty="0" err="1"/>
              <a:t>interraction</a:t>
            </a:r>
            <a:r>
              <a:rPr lang="fr-FR" dirty="0"/>
              <a:t> entre les </a:t>
            </a:r>
            <a:r>
              <a:rPr lang="fr-FR" dirty="0" err="1"/>
              <a:t>etres</a:t>
            </a:r>
            <a:r>
              <a:rPr lang="fr-FR" dirty="0"/>
              <a:t> vivants reposent sur un échange d’énergie, pour que l’</a:t>
            </a:r>
            <a:r>
              <a:rPr lang="fr-FR" dirty="0" err="1"/>
              <a:t>écosystéme</a:t>
            </a:r>
            <a:r>
              <a:rPr lang="fr-FR" dirty="0"/>
              <a:t> fonctionne il lui faut de l’énergie </a:t>
            </a:r>
          </a:p>
        </p:txBody>
      </p:sp>
      <p:sp>
        <p:nvSpPr>
          <p:cNvPr id="4" name="Espace réservé du numéro de diapositive 3"/>
          <p:cNvSpPr>
            <a:spLocks noGrp="1"/>
          </p:cNvSpPr>
          <p:nvPr>
            <p:ph type="sldNum" sz="quarter" idx="5"/>
          </p:nvPr>
        </p:nvSpPr>
        <p:spPr/>
        <p:txBody>
          <a:bodyPr/>
          <a:lstStyle/>
          <a:p>
            <a:fld id="{3AFD71FC-00B6-4B74-A9DE-6FB0BC1E817C}" type="slidenum">
              <a:rPr lang="fr-FR" smtClean="0"/>
              <a:pPr/>
              <a:t>4</a:t>
            </a:fld>
            <a:endParaRPr lang="fr-FR"/>
          </a:p>
        </p:txBody>
      </p:sp>
    </p:spTree>
    <p:extLst>
      <p:ext uri="{BB962C8B-B14F-4D97-AF65-F5344CB8AC3E}">
        <p14:creationId xmlns:p14="http://schemas.microsoft.com/office/powerpoint/2010/main" val="3518139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3 sous-systèmes premiers sont interdépendants, </a:t>
            </a:r>
          </a:p>
        </p:txBody>
      </p:sp>
      <p:sp>
        <p:nvSpPr>
          <p:cNvPr id="4" name="Espace réservé du numéro de diapositive 3"/>
          <p:cNvSpPr>
            <a:spLocks noGrp="1"/>
          </p:cNvSpPr>
          <p:nvPr>
            <p:ph type="sldNum" sz="quarter" idx="5"/>
          </p:nvPr>
        </p:nvSpPr>
        <p:spPr/>
        <p:txBody>
          <a:bodyPr/>
          <a:lstStyle/>
          <a:p>
            <a:fld id="{3AFD71FC-00B6-4B74-A9DE-6FB0BC1E817C}" type="slidenum">
              <a:rPr lang="fr-FR" smtClean="0"/>
              <a:pPr/>
              <a:t>6</a:t>
            </a:fld>
            <a:endParaRPr lang="fr-FR"/>
          </a:p>
        </p:txBody>
      </p:sp>
    </p:spTree>
    <p:extLst>
      <p:ext uri="{BB962C8B-B14F-4D97-AF65-F5344CB8AC3E}">
        <p14:creationId xmlns:p14="http://schemas.microsoft.com/office/powerpoint/2010/main" val="2287378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ar-DZ" altLang="fr-FR" b="1" dirty="0"/>
              <a:t>لبصمة البيئية</a:t>
            </a:r>
            <a:r>
              <a:rPr lang="ar-DZ" altLang="fr-FR" dirty="0"/>
              <a:t> وهي مؤشر لقياس تأثير مجتمع معين على </a:t>
            </a:r>
            <a:r>
              <a:rPr lang="ar-DZ" altLang="fr-FR" dirty="0">
                <a:hlinkClick r:id="rId3" tooltip="الأرض"/>
              </a:rPr>
              <a:t>كوكب الأرض</a:t>
            </a:r>
            <a:r>
              <a:rPr lang="ar-DZ" altLang="fr-FR" dirty="0"/>
              <a:t> ونظمه الطبيعية. ويوضح لنا مؤشر البصمة البيئية مدى مستوى استدامة نمط عيش مجتمع معين، ومدى تأثيره وضرره على كوكب الأرض. يتم التوصل إلى هذه النتيجة من خلال مقارنة </a:t>
            </a:r>
            <a:r>
              <a:rPr lang="ar-DZ" altLang="fr-FR" dirty="0" err="1"/>
              <a:t>الإستهلاك</a:t>
            </a:r>
            <a:r>
              <a:rPr lang="ar-DZ" altLang="fr-FR" dirty="0"/>
              <a:t> للموارد الطبيعية مع قدرة الأرض على تجديدها</a:t>
            </a:r>
            <a:endParaRPr lang="fr-FR" dirty="0"/>
          </a:p>
        </p:txBody>
      </p:sp>
      <p:sp>
        <p:nvSpPr>
          <p:cNvPr id="4" name="Espace réservé du numéro de diapositive 3"/>
          <p:cNvSpPr>
            <a:spLocks noGrp="1"/>
          </p:cNvSpPr>
          <p:nvPr>
            <p:ph type="sldNum" sz="quarter" idx="10"/>
          </p:nvPr>
        </p:nvSpPr>
        <p:spPr/>
        <p:txBody>
          <a:bodyPr/>
          <a:lstStyle/>
          <a:p>
            <a:fld id="{3AFD71FC-00B6-4B74-A9DE-6FB0BC1E817C}" type="slidenum">
              <a:rPr lang="fr-FR" smtClean="0"/>
              <a:pPr/>
              <a:t>13</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Tout ces éléments la,</a:t>
            </a:r>
            <a:r>
              <a:rPr lang="fr-FR" baseline="0" dirty="0"/>
              <a:t> ce sont des ressources, la terre contient bien évidement des ressources </a:t>
            </a:r>
            <a:endParaRPr lang="fr-FR" dirty="0"/>
          </a:p>
        </p:txBody>
      </p:sp>
      <p:sp>
        <p:nvSpPr>
          <p:cNvPr id="4" name="Espace réservé du numéro de diapositive 3"/>
          <p:cNvSpPr>
            <a:spLocks noGrp="1"/>
          </p:cNvSpPr>
          <p:nvPr>
            <p:ph type="sldNum" sz="quarter" idx="10"/>
          </p:nvPr>
        </p:nvSpPr>
        <p:spPr/>
        <p:txBody>
          <a:bodyPr/>
          <a:lstStyle/>
          <a:p>
            <a:fld id="{3AFD71FC-00B6-4B74-A9DE-6FB0BC1E817C}"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70ADF-0013-4CBC-9D12-749E93FD360B}" type="datetimeFigureOut">
              <a:rPr lang="fr-FR" smtClean="0"/>
              <a:pPr/>
              <a:t>30/04/2025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5ADF2E-D7EC-4EF5-A498-6B0F64F0BB0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70ADF-0013-4CBC-9D12-749E93FD360B}" type="datetimeFigureOut">
              <a:rPr lang="fr-FR" smtClean="0"/>
              <a:pPr/>
              <a:t>30/04/2025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ADF2E-D7EC-4EF5-A498-6B0F64F0BB0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techno-science.net/glossaire-definition/Vie.html"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00166" y="2857496"/>
            <a:ext cx="6400800" cy="1571636"/>
          </a:xfrm>
        </p:spPr>
        <p:txBody>
          <a:bodyPr>
            <a:normAutofit fontScale="92500" lnSpcReduction="10000"/>
          </a:bodyPr>
          <a:lstStyle/>
          <a:p>
            <a:r>
              <a:rPr lang="fr-FR" b="1" u="sng" dirty="0">
                <a:solidFill>
                  <a:srgbClr val="FF0000"/>
                </a:solidFill>
              </a:rPr>
              <a:t>Cours n°5:</a:t>
            </a:r>
          </a:p>
          <a:p>
            <a:endParaRPr lang="fr-FR" b="1" u="sng" dirty="0">
              <a:solidFill>
                <a:srgbClr val="FF0000"/>
              </a:solidFill>
            </a:endParaRPr>
          </a:p>
          <a:p>
            <a:r>
              <a:rPr lang="fr-FR" b="1" u="sng" dirty="0">
                <a:solidFill>
                  <a:srgbClr val="FF0000"/>
                </a:solidFill>
              </a:rPr>
              <a:t>Initiation a l’</a:t>
            </a:r>
            <a:r>
              <a:rPr lang="fr-FR" b="1" u="sng" dirty="0" err="1">
                <a:solidFill>
                  <a:srgbClr val="FF0000"/>
                </a:solidFill>
              </a:rPr>
              <a:t>écosystéme</a:t>
            </a:r>
            <a:r>
              <a:rPr lang="fr-FR" b="1" u="sng" dirty="0">
                <a:solidFill>
                  <a:srgbClr val="FF0000"/>
                </a:solidFill>
              </a:rPr>
              <a:t> urbain</a:t>
            </a:r>
          </a:p>
        </p:txBody>
      </p:sp>
      <p:sp>
        <p:nvSpPr>
          <p:cNvPr id="4" name="Titre 1"/>
          <p:cNvSpPr>
            <a:spLocks noGrp="1"/>
          </p:cNvSpPr>
          <p:nvPr>
            <p:ph type="ctrTitle"/>
          </p:nvPr>
        </p:nvSpPr>
        <p:spPr>
          <a:xfrm>
            <a:off x="785786" y="285728"/>
            <a:ext cx="7772400" cy="1470025"/>
          </a:xfrm>
        </p:spPr>
        <p:txBody>
          <a:bodyPr>
            <a:noAutofit/>
          </a:bodyPr>
          <a:lstStyle/>
          <a:p>
            <a:r>
              <a:rPr lang="fr-FR" sz="1800" u="sng" dirty="0">
                <a:solidFill>
                  <a:schemeClr val="tx1"/>
                </a:solidFill>
              </a:rPr>
              <a:t>Université </a:t>
            </a:r>
            <a:r>
              <a:rPr lang="fr-FR" sz="1800" u="sng" dirty="0" err="1">
                <a:solidFill>
                  <a:schemeClr val="tx1"/>
                </a:solidFill>
              </a:rPr>
              <a:t>Badji</a:t>
            </a:r>
            <a:r>
              <a:rPr lang="fr-FR" sz="1800" u="sng" dirty="0">
                <a:solidFill>
                  <a:schemeClr val="tx1"/>
                </a:solidFill>
              </a:rPr>
              <a:t> </a:t>
            </a:r>
            <a:r>
              <a:rPr lang="fr-FR" sz="1800" u="sng" dirty="0" err="1">
                <a:solidFill>
                  <a:schemeClr val="tx1"/>
                </a:solidFill>
              </a:rPr>
              <a:t>Mokhtar</a:t>
            </a:r>
            <a:r>
              <a:rPr lang="fr-FR" sz="1800" u="sng" dirty="0">
                <a:solidFill>
                  <a:schemeClr val="tx1"/>
                </a:solidFill>
              </a:rPr>
              <a:t> Annaba</a:t>
            </a:r>
            <a:br>
              <a:rPr lang="fr-FR" sz="1800" u="sng" dirty="0">
                <a:solidFill>
                  <a:schemeClr val="tx1"/>
                </a:solidFill>
              </a:rPr>
            </a:br>
            <a:r>
              <a:rPr lang="fr-FR" sz="1800" u="sng" dirty="0">
                <a:solidFill>
                  <a:schemeClr val="tx1"/>
                </a:solidFill>
              </a:rPr>
              <a:t>Faculté des sciences de la terre</a:t>
            </a:r>
            <a:br>
              <a:rPr lang="fr-FR" sz="1800" u="sng" dirty="0">
                <a:solidFill>
                  <a:schemeClr val="tx1"/>
                </a:solidFill>
              </a:rPr>
            </a:br>
            <a:r>
              <a:rPr lang="fr-FR" sz="1800" u="sng" dirty="0">
                <a:solidFill>
                  <a:schemeClr val="tx1"/>
                </a:solidFill>
              </a:rPr>
              <a:t>Département d’aménagement du territoire</a:t>
            </a:r>
            <a:br>
              <a:rPr lang="fr-FR" sz="1800" u="sng" dirty="0">
                <a:solidFill>
                  <a:schemeClr val="tx1"/>
                </a:solidFill>
              </a:rPr>
            </a:br>
            <a:r>
              <a:rPr lang="fr-FR" sz="1800" u="sng" dirty="0">
                <a:solidFill>
                  <a:schemeClr val="tx1"/>
                </a:solidFill>
              </a:rPr>
              <a:t>Filière : L3 Géographie et Aménagement</a:t>
            </a:r>
            <a:br>
              <a:rPr lang="fr-FR" sz="1800" u="sng" dirty="0">
                <a:solidFill>
                  <a:schemeClr val="tx1"/>
                </a:solidFill>
              </a:rPr>
            </a:br>
            <a:r>
              <a:rPr lang="fr-FR" sz="1800" u="sng" dirty="0">
                <a:solidFill>
                  <a:schemeClr val="tx1"/>
                </a:solidFill>
              </a:rPr>
              <a:t>Module : </a:t>
            </a:r>
            <a:r>
              <a:rPr lang="fr-FR" sz="1800" u="sng" dirty="0">
                <a:latin typeface="Calibri"/>
              </a:rPr>
              <a:t>Environnement</a:t>
            </a:r>
            <a:r>
              <a:rPr lang="fr-FR" sz="1800" u="sng" dirty="0">
                <a:solidFill>
                  <a:schemeClr val="tx1"/>
                </a:solidFill>
              </a:rPr>
              <a:t> </a:t>
            </a:r>
            <a:endParaRPr lang="fr-FR" sz="1800" dirty="0"/>
          </a:p>
        </p:txBody>
      </p:sp>
      <p:sp>
        <p:nvSpPr>
          <p:cNvPr id="5" name="ZoneTexte 4"/>
          <p:cNvSpPr txBox="1"/>
          <p:nvPr/>
        </p:nvSpPr>
        <p:spPr>
          <a:xfrm>
            <a:off x="1857356" y="6143644"/>
            <a:ext cx="5857916" cy="369332"/>
          </a:xfrm>
          <a:prstGeom prst="rect">
            <a:avLst/>
          </a:prstGeom>
          <a:noFill/>
        </p:spPr>
        <p:txBody>
          <a:bodyPr wrap="square" rtlCol="0">
            <a:spAutoFit/>
          </a:bodyPr>
          <a:lstStyle/>
          <a:p>
            <a:pPr algn="ctr"/>
            <a:r>
              <a:rPr lang="fr-FR" dirty="0"/>
              <a:t>H. </a:t>
            </a:r>
            <a:r>
              <a:rPr lang="fr-FR" dirty="0" err="1"/>
              <a:t>Medjahed</a:t>
            </a:r>
            <a:r>
              <a:rPr lang="fr-FR" dirty="0"/>
              <a:t>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a:bodyPr>
          <a:lstStyle/>
          <a:p>
            <a:pPr algn="l"/>
            <a:r>
              <a:rPr lang="fr-FR" sz="2600" b="1" u="sng" dirty="0">
                <a:solidFill>
                  <a:schemeClr val="tx1"/>
                </a:solidFill>
              </a:rPr>
              <a:t>A/ L’écologie urbaine classique :</a:t>
            </a:r>
          </a:p>
          <a:p>
            <a:pPr algn="just"/>
            <a:endParaRPr lang="fr-FR" sz="2400" dirty="0">
              <a:solidFill>
                <a:schemeClr val="tx1"/>
              </a:solidFill>
            </a:endParaRPr>
          </a:p>
          <a:p>
            <a:pPr algn="just"/>
            <a:r>
              <a:rPr lang="fr-FR" sz="2400" dirty="0">
                <a:solidFill>
                  <a:schemeClr val="tx1"/>
                </a:solidFill>
              </a:rPr>
              <a:t>L’écologie urbaine classique est initiée par l’école de Chicago en 1925, ce courant a donné les premières bases de l’approche écologique de la ville, et privilégié </a:t>
            </a:r>
            <a:r>
              <a:rPr lang="fr-FR" sz="2400" u="sng" dirty="0">
                <a:solidFill>
                  <a:schemeClr val="tx1"/>
                </a:solidFill>
              </a:rPr>
              <a:t>la dimension sociale de la ville.</a:t>
            </a:r>
          </a:p>
          <a:p>
            <a:pPr algn="just"/>
            <a:endParaRPr lang="fr-FR" sz="2400" u="sng" dirty="0">
              <a:solidFill>
                <a:schemeClr val="tx1"/>
              </a:solidFill>
            </a:endParaRPr>
          </a:p>
          <a:p>
            <a:pPr algn="just"/>
            <a:r>
              <a:rPr lang="fr-FR" sz="2400" dirty="0">
                <a:solidFill>
                  <a:schemeClr val="tx1"/>
                </a:solidFill>
              </a:rPr>
              <a:t>Ce courant a été par la suite fortement critiqué, car il n’a été que descriptif.</a:t>
            </a:r>
          </a:p>
          <a:p>
            <a:pPr algn="just"/>
            <a:endParaRPr lang="fr-FR" sz="2400" b="1" dirty="0">
              <a:solidFill>
                <a:schemeClr val="tx1"/>
              </a:solidFill>
            </a:endParaRPr>
          </a:p>
          <a:p>
            <a:pPr algn="just"/>
            <a:r>
              <a:rPr lang="fr-FR" sz="2400" dirty="0">
                <a:solidFill>
                  <a:schemeClr val="tx1"/>
                </a:solidFill>
              </a:rPr>
              <a:t>L’École de Chicago est une </a:t>
            </a:r>
            <a:r>
              <a:rPr lang="fr-FR" sz="2400" b="1" u="sng" dirty="0">
                <a:solidFill>
                  <a:schemeClr val="tx1"/>
                </a:solidFill>
              </a:rPr>
              <a:t>sociologie urbaine</a:t>
            </a:r>
            <a:r>
              <a:rPr lang="fr-FR" sz="2400" dirty="0">
                <a:solidFill>
                  <a:schemeClr val="tx1"/>
                </a:solidFill>
              </a:rPr>
              <a:t> qui a entrepris des études sur les problèmes auxquels la ville de Chicago était alors confrontée du fait de sa très forte croissance (</a:t>
            </a:r>
            <a:r>
              <a:rPr lang="fr-FR" sz="2400" u="sng" dirty="0">
                <a:solidFill>
                  <a:schemeClr val="tx1"/>
                </a:solidFill>
              </a:rPr>
              <a:t>5 000 </a:t>
            </a:r>
            <a:r>
              <a:rPr lang="fr-FR" sz="2400" dirty="0">
                <a:solidFill>
                  <a:schemeClr val="tx1"/>
                </a:solidFill>
              </a:rPr>
              <a:t>habitants en 1840, </a:t>
            </a:r>
            <a:r>
              <a:rPr lang="fr-FR" sz="2400" u="sng" dirty="0">
                <a:solidFill>
                  <a:schemeClr val="tx1"/>
                </a:solidFill>
              </a:rPr>
              <a:t>1 million </a:t>
            </a:r>
            <a:r>
              <a:rPr lang="fr-FR" sz="2400" dirty="0">
                <a:solidFill>
                  <a:schemeClr val="tx1"/>
                </a:solidFill>
              </a:rPr>
              <a:t>en 1890).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1207AACA-94BD-C8CA-66CE-5D83AB010007}"/>
              </a:ext>
            </a:extLst>
          </p:cNvPr>
          <p:cNvSpPr>
            <a:spLocks noGrp="1"/>
          </p:cNvSpPr>
          <p:nvPr>
            <p:ph type="subTitle" idx="1"/>
          </p:nvPr>
        </p:nvSpPr>
        <p:spPr>
          <a:xfrm>
            <a:off x="0" y="332656"/>
            <a:ext cx="9144000" cy="6048672"/>
          </a:xfrm>
        </p:spPr>
        <p:txBody>
          <a:bodyPr>
            <a:normAutofit fontScale="70000" lnSpcReduction="20000"/>
          </a:bodyPr>
          <a:lstStyle/>
          <a:p>
            <a:pPr algn="just">
              <a:lnSpc>
                <a:spcPct val="170000"/>
              </a:lnSpc>
            </a:pPr>
            <a:r>
              <a:rPr lang="fr-FR" dirty="0">
                <a:solidFill>
                  <a:schemeClr val="tx1"/>
                </a:solidFill>
              </a:rPr>
              <a:t>Mais elle a surtout consacré nombre de ses travaux au problème de l’immigration et de l’assimilation des millions d’immigrants à la société américaine. </a:t>
            </a:r>
          </a:p>
          <a:p>
            <a:pPr algn="just">
              <a:lnSpc>
                <a:spcPct val="170000"/>
              </a:lnSpc>
            </a:pPr>
            <a:endParaRPr lang="fr-FR" dirty="0">
              <a:solidFill>
                <a:schemeClr val="tx1"/>
              </a:solidFill>
            </a:endParaRPr>
          </a:p>
          <a:p>
            <a:pPr algn="just">
              <a:lnSpc>
                <a:spcPct val="170000"/>
              </a:lnSpc>
            </a:pPr>
            <a:r>
              <a:rPr lang="fr-FR" dirty="0">
                <a:solidFill>
                  <a:schemeClr val="tx1"/>
                </a:solidFill>
              </a:rPr>
              <a:t>La sociologie urbaine voit la ville comme un agencement de populations d'origines différentes dans un même milieu et un même système d'activités.</a:t>
            </a:r>
          </a:p>
          <a:p>
            <a:pPr algn="just">
              <a:lnSpc>
                <a:spcPct val="170000"/>
              </a:lnSpc>
            </a:pPr>
            <a:endParaRPr lang="fr-FR" dirty="0">
              <a:solidFill>
                <a:schemeClr val="tx1"/>
              </a:solidFill>
            </a:endParaRPr>
          </a:p>
          <a:p>
            <a:pPr algn="just">
              <a:lnSpc>
                <a:spcPct val="170000"/>
              </a:lnSpc>
            </a:pPr>
            <a:r>
              <a:rPr lang="fr-FR" dirty="0">
                <a:solidFill>
                  <a:schemeClr val="tx1"/>
                </a:solidFill>
              </a:rPr>
              <a:t>Pour modéliser les transformations urbaines qu’a connu Chicago, les sociologues se sont inspiré des concepts de l’écologie végétale (Domination, Compétition, Invasion, Regroupement, Succession,...), ce qui justifie le terme d'écologie urbaine qui qualifie l'École de Chicago. </a:t>
            </a:r>
          </a:p>
          <a:p>
            <a:endParaRPr lang="fr-FR" dirty="0"/>
          </a:p>
        </p:txBody>
      </p:sp>
    </p:spTree>
    <p:extLst>
      <p:ext uri="{BB962C8B-B14F-4D97-AF65-F5344CB8AC3E}">
        <p14:creationId xmlns:p14="http://schemas.microsoft.com/office/powerpoint/2010/main" val="2453129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7772400" cy="571480"/>
          </a:xfrm>
        </p:spPr>
        <p:txBody>
          <a:bodyPr>
            <a:normAutofit/>
          </a:bodyPr>
          <a:lstStyle/>
          <a:p>
            <a:pPr algn="l"/>
            <a:r>
              <a:rPr lang="fr-FR" sz="2800" b="1" u="sng" dirty="0"/>
              <a:t>B- 2eme courant, l’écologie urbaine moderne:</a:t>
            </a:r>
          </a:p>
        </p:txBody>
      </p:sp>
      <p:sp>
        <p:nvSpPr>
          <p:cNvPr id="3" name="Sous-titre 2"/>
          <p:cNvSpPr>
            <a:spLocks noGrp="1"/>
          </p:cNvSpPr>
          <p:nvPr>
            <p:ph type="subTitle" idx="1"/>
          </p:nvPr>
        </p:nvSpPr>
        <p:spPr>
          <a:xfrm>
            <a:off x="0" y="642918"/>
            <a:ext cx="9144000" cy="1752600"/>
          </a:xfrm>
        </p:spPr>
        <p:txBody>
          <a:bodyPr>
            <a:noAutofit/>
          </a:bodyPr>
          <a:lstStyle/>
          <a:p>
            <a:pPr algn="just">
              <a:lnSpc>
                <a:spcPct val="170000"/>
              </a:lnSpc>
            </a:pPr>
            <a:r>
              <a:rPr lang="fr-FR" sz="2400" dirty="0">
                <a:solidFill>
                  <a:schemeClr val="tx1"/>
                </a:solidFill>
                <a:cs typeface="Times New Roman" pitchFamily="18" charset="0"/>
              </a:rPr>
              <a:t>        L’écologie urbaine est l'étude des influences  de l'activité humaine en ville sur les ressources naturelles et sur l’environnement. </a:t>
            </a:r>
          </a:p>
          <a:p>
            <a:pPr algn="just">
              <a:lnSpc>
                <a:spcPct val="170000"/>
              </a:lnSpc>
            </a:pPr>
            <a:r>
              <a:rPr lang="fr-FR" sz="2400" dirty="0">
                <a:solidFill>
                  <a:schemeClr val="tx1"/>
                </a:solidFill>
                <a:cs typeface="Times New Roman" pitchFamily="18" charset="0"/>
              </a:rPr>
              <a:t>        Elle vise à articuler ces enjeux en les insérant dans les politiques territoriales pour limiter les impacts environnementaux dans le but d’améliorer le cadre de </a:t>
            </a:r>
            <a:r>
              <a:rPr lang="fr-FR" sz="2400" dirty="0">
                <a:solidFill>
                  <a:schemeClr val="tx1"/>
                </a:solidFill>
                <a:cs typeface="Times New Roman" pitchFamily="18" charset="0"/>
                <a:hlinkClick r:id="rId2"/>
              </a:rPr>
              <a:t>vie</a:t>
            </a:r>
            <a:r>
              <a:rPr lang="fr-FR" sz="2400" dirty="0">
                <a:solidFill>
                  <a:schemeClr val="tx1"/>
                </a:solidFill>
                <a:cs typeface="Times New Roman" pitchFamily="18" charset="0"/>
              </a:rPr>
              <a:t> des habitants et de protéger les ressources naturelles.</a:t>
            </a:r>
          </a:p>
        </p:txBody>
      </p:sp>
      <p:sp>
        <p:nvSpPr>
          <p:cNvPr id="4" name="ZoneTexte 3"/>
          <p:cNvSpPr txBox="1"/>
          <p:nvPr/>
        </p:nvSpPr>
        <p:spPr>
          <a:xfrm>
            <a:off x="214282" y="3214686"/>
            <a:ext cx="8929718" cy="369332"/>
          </a:xfrm>
          <a:prstGeom prst="rect">
            <a:avLst/>
          </a:prstGeom>
          <a:noFill/>
        </p:spPr>
        <p:txBody>
          <a:bodyPr wrap="square" rtlCol="0">
            <a:spAutoFit/>
          </a:bodyPr>
          <a:lstStyle/>
          <a:p>
            <a:endParaRPr lang="fr-FR" dirty="0"/>
          </a:p>
        </p:txBody>
      </p:sp>
      <p:sp>
        <p:nvSpPr>
          <p:cNvPr id="16385" name="Rectangle 1"/>
          <p:cNvSpPr>
            <a:spLocks noChangeArrowheads="1"/>
          </p:cNvSpPr>
          <p:nvPr/>
        </p:nvSpPr>
        <p:spPr bwMode="auto">
          <a:xfrm>
            <a:off x="14334" y="5085184"/>
            <a:ext cx="9144000" cy="830997"/>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815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effectLst/>
                <a:cs typeface="Times New Roman" pitchFamily="18" charset="0"/>
              </a:rPr>
              <a:t>Aborder l’écologie urbaine revient à évoquer impérativement </a:t>
            </a:r>
            <a:r>
              <a:rPr kumimoji="0" lang="fr-FR" sz="2400" b="1" i="0" u="sng" strike="noStrike" cap="none" normalizeH="0" baseline="0" dirty="0">
                <a:ln>
                  <a:noFill/>
                </a:ln>
                <a:effectLst/>
                <a:cs typeface="Times New Roman" pitchFamily="18" charset="0"/>
              </a:rPr>
              <a:t>L’empreinte écologique</a:t>
            </a:r>
            <a:r>
              <a:rPr kumimoji="0" lang="fr-FR" sz="1300" b="1" i="0" u="sng" strike="noStrike" cap="none" normalizeH="0" baseline="0" dirty="0">
                <a:ln>
                  <a:noFill/>
                </a:ln>
                <a:solidFill>
                  <a:srgbClr val="000000"/>
                </a:solidFill>
                <a:effectLst/>
                <a:cs typeface="Times New Roman" pitchFamily="18" charset="0"/>
              </a:rPr>
              <a:t>. </a:t>
            </a:r>
            <a:endParaRPr kumimoji="0" lang="fr-FR" sz="1800" b="0" i="0" u="sng" strike="noStrike" cap="none" normalizeH="0" baseline="0" dirty="0">
              <a:ln>
                <a:noFill/>
              </a:ln>
              <a:solidFill>
                <a:schemeClr val="tx1"/>
              </a:solidFill>
              <a:effectLst/>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numéro de diapositive 13"/>
          <p:cNvSpPr>
            <a:spLocks noGrp="1"/>
          </p:cNvSpPr>
          <p:nvPr>
            <p:ph type="sldNum" sz="quarter" idx="12"/>
          </p:nvPr>
        </p:nvSpPr>
        <p:spPr bwMode="auto">
          <a:xfrm>
            <a:off x="8458604" y="6391124"/>
            <a:ext cx="559405" cy="365276"/>
          </a:xfrm>
          <a:noFill/>
          <a:ln>
            <a:miter lim="800000"/>
            <a:headEnd/>
            <a:tailEnd/>
          </a:ln>
        </p:spPr>
        <p:txBody>
          <a:bodyPr/>
          <a:lstStyle/>
          <a:p>
            <a:fld id="{D8254B05-95D6-4A2D-86E4-FB13FB7E052F}" type="slidenum">
              <a:rPr lang="fr-FR" sz="3000" b="1">
                <a:solidFill>
                  <a:srgbClr val="F2F2F2"/>
                </a:solidFill>
              </a:rPr>
              <a:pPr/>
              <a:t>13</a:t>
            </a:fld>
            <a:endParaRPr lang="fr-FR" sz="3000" b="1" dirty="0">
              <a:solidFill>
                <a:srgbClr val="F2F2F2"/>
              </a:solidFill>
            </a:endParaRPr>
          </a:p>
        </p:txBody>
      </p:sp>
      <p:sp>
        <p:nvSpPr>
          <p:cNvPr id="20" name="Titre 16"/>
          <p:cNvSpPr>
            <a:spLocks noGrp="1"/>
          </p:cNvSpPr>
          <p:nvPr>
            <p:ph type="title"/>
          </p:nvPr>
        </p:nvSpPr>
        <p:spPr>
          <a:xfrm>
            <a:off x="0" y="137207"/>
            <a:ext cx="8389677" cy="648587"/>
          </a:xfrm>
          <a:scene3d>
            <a:camera prst="orthographicFront"/>
            <a:lightRig rig="glow" dir="tl">
              <a:rot lat="0" lon="0" rev="5400000"/>
            </a:lightRig>
          </a:scene3d>
          <a:sp3d contourW="12700">
            <a:contourClr>
              <a:schemeClr val="bg1"/>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sp3d contourW="12700">
              <a:bevelT w="25400" h="25400"/>
              <a:contourClr>
                <a:schemeClr val="accent6">
                  <a:shade val="73000"/>
                </a:schemeClr>
              </a:contourClr>
            </a:sp3d>
          </a:bodyPr>
          <a:lstStyle/>
          <a:p>
            <a:pPr algn="l">
              <a:defRPr/>
            </a:pPr>
            <a:r>
              <a:rPr lang="fr-FR" sz="2600" b="1" dirty="0">
                <a:solidFill>
                  <a:srgbClr val="FF0000"/>
                </a:solidFill>
                <a:latin typeface="+mn-lt"/>
              </a:rPr>
              <a:t> 6/ </a:t>
            </a:r>
            <a:r>
              <a:rPr lang="fr-FR" sz="2600" b="1" u="sng" dirty="0">
                <a:solidFill>
                  <a:srgbClr val="FF0000"/>
                </a:solidFill>
                <a:latin typeface="Candara" panose="020E0502030303020204" pitchFamily="34" charset="0"/>
              </a:rPr>
              <a:t>L’empreinte écologique</a:t>
            </a:r>
            <a:endParaRPr lang="fr-FR" sz="2600" b="1" u="sng" dirty="0">
              <a:ln w="11430"/>
              <a:solidFill>
                <a:srgbClr val="FF0000"/>
              </a:solidFill>
              <a:latin typeface="Candara" panose="020E0502030303020204" pitchFamily="34" charset="0"/>
            </a:endParaRPr>
          </a:p>
        </p:txBody>
      </p:sp>
      <p:grpSp>
        <p:nvGrpSpPr>
          <p:cNvPr id="2" name="Groupe 8"/>
          <p:cNvGrpSpPr>
            <a:grpSpLocks/>
          </p:cNvGrpSpPr>
          <p:nvPr/>
        </p:nvGrpSpPr>
        <p:grpSpPr bwMode="auto">
          <a:xfrm>
            <a:off x="5072066" y="1462315"/>
            <a:ext cx="3938887" cy="3621314"/>
            <a:chOff x="2143108" y="4000500"/>
            <a:chExt cx="4095767" cy="2466975"/>
          </a:xfrm>
        </p:grpSpPr>
        <p:pic>
          <p:nvPicPr>
            <p:cNvPr id="14344" name="Picture 10" descr="http://corbettcares.com/wp-content/uploads/2010/02/ecological-footprint-illustration.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905125" y="4000500"/>
              <a:ext cx="3333750" cy="2466975"/>
            </a:xfrm>
            <a:prstGeom prst="rect">
              <a:avLst/>
            </a:prstGeom>
            <a:noFill/>
            <a:ln w="9525">
              <a:noFill/>
              <a:miter lim="800000"/>
              <a:headEnd/>
              <a:tailEnd/>
            </a:ln>
          </p:spPr>
        </p:pic>
        <p:sp>
          <p:nvSpPr>
            <p:cNvPr id="11" name="ZoneTexte 10"/>
            <p:cNvSpPr txBox="1"/>
            <p:nvPr/>
          </p:nvSpPr>
          <p:spPr>
            <a:xfrm>
              <a:off x="2143108" y="4643446"/>
              <a:ext cx="2769137" cy="293536"/>
            </a:xfrm>
            <a:prstGeom prst="rect">
              <a:avLst/>
            </a:prstGeom>
            <a:noFill/>
          </p:spPr>
          <p:txBody>
            <a:bodyPr wrap="none">
              <a:spAutoFit/>
              <a:scene3d>
                <a:camera prst="orthographicFront"/>
                <a:lightRig rig="threePt" dir="t"/>
              </a:scene3d>
              <a:sp3d extrusionH="57150">
                <a:bevelT w="38100" h="38100"/>
              </a:sp3d>
            </a:bodyPr>
            <a:lstStyle/>
            <a:p>
              <a:pPr>
                <a:defRPr/>
              </a:pPr>
              <a:r>
                <a:rPr lang="fr-FR" sz="2200" dirty="0" err="1">
                  <a:solidFill>
                    <a:srgbClr val="00A249"/>
                  </a:solidFill>
                  <a:effectLst>
                    <a:outerShdw blurRad="38100" dist="38100" dir="2700000" algn="tl">
                      <a:srgbClr val="000000">
                        <a:alpha val="43137"/>
                      </a:srgbClr>
                    </a:outerShdw>
                  </a:effectLst>
                  <a:latin typeface="Comic Sans MS" pitchFamily="66" charset="0"/>
                </a:rPr>
                <a:t>Ecological</a:t>
              </a:r>
              <a:r>
                <a:rPr lang="fr-FR" sz="2200" dirty="0">
                  <a:solidFill>
                    <a:srgbClr val="00A249"/>
                  </a:solidFill>
                  <a:effectLst>
                    <a:outerShdw blurRad="38100" dist="38100" dir="2700000" algn="tl">
                      <a:srgbClr val="000000">
                        <a:alpha val="43137"/>
                      </a:srgbClr>
                    </a:outerShdw>
                  </a:effectLst>
                  <a:latin typeface="Comic Sans MS" pitchFamily="66" charset="0"/>
                </a:rPr>
                <a:t> </a:t>
              </a:r>
              <a:r>
                <a:rPr lang="fr-FR" sz="2200" dirty="0" err="1">
                  <a:solidFill>
                    <a:srgbClr val="00A249"/>
                  </a:solidFill>
                  <a:effectLst>
                    <a:outerShdw blurRad="38100" dist="38100" dir="2700000" algn="tl">
                      <a:srgbClr val="000000">
                        <a:alpha val="43137"/>
                      </a:srgbClr>
                    </a:outerShdw>
                  </a:effectLst>
                  <a:latin typeface="Comic Sans MS" pitchFamily="66" charset="0"/>
                </a:rPr>
                <a:t>footprint</a:t>
              </a:r>
              <a:endParaRPr lang="fr-FR" sz="2200" dirty="0">
                <a:solidFill>
                  <a:srgbClr val="00A249"/>
                </a:solidFill>
                <a:effectLst>
                  <a:outerShdw blurRad="38100" dist="38100" dir="2700000" algn="tl">
                    <a:srgbClr val="000000">
                      <a:alpha val="43137"/>
                    </a:srgbClr>
                  </a:outerShdw>
                </a:effectLst>
                <a:latin typeface="Comic Sans MS" pitchFamily="66" charset="0"/>
              </a:endParaRPr>
            </a:p>
          </p:txBody>
        </p:sp>
      </p:grpSp>
      <p:sp>
        <p:nvSpPr>
          <p:cNvPr id="12" name="Rectangle 11"/>
          <p:cNvSpPr>
            <a:spLocks noChangeArrowheads="1"/>
          </p:cNvSpPr>
          <p:nvPr/>
        </p:nvSpPr>
        <p:spPr bwMode="auto">
          <a:xfrm>
            <a:off x="142844" y="1447800"/>
            <a:ext cx="4857784" cy="4495111"/>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lIns="62518" tIns="31259" rIns="62518" bIns="31259">
            <a:spAutoFit/>
          </a:bodyPr>
          <a:lstStyle/>
          <a:p>
            <a:pPr algn="just">
              <a:buFont typeface="Arial" panose="020B0604020202020204" pitchFamily="34" charset="0"/>
              <a:buNone/>
              <a:defRPr/>
            </a:pPr>
            <a:r>
              <a:rPr lang="fr-FR" sz="2400" dirty="0">
                <a:latin typeface="Candara" panose="020E0502030303020204" pitchFamily="34" charset="0"/>
              </a:rPr>
              <a:t>L’empreinte écologique est </a:t>
            </a:r>
            <a:r>
              <a:rPr lang="fr-FR" sz="2400" b="1" dirty="0">
                <a:solidFill>
                  <a:srgbClr val="FF0000"/>
                </a:solidFill>
                <a:latin typeface="Candara" panose="020E0502030303020204" pitchFamily="34" charset="0"/>
              </a:rPr>
              <a:t>un outil </a:t>
            </a:r>
            <a:r>
              <a:rPr lang="fr-FR" sz="2400" b="1" dirty="0">
                <a:latin typeface="Candara" panose="020E0502030303020204" pitchFamily="34" charset="0"/>
              </a:rPr>
              <a:t>simple </a:t>
            </a:r>
            <a:r>
              <a:rPr lang="fr-FR" sz="2400" dirty="0">
                <a:latin typeface="Candara" panose="020E0502030303020204" pitchFamily="34" charset="0"/>
              </a:rPr>
              <a:t>d’utilisation,</a:t>
            </a:r>
            <a:r>
              <a:rPr lang="fr-FR" sz="2400" b="1" dirty="0">
                <a:latin typeface="Candara" panose="020E0502030303020204" pitchFamily="34" charset="0"/>
              </a:rPr>
              <a:t> facile </a:t>
            </a:r>
            <a:r>
              <a:rPr lang="fr-FR" sz="2400" dirty="0">
                <a:latin typeface="Candara" panose="020E0502030303020204" pitchFamily="34" charset="0"/>
              </a:rPr>
              <a:t>à comprendre il sert à montrer l’étendu de l’impact d’un objet d’étude quelconque, il peut être appliqué à différentes échelles, de l’individu à la ville.</a:t>
            </a:r>
          </a:p>
          <a:p>
            <a:pPr algn="just">
              <a:buFont typeface="Arial" panose="020B0604020202020204" pitchFamily="34" charset="0"/>
              <a:buNone/>
              <a:defRPr/>
            </a:pPr>
            <a:r>
              <a:rPr lang="fr-FR" sz="2400" dirty="0">
                <a:latin typeface="Candara" panose="020E0502030303020204" pitchFamily="34" charset="0"/>
              </a:rPr>
              <a:t>L’empreinte écologique est un </a:t>
            </a:r>
            <a:r>
              <a:rPr lang="fr-FR" sz="2400" b="1" dirty="0">
                <a:solidFill>
                  <a:srgbClr val="00A249"/>
                </a:solidFill>
                <a:latin typeface="Candara" panose="020E0502030303020204" pitchFamily="34" charset="0"/>
              </a:rPr>
              <a:t>indicateur de la durabilité </a:t>
            </a:r>
            <a:r>
              <a:rPr lang="fr-FR" sz="2400" dirty="0">
                <a:latin typeface="Candara" panose="020E0502030303020204" pitchFamily="34" charset="0"/>
              </a:rPr>
              <a:t>dans une ville. Quand l’empreinte écologique </a:t>
            </a:r>
            <a:r>
              <a:rPr lang="fr-FR" sz="2400" dirty="0">
                <a:solidFill>
                  <a:srgbClr val="FF3300"/>
                </a:solidFill>
                <a:latin typeface="Candara" panose="020E0502030303020204" pitchFamily="34" charset="0"/>
              </a:rPr>
              <a:t>augmente </a:t>
            </a:r>
            <a:r>
              <a:rPr lang="fr-FR" sz="2400" dirty="0">
                <a:latin typeface="Candara" panose="020E0502030303020204" pitchFamily="34" charset="0"/>
              </a:rPr>
              <a:t>, la durabilité d’une ville </a:t>
            </a:r>
            <a:r>
              <a:rPr lang="fr-FR" sz="2400" dirty="0">
                <a:solidFill>
                  <a:srgbClr val="FF3300"/>
                </a:solidFill>
                <a:latin typeface="Candara" panose="020E0502030303020204" pitchFamily="34" charset="0"/>
              </a:rPr>
              <a:t>diminue</a:t>
            </a:r>
            <a:r>
              <a:rPr lang="fr-FR" sz="2400" dirty="0">
                <a:latin typeface="Candara" panose="020E0502030303020204" pitchFamily="34" charset="0"/>
              </a:rPr>
              <a:t>    et inversement</a:t>
            </a:r>
            <a:endParaRPr lang="fr-FR" sz="2400" dirty="0">
              <a:latin typeface="+mj-lt"/>
            </a:endParaRPr>
          </a:p>
        </p:txBody>
      </p:sp>
      <p:cxnSp>
        <p:nvCxnSpPr>
          <p:cNvPr id="7" name="Connecteur droit avec flèche 6"/>
          <p:cNvCxnSpPr/>
          <p:nvPr/>
        </p:nvCxnSpPr>
        <p:spPr>
          <a:xfrm flipH="1">
            <a:off x="1142976" y="5715016"/>
            <a:ext cx="183444" cy="324152"/>
          </a:xfrm>
          <a:prstGeom prst="straightConnector1">
            <a:avLst/>
          </a:prstGeom>
          <a:ln>
            <a:headEnd type="none" w="med" len="med"/>
            <a:tailEnd type="arrow" w="med" len="med"/>
          </a:ln>
        </p:spPr>
        <p:style>
          <a:lnRef idx="3">
            <a:schemeClr val="dk1"/>
          </a:lnRef>
          <a:fillRef idx="0">
            <a:schemeClr val="dk1"/>
          </a:fillRef>
          <a:effectRef idx="2">
            <a:schemeClr val="dk1"/>
          </a:effectRef>
          <a:fontRef idx="minor">
            <a:schemeClr val="tx1"/>
          </a:fontRef>
        </p:style>
      </p:cxnSp>
      <p:cxnSp>
        <p:nvCxnSpPr>
          <p:cNvPr id="16" name="Connecteur droit avec flèche 15"/>
          <p:cNvCxnSpPr/>
          <p:nvPr/>
        </p:nvCxnSpPr>
        <p:spPr>
          <a:xfrm flipV="1">
            <a:off x="1571604" y="5072074"/>
            <a:ext cx="248960" cy="267305"/>
          </a:xfrm>
          <a:prstGeom prst="straightConnector1">
            <a:avLst/>
          </a:prstGeom>
          <a:ln>
            <a:headEnd type="none" w="med" len="med"/>
            <a:tailEnd type="arrow" w="med" len="med"/>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2428868"/>
          </a:xfrm>
        </p:spPr>
        <p:txBody>
          <a:bodyPr>
            <a:normAutofit fontScale="32500" lnSpcReduction="20000"/>
          </a:bodyPr>
          <a:lstStyle/>
          <a:p>
            <a:pPr algn="just"/>
            <a:r>
              <a:rPr lang="fr-FR" sz="8600" b="1" u="sng" dirty="0">
                <a:solidFill>
                  <a:schemeClr val="tx1"/>
                </a:solidFill>
              </a:rPr>
              <a:t>6-1 / Empreinte écologique de quoi s’agit-il</a:t>
            </a:r>
            <a:r>
              <a:rPr lang="fr-FR" sz="8600" u="sng" dirty="0">
                <a:solidFill>
                  <a:schemeClr val="tx1"/>
                </a:solidFill>
              </a:rPr>
              <a:t>: </a:t>
            </a:r>
          </a:p>
          <a:p>
            <a:pPr algn="just"/>
            <a:endParaRPr lang="fr-FR" sz="6000" dirty="0">
              <a:solidFill>
                <a:schemeClr val="tx1"/>
              </a:solidFill>
            </a:endParaRPr>
          </a:p>
          <a:p>
            <a:pPr algn="just"/>
            <a:r>
              <a:rPr lang="fr-FR" sz="7400" dirty="0">
                <a:solidFill>
                  <a:schemeClr val="tx1"/>
                </a:solidFill>
              </a:rPr>
              <a:t>La planète terre est composée des espaces biologiques riches en biodiversité directement </a:t>
            </a:r>
            <a:r>
              <a:rPr lang="fr-FR" sz="7400" b="1" dirty="0">
                <a:solidFill>
                  <a:schemeClr val="tx1"/>
                </a:solidFill>
              </a:rPr>
              <a:t>exploitable</a:t>
            </a:r>
            <a:r>
              <a:rPr lang="fr-FR" sz="7400" dirty="0">
                <a:solidFill>
                  <a:schemeClr val="tx1"/>
                </a:solidFill>
              </a:rPr>
              <a:t>  par l’Homme comme :</a:t>
            </a:r>
          </a:p>
          <a:p>
            <a:pPr algn="just"/>
            <a:r>
              <a:rPr lang="fr-FR" sz="8000" b="1" dirty="0">
                <a:solidFill>
                  <a:srgbClr val="FF0000"/>
                </a:solidFill>
              </a:rPr>
              <a:t>       </a:t>
            </a:r>
            <a:endParaRPr lang="fr-FR" sz="8000" b="1" dirty="0">
              <a:solidFill>
                <a:schemeClr val="tx1"/>
              </a:solidFill>
            </a:endParaRPr>
          </a:p>
        </p:txBody>
      </p:sp>
      <p:sp>
        <p:nvSpPr>
          <p:cNvPr id="4" name="ZoneTexte 3"/>
          <p:cNvSpPr txBox="1"/>
          <p:nvPr/>
        </p:nvSpPr>
        <p:spPr>
          <a:xfrm>
            <a:off x="1643042" y="1500174"/>
            <a:ext cx="750095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2000" b="1" u="sng" dirty="0"/>
              <a:t>Les forêts</a:t>
            </a:r>
            <a:r>
              <a:rPr lang="fr-FR" sz="2000" u="sng" dirty="0"/>
              <a:t> </a:t>
            </a:r>
            <a:r>
              <a:rPr lang="fr-FR" sz="2000" dirty="0"/>
              <a:t>: pour produire le bois que nous utilisons pour construire, pour nous chauffer ou encore produire du papier, etc.</a:t>
            </a:r>
            <a:endParaRPr lang="fr-FR" dirty="0"/>
          </a:p>
        </p:txBody>
      </p:sp>
      <p:sp>
        <p:nvSpPr>
          <p:cNvPr id="5" name="ZoneTexte 4"/>
          <p:cNvSpPr txBox="1"/>
          <p:nvPr/>
        </p:nvSpPr>
        <p:spPr>
          <a:xfrm>
            <a:off x="1643042" y="2285992"/>
            <a:ext cx="7500958"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b="1" u="sng" dirty="0"/>
              <a:t>Les pâturages</a:t>
            </a:r>
            <a:r>
              <a:rPr lang="fr-FR" u="sng" dirty="0"/>
              <a:t> </a:t>
            </a:r>
            <a:r>
              <a:rPr lang="fr-FR" dirty="0"/>
              <a:t>: pour élever le bétail qui nous fournira de la viande, de la laine, du lait, etc.</a:t>
            </a:r>
          </a:p>
        </p:txBody>
      </p:sp>
      <p:sp>
        <p:nvSpPr>
          <p:cNvPr id="6" name="ZoneTexte 5"/>
          <p:cNvSpPr txBox="1"/>
          <p:nvPr/>
        </p:nvSpPr>
        <p:spPr>
          <a:xfrm>
            <a:off x="1643042" y="3000372"/>
            <a:ext cx="7500958" cy="92869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b="1" u="sng" dirty="0"/>
              <a:t>Les terres cultivées</a:t>
            </a:r>
            <a:r>
              <a:rPr lang="fr-FR" u="sng" dirty="0"/>
              <a:t> </a:t>
            </a:r>
            <a:r>
              <a:rPr lang="fr-FR" dirty="0"/>
              <a:t>: pour cultiver les plantes qui serviront à notre alimentation et à celle du bétail ou qui seront transformées en huiles ou en fibres (comme le coton, le lin etc.)</a:t>
            </a:r>
          </a:p>
        </p:txBody>
      </p:sp>
      <p:sp>
        <p:nvSpPr>
          <p:cNvPr id="7" name="ZoneTexte 6"/>
          <p:cNvSpPr txBox="1"/>
          <p:nvPr/>
        </p:nvSpPr>
        <p:spPr>
          <a:xfrm>
            <a:off x="1643042" y="3929066"/>
            <a:ext cx="7500958"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b="1" u="sng" dirty="0"/>
              <a:t>Les surfaces maritimes</a:t>
            </a:r>
            <a:r>
              <a:rPr lang="fr-FR" u="sng" dirty="0"/>
              <a:t> </a:t>
            </a:r>
            <a:r>
              <a:rPr lang="fr-FR" dirty="0"/>
              <a:t>: pour produire les poissons et les fruits de mer que nous consommons</a:t>
            </a:r>
          </a:p>
        </p:txBody>
      </p:sp>
      <p:sp>
        <p:nvSpPr>
          <p:cNvPr id="8" name="ZoneTexte 7"/>
          <p:cNvSpPr txBox="1"/>
          <p:nvPr/>
        </p:nvSpPr>
        <p:spPr>
          <a:xfrm>
            <a:off x="1643042" y="4572008"/>
            <a:ext cx="7500958"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b="1" u="sng" dirty="0"/>
              <a:t>Les terrains bâtis</a:t>
            </a:r>
            <a:r>
              <a:rPr lang="fr-FR" u="sng" dirty="0"/>
              <a:t> </a:t>
            </a:r>
            <a:r>
              <a:rPr lang="fr-FR" dirty="0"/>
              <a:t>: pour construire les logements, routes et infrastructures, etc.</a:t>
            </a:r>
          </a:p>
        </p:txBody>
      </p:sp>
      <p:sp>
        <p:nvSpPr>
          <p:cNvPr id="9" name="Accolade ouvrante 8"/>
          <p:cNvSpPr/>
          <p:nvPr/>
        </p:nvSpPr>
        <p:spPr>
          <a:xfrm>
            <a:off x="1285852" y="1428736"/>
            <a:ext cx="357190" cy="3714776"/>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sp>
        <p:nvSpPr>
          <p:cNvPr id="10" name="ZoneTexte 9"/>
          <p:cNvSpPr txBox="1"/>
          <p:nvPr/>
        </p:nvSpPr>
        <p:spPr>
          <a:xfrm>
            <a:off x="0" y="3000372"/>
            <a:ext cx="1357290" cy="707886"/>
          </a:xfrm>
          <a:prstGeom prst="rect">
            <a:avLst/>
          </a:prstGeom>
          <a:noFill/>
        </p:spPr>
        <p:txBody>
          <a:bodyPr wrap="square" rtlCol="0">
            <a:spAutoFit/>
          </a:bodyPr>
          <a:lstStyle/>
          <a:p>
            <a:r>
              <a:rPr lang="fr-FR" sz="2000" b="1" dirty="0">
                <a:solidFill>
                  <a:srgbClr val="FF0000"/>
                </a:solidFill>
              </a:rPr>
              <a:t>Surfaces Ressources</a:t>
            </a:r>
          </a:p>
        </p:txBody>
      </p:sp>
      <p:sp>
        <p:nvSpPr>
          <p:cNvPr id="11" name="ZoneTexte 10"/>
          <p:cNvSpPr txBox="1"/>
          <p:nvPr/>
        </p:nvSpPr>
        <p:spPr>
          <a:xfrm>
            <a:off x="1643042" y="5380672"/>
            <a:ext cx="7500958"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fr-FR" b="1" u="sng" dirty="0"/>
              <a:t>Les surfaces énergie</a:t>
            </a:r>
            <a:r>
              <a:rPr lang="fr-FR" u="sng" dirty="0"/>
              <a:t> </a:t>
            </a:r>
            <a:r>
              <a:rPr lang="fr-FR" dirty="0"/>
              <a:t>: surfaces équivalentes aux surfaces forestières nécessaires pour absorber les émissions de CO</a:t>
            </a:r>
            <a:r>
              <a:rPr lang="fr-FR" baseline="-25000" dirty="0"/>
              <a:t>2</a:t>
            </a:r>
            <a:r>
              <a:rPr lang="fr-FR" dirty="0"/>
              <a:t> produites par l’utilisation des combustibles fossiles et des espaces non productifs (comme, les déserts, les calottes glaciaires, etc.) ou qui ne </a:t>
            </a:r>
            <a:r>
              <a:rPr lang="fr-FR" b="1" dirty="0"/>
              <a:t>sont pas directement exploitables </a:t>
            </a:r>
            <a:r>
              <a:rPr lang="fr-FR" dirty="0"/>
              <a:t>(comme le fond des océans). </a:t>
            </a:r>
          </a:p>
        </p:txBody>
      </p:sp>
      <p:sp>
        <p:nvSpPr>
          <p:cNvPr id="12" name="Accolade ouvrante 11"/>
          <p:cNvSpPr/>
          <p:nvPr/>
        </p:nvSpPr>
        <p:spPr>
          <a:xfrm>
            <a:off x="1285852" y="5357826"/>
            <a:ext cx="357190" cy="1500174"/>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b="1" dirty="0"/>
          </a:p>
        </p:txBody>
      </p:sp>
      <p:sp>
        <p:nvSpPr>
          <p:cNvPr id="13" name="ZoneTexte 12"/>
          <p:cNvSpPr txBox="1"/>
          <p:nvPr/>
        </p:nvSpPr>
        <p:spPr>
          <a:xfrm>
            <a:off x="0" y="5357826"/>
            <a:ext cx="1571604" cy="1323439"/>
          </a:xfrm>
          <a:prstGeom prst="rect">
            <a:avLst/>
          </a:prstGeom>
          <a:noFill/>
        </p:spPr>
        <p:txBody>
          <a:bodyPr wrap="square" rtlCol="0">
            <a:spAutoFit/>
          </a:bodyPr>
          <a:lstStyle/>
          <a:p>
            <a:r>
              <a:rPr lang="fr-FR" sz="2000" b="1" dirty="0">
                <a:solidFill>
                  <a:srgbClr val="FF0000"/>
                </a:solidFill>
              </a:rPr>
              <a:t>Surfaces d’absorption de la pollution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14290"/>
            <a:ext cx="7772400" cy="441319"/>
          </a:xfrm>
        </p:spPr>
        <p:txBody>
          <a:bodyPr>
            <a:normAutofit fontScale="90000"/>
          </a:bodyPr>
          <a:lstStyle/>
          <a:p>
            <a:pPr algn="l"/>
            <a:r>
              <a:rPr lang="fr-FR" sz="2800" b="1" u="sng" dirty="0"/>
              <a:t>6-2/ Calcul de l’empreinte écologique :</a:t>
            </a:r>
          </a:p>
        </p:txBody>
      </p:sp>
      <p:sp>
        <p:nvSpPr>
          <p:cNvPr id="3" name="Sous-titre 2"/>
          <p:cNvSpPr>
            <a:spLocks noGrp="1"/>
          </p:cNvSpPr>
          <p:nvPr>
            <p:ph type="subTitle" idx="1"/>
          </p:nvPr>
        </p:nvSpPr>
        <p:spPr>
          <a:xfrm>
            <a:off x="0" y="928670"/>
            <a:ext cx="9144000" cy="3714776"/>
          </a:xfrm>
        </p:spPr>
        <p:txBody>
          <a:bodyPr>
            <a:normAutofit/>
          </a:bodyPr>
          <a:lstStyle/>
          <a:p>
            <a:pPr algn="just"/>
            <a:r>
              <a:rPr lang="fr-FR" sz="2600" dirty="0">
                <a:solidFill>
                  <a:schemeClr val="tx1"/>
                </a:solidFill>
              </a:rPr>
              <a:t>L'empreinte écologique mesure les ressources utilisées pour se nourrir, se déplacer ou se loger en les ramenant aux surfaces de terre et de mer nécessaires pour pouvoir le faire. Cette surface est exprimée en hectares globaux (</a:t>
            </a:r>
            <a:r>
              <a:rPr lang="fr-FR" sz="2600" dirty="0" err="1">
                <a:solidFill>
                  <a:schemeClr val="tx1"/>
                </a:solidFill>
              </a:rPr>
              <a:t>hag</a:t>
            </a:r>
            <a:r>
              <a:rPr lang="fr-FR" sz="2600" dirty="0">
                <a:solidFill>
                  <a:schemeClr val="tx1"/>
                </a:solidFill>
              </a:rPr>
              <a:t>), c'est-à-dire en hectares ayant une productivité égale à la productivité moyenne. </a:t>
            </a:r>
          </a:p>
          <a:p>
            <a:pPr algn="just"/>
            <a:endParaRPr lang="fr-FR" sz="2600" dirty="0">
              <a:solidFill>
                <a:schemeClr val="tx1"/>
              </a:solidFill>
            </a:endParaRPr>
          </a:p>
          <a:p>
            <a:pPr algn="just"/>
            <a:r>
              <a:rPr lang="fr-FR" sz="2600" dirty="0">
                <a:solidFill>
                  <a:schemeClr val="tx1"/>
                </a:solidFill>
              </a:rPr>
              <a:t>Elle peut être calculée pour une personne, pour une région, pour l’ensemble de la population mondiale.</a:t>
            </a:r>
            <a:endParaRPr lang="fr-FR" sz="2200" dirty="0">
              <a:solidFill>
                <a:schemeClr val="tx1"/>
              </a:solidFill>
            </a:endParaRP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642918"/>
            <a:ext cx="5143504" cy="5643602"/>
          </a:xfrm>
        </p:spPr>
        <p:txBody>
          <a:bodyPr>
            <a:normAutofit/>
          </a:bodyPr>
          <a:lstStyle/>
          <a:p>
            <a:pPr algn="just"/>
            <a:r>
              <a:rPr lang="fr-FR" sz="2400" dirty="0">
                <a:solidFill>
                  <a:schemeClr val="tx1"/>
                </a:solidFill>
              </a:rPr>
              <a:t>Pour déterminer l’empreinte écologique utilisée effectivement par un individu, il faut transformer tout ce que cet individu consomme en équivalent de surface bio productive, c’est à dire, la quantité de surface qu’il a fallu pour produire les biens qu’il consomme.</a:t>
            </a:r>
          </a:p>
          <a:p>
            <a:pPr lvl="0" algn="just"/>
            <a:r>
              <a:rPr lang="fr-FR" sz="2400" b="1" dirty="0">
                <a:solidFill>
                  <a:schemeClr val="tx1"/>
                </a:solidFill>
              </a:rPr>
              <a:t>Un exemple : pour produire 1 kilo de viande, il faut :</a:t>
            </a:r>
            <a:endParaRPr lang="fr-FR" sz="2400" dirty="0">
              <a:solidFill>
                <a:schemeClr val="tx1"/>
              </a:solidFill>
            </a:endParaRPr>
          </a:p>
          <a:p>
            <a:endParaRPr lang="fr-FR" dirty="0"/>
          </a:p>
        </p:txBody>
      </p:sp>
      <p:pic>
        <p:nvPicPr>
          <p:cNvPr id="7" name="Image 6" descr="C:\Users\khaled\Documents\1 PEDAGOGIE\6 COURS LMD\RISQUE ET ENVIRONNEMENT S6\ENVIRONNEMENT S6\empr_eco_type.jpg"/>
          <p:cNvPicPr/>
          <p:nvPr/>
        </p:nvPicPr>
        <p:blipFill>
          <a:blip r:embed="rId2" cstate="print"/>
          <a:srcRect/>
          <a:stretch>
            <a:fillRect/>
          </a:stretch>
        </p:blipFill>
        <p:spPr bwMode="auto">
          <a:xfrm>
            <a:off x="5357818" y="357166"/>
            <a:ext cx="3595684" cy="4924427"/>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3857628"/>
          </a:xfrm>
        </p:spPr>
        <p:txBody>
          <a:bodyPr>
            <a:normAutofit fontScale="55000" lnSpcReduction="20000"/>
          </a:bodyPr>
          <a:lstStyle/>
          <a:p>
            <a:pPr lvl="0" algn="just">
              <a:lnSpc>
                <a:spcPct val="170000"/>
              </a:lnSpc>
            </a:pPr>
            <a:r>
              <a:rPr lang="fr-FR" sz="3800" dirty="0">
                <a:solidFill>
                  <a:schemeClr val="tx1"/>
                </a:solidFill>
              </a:rPr>
              <a:t>10 m</a:t>
            </a:r>
            <a:r>
              <a:rPr lang="fr-FR" sz="3800" baseline="30000" dirty="0">
                <a:solidFill>
                  <a:schemeClr val="tx1"/>
                </a:solidFill>
              </a:rPr>
              <a:t>2</a:t>
            </a:r>
            <a:r>
              <a:rPr lang="fr-FR" sz="3800" dirty="0">
                <a:solidFill>
                  <a:schemeClr val="tx1"/>
                </a:solidFill>
              </a:rPr>
              <a:t> de pâturage pour le bétail.</a:t>
            </a:r>
          </a:p>
          <a:p>
            <a:pPr lvl="0" algn="just">
              <a:lnSpc>
                <a:spcPct val="170000"/>
              </a:lnSpc>
            </a:pPr>
            <a:r>
              <a:rPr lang="fr-FR" sz="3800" dirty="0">
                <a:solidFill>
                  <a:schemeClr val="tx1"/>
                </a:solidFill>
              </a:rPr>
              <a:t>11 m</a:t>
            </a:r>
            <a:r>
              <a:rPr lang="fr-FR" sz="3800" baseline="30000" dirty="0">
                <a:solidFill>
                  <a:schemeClr val="tx1"/>
                </a:solidFill>
              </a:rPr>
              <a:t>2</a:t>
            </a:r>
            <a:r>
              <a:rPr lang="fr-FR" sz="3800" dirty="0">
                <a:solidFill>
                  <a:schemeClr val="tx1"/>
                </a:solidFill>
              </a:rPr>
              <a:t> de surfaces cultivées (pour produire la nourriture du bétail).</a:t>
            </a:r>
          </a:p>
          <a:p>
            <a:pPr lvl="0" algn="just">
              <a:lnSpc>
                <a:spcPct val="170000"/>
              </a:lnSpc>
            </a:pPr>
            <a:r>
              <a:rPr lang="fr-FR" sz="3800" dirty="0">
                <a:solidFill>
                  <a:schemeClr val="tx1"/>
                </a:solidFill>
              </a:rPr>
              <a:t>2,4 m</a:t>
            </a:r>
            <a:r>
              <a:rPr lang="fr-FR" sz="3800" baseline="30000" dirty="0">
                <a:solidFill>
                  <a:schemeClr val="tx1"/>
                </a:solidFill>
              </a:rPr>
              <a:t>2</a:t>
            </a:r>
            <a:r>
              <a:rPr lang="fr-FR" sz="3800" dirty="0">
                <a:solidFill>
                  <a:schemeClr val="tx1"/>
                </a:solidFill>
              </a:rPr>
              <a:t> de surfaces bâties (pour les étables, etc.) </a:t>
            </a:r>
          </a:p>
          <a:p>
            <a:pPr lvl="0" algn="just">
              <a:lnSpc>
                <a:spcPct val="170000"/>
              </a:lnSpc>
            </a:pPr>
            <a:r>
              <a:rPr lang="fr-FR" sz="3800" dirty="0">
                <a:solidFill>
                  <a:schemeClr val="tx1"/>
                </a:solidFill>
              </a:rPr>
              <a:t>21 m</a:t>
            </a:r>
            <a:r>
              <a:rPr lang="fr-FR" sz="3800" baseline="30000" dirty="0">
                <a:solidFill>
                  <a:schemeClr val="tx1"/>
                </a:solidFill>
              </a:rPr>
              <a:t>2</a:t>
            </a:r>
            <a:r>
              <a:rPr lang="fr-FR" sz="3800" dirty="0">
                <a:solidFill>
                  <a:schemeClr val="tx1"/>
                </a:solidFill>
              </a:rPr>
              <a:t> de surfaces énergie nécessaires pour absorber le CO</a:t>
            </a:r>
            <a:r>
              <a:rPr lang="fr-FR" sz="3800" baseline="-25000" dirty="0">
                <a:solidFill>
                  <a:schemeClr val="tx1"/>
                </a:solidFill>
              </a:rPr>
              <a:t>2</a:t>
            </a:r>
            <a:r>
              <a:rPr lang="fr-FR" sz="3800" dirty="0">
                <a:solidFill>
                  <a:schemeClr val="tx1"/>
                </a:solidFill>
              </a:rPr>
              <a:t> émis pour le transport de la viande, etc.).</a:t>
            </a:r>
          </a:p>
          <a:p>
            <a:pPr lvl="0" algn="just">
              <a:lnSpc>
                <a:spcPct val="170000"/>
              </a:lnSpc>
            </a:pPr>
            <a:r>
              <a:rPr lang="fr-FR" sz="3800" b="1" dirty="0">
                <a:solidFill>
                  <a:schemeClr val="tx1"/>
                </a:solidFill>
              </a:rPr>
              <a:t>Pour nous faciliter la tâche, il existe des logiciels pour réaliser ces calculs complexes.</a:t>
            </a:r>
          </a:p>
          <a:p>
            <a:endParaRPr lang="fr-FR" dirty="0"/>
          </a:p>
        </p:txBody>
      </p:sp>
      <p:sp>
        <p:nvSpPr>
          <p:cNvPr id="4" name="ZoneTexte 3"/>
          <p:cNvSpPr txBox="1"/>
          <p:nvPr/>
        </p:nvSpPr>
        <p:spPr>
          <a:xfrm>
            <a:off x="0" y="3643314"/>
            <a:ext cx="9144000"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000" dirty="0"/>
              <a:t>Selon les calculs effectués en 2007, seulement 21 % de la surface terrestre est constituée de surface bio productive exploitable par l’Homme, c’est-à-dire 11,9 milliards </a:t>
            </a:r>
            <a:r>
              <a:rPr lang="fr-FR" sz="2000" dirty="0" err="1"/>
              <a:t>hag</a:t>
            </a:r>
            <a:r>
              <a:rPr lang="fr-FR" sz="2000" dirty="0"/>
              <a:t>.</a:t>
            </a:r>
          </a:p>
        </p:txBody>
      </p:sp>
      <p:sp>
        <p:nvSpPr>
          <p:cNvPr id="5" name="ZoneTexte 4"/>
          <p:cNvSpPr txBox="1"/>
          <p:nvPr/>
        </p:nvSpPr>
        <p:spPr>
          <a:xfrm>
            <a:off x="0" y="4714884"/>
            <a:ext cx="9144000" cy="132343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000" b="1" dirty="0"/>
              <a:t>Le rapport de cette surface bio productive par le nombre d’habitants de la Terre, est de 1,8.</a:t>
            </a:r>
            <a:r>
              <a:rPr lang="fr-FR" sz="2000" dirty="0"/>
              <a:t> </a:t>
            </a:r>
            <a:r>
              <a:rPr lang="fr-FR" sz="2000" dirty="0" err="1"/>
              <a:t>C-à-d</a:t>
            </a:r>
            <a:r>
              <a:rPr lang="fr-FR" sz="2000" dirty="0"/>
              <a:t> chaque être humain avait droit à 1,8 hectare par an pour manger, se vêtir, se loger, se chauffer, se déplacer et absorber les émissions provenant de sa consommation d’énergie</a:t>
            </a:r>
            <a:r>
              <a:rPr lang="fr-FR" dirty="0"/>
              <a:t>.</a:t>
            </a:r>
          </a:p>
        </p:txBody>
      </p:sp>
      <p:sp>
        <p:nvSpPr>
          <p:cNvPr id="6" name="ZoneTexte 5"/>
          <p:cNvSpPr txBox="1"/>
          <p:nvPr/>
        </p:nvSpPr>
        <p:spPr>
          <a:xfrm>
            <a:off x="0" y="6150114"/>
            <a:ext cx="9144000" cy="707886"/>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fr-FR" sz="2000" b="1" dirty="0"/>
              <a:t>Si nous voulons vivre de manière durable, notre empreinte écologique ne peut pas dépasser la surface bio productive disponible moins de 1,8 hectare.</a:t>
            </a:r>
            <a:r>
              <a:rPr lang="fr-FR" sz="2000"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85728"/>
            <a:ext cx="9144000" cy="4995882"/>
          </a:xfrm>
        </p:spPr>
        <p:txBody>
          <a:bodyPr>
            <a:normAutofit/>
          </a:bodyPr>
          <a:lstStyle/>
          <a:p>
            <a:pPr algn="just"/>
            <a:r>
              <a:rPr lang="fr-FR" sz="2400" dirty="0">
                <a:solidFill>
                  <a:schemeClr val="tx1"/>
                </a:solidFill>
              </a:rPr>
              <a:t>Cependant le calcul de la « surface </a:t>
            </a:r>
            <a:r>
              <a:rPr lang="fr-FR" sz="2400" dirty="0" err="1">
                <a:solidFill>
                  <a:schemeClr val="tx1"/>
                </a:solidFill>
              </a:rPr>
              <a:t>bioproductive</a:t>
            </a:r>
            <a:r>
              <a:rPr lang="fr-FR" sz="2400" dirty="0">
                <a:solidFill>
                  <a:schemeClr val="tx1"/>
                </a:solidFill>
              </a:rPr>
              <a:t> » effectivement utilisée est de 18 milliards d’hectares globaux. Soit en moyenne 2,7 hectares globaux. </a:t>
            </a:r>
          </a:p>
          <a:p>
            <a:pPr algn="just"/>
            <a:endParaRPr lang="fr-FR" sz="2400" dirty="0">
              <a:solidFill>
                <a:schemeClr val="tx1"/>
              </a:solidFill>
            </a:endParaRPr>
          </a:p>
          <a:p>
            <a:pPr algn="just"/>
            <a:r>
              <a:rPr lang="fr-FR" sz="2400" dirty="0">
                <a:solidFill>
                  <a:schemeClr val="tx1"/>
                </a:solidFill>
              </a:rPr>
              <a:t>Une comparaison avec la surface disponible 1,8 hectare nous donne un dépassement de </a:t>
            </a:r>
            <a:r>
              <a:rPr lang="fr-FR" sz="2400" b="1" dirty="0">
                <a:solidFill>
                  <a:schemeClr val="tx1"/>
                </a:solidFill>
              </a:rPr>
              <a:t>50 % des ressources en plus que ce que la Terre peut fournir</a:t>
            </a:r>
            <a:r>
              <a:rPr lang="fr-FR" sz="2400" dirty="0">
                <a:solidFill>
                  <a:schemeClr val="tx1"/>
                </a:solidFill>
              </a:rPr>
              <a:t>. </a:t>
            </a:r>
          </a:p>
          <a:p>
            <a:pPr algn="just"/>
            <a:r>
              <a:rPr lang="fr-FR" sz="2400" dirty="0">
                <a:solidFill>
                  <a:schemeClr val="tx1"/>
                </a:solidFill>
              </a:rPr>
              <a:t>En d’autres mots, nous avons utilisé l’équivalent d’une planète et demi pour répondre à nos besoins.</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64847"/>
            <a:ext cx="7772400" cy="512757"/>
          </a:xfrm>
        </p:spPr>
        <p:txBody>
          <a:bodyPr>
            <a:noAutofit/>
          </a:bodyPr>
          <a:lstStyle/>
          <a:p>
            <a:pPr algn="l"/>
            <a:r>
              <a:rPr lang="fr-FR" sz="2800" b="1" u="sng" dirty="0"/>
              <a:t>6-3/ L’empreinte écologique mondiale et par pays :</a:t>
            </a:r>
          </a:p>
        </p:txBody>
      </p:sp>
      <p:sp>
        <p:nvSpPr>
          <p:cNvPr id="3" name="Sous-titre 2"/>
          <p:cNvSpPr>
            <a:spLocks noGrp="1"/>
          </p:cNvSpPr>
          <p:nvPr>
            <p:ph type="subTitle" idx="1"/>
          </p:nvPr>
        </p:nvSpPr>
        <p:spPr>
          <a:xfrm>
            <a:off x="0" y="714356"/>
            <a:ext cx="4143372" cy="1752600"/>
          </a:xfrm>
        </p:spPr>
        <p:txBody>
          <a:bodyPr>
            <a:noAutofit/>
          </a:bodyPr>
          <a:lstStyle/>
          <a:p>
            <a:pPr algn="just"/>
            <a:r>
              <a:rPr lang="fr-FR" sz="2400" dirty="0">
                <a:solidFill>
                  <a:schemeClr val="tx1"/>
                </a:solidFill>
              </a:rPr>
              <a:t>L’empreinte écologique mondiale est d’environ 18 milliards d’hectares globaux (</a:t>
            </a:r>
            <a:r>
              <a:rPr lang="fr-FR" sz="2400" dirty="0" err="1">
                <a:solidFill>
                  <a:schemeClr val="tx1"/>
                </a:solidFill>
              </a:rPr>
              <a:t>hag</a:t>
            </a:r>
            <a:r>
              <a:rPr lang="fr-FR" sz="2400" dirty="0">
                <a:solidFill>
                  <a:schemeClr val="tx1"/>
                </a:solidFill>
              </a:rPr>
              <a:t>), tandis que la bio capacité globale est d’environ 12 milliards d’</a:t>
            </a:r>
            <a:r>
              <a:rPr lang="fr-FR" sz="2400" dirty="0" err="1">
                <a:solidFill>
                  <a:schemeClr val="tx1"/>
                </a:solidFill>
              </a:rPr>
              <a:t>hag</a:t>
            </a:r>
            <a:r>
              <a:rPr lang="fr-FR" sz="2400" dirty="0">
                <a:solidFill>
                  <a:schemeClr val="tx1"/>
                </a:solidFill>
              </a:rPr>
              <a:t>. Autrement dit, la demande de l’humanité dépasse l’offre de la planète:</a:t>
            </a:r>
            <a:r>
              <a:rPr lang="fr-FR" sz="2400" b="1" dirty="0">
                <a:solidFill>
                  <a:schemeClr val="tx1"/>
                </a:solidFill>
              </a:rPr>
              <a:t> il</a:t>
            </a:r>
            <a:r>
              <a:rPr lang="fr-FR" sz="2400" dirty="0">
                <a:solidFill>
                  <a:schemeClr val="tx1"/>
                </a:solidFill>
              </a:rPr>
              <a:t> </a:t>
            </a:r>
            <a:r>
              <a:rPr lang="fr-FR" sz="2400" b="1" dirty="0">
                <a:solidFill>
                  <a:schemeClr val="tx1"/>
                </a:solidFill>
              </a:rPr>
              <a:t>faudrait donc 1,5 planète à l’humanité pour vivre durablement</a:t>
            </a:r>
            <a:r>
              <a:rPr lang="fr-FR" sz="2800" dirty="0">
                <a:solidFill>
                  <a:schemeClr val="tx1"/>
                </a:solidFill>
              </a:rPr>
              <a:t>.</a:t>
            </a:r>
          </a:p>
          <a:p>
            <a:pPr algn="just"/>
            <a:endParaRPr lang="fr-FR" sz="2400" dirty="0"/>
          </a:p>
        </p:txBody>
      </p:sp>
      <p:sp>
        <p:nvSpPr>
          <p:cNvPr id="4" name="Rectangle 3"/>
          <p:cNvSpPr/>
          <p:nvPr/>
        </p:nvSpPr>
        <p:spPr>
          <a:xfrm>
            <a:off x="0" y="4786322"/>
            <a:ext cx="4214810" cy="1938992"/>
          </a:xfrm>
          <a:prstGeom prst="rect">
            <a:avLst/>
          </a:prstGeom>
        </p:spPr>
        <p:txBody>
          <a:bodyPr wrap="square">
            <a:spAutoFit/>
          </a:bodyPr>
          <a:lstStyle/>
          <a:p>
            <a:pPr algn="just"/>
            <a:r>
              <a:rPr lang="fr-FR" sz="2400" dirty="0"/>
              <a:t>La figure ci-contre présente le nombre de planètes qu’il faudrait à chaque pays pour subvenir aux besoins de sa population de manière durable. </a:t>
            </a:r>
          </a:p>
        </p:txBody>
      </p:sp>
      <p:pic>
        <p:nvPicPr>
          <p:cNvPr id="1026" name="Picture 2" descr="C:\Users\MEDJAHED\Desktop\EZB3GR736PR6TZUBYSNX6RLEBI.jpg"/>
          <p:cNvPicPr>
            <a:picLocks noChangeAspect="1" noChangeArrowheads="1"/>
          </p:cNvPicPr>
          <p:nvPr/>
        </p:nvPicPr>
        <p:blipFill>
          <a:blip r:embed="rId2"/>
          <a:srcRect/>
          <a:stretch>
            <a:fillRect/>
          </a:stretch>
        </p:blipFill>
        <p:spPr bwMode="auto">
          <a:xfrm>
            <a:off x="4355976" y="1052736"/>
            <a:ext cx="4648259" cy="5400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88640"/>
            <a:ext cx="8458200" cy="597747"/>
          </a:xfrm>
        </p:spPr>
        <p:txBody>
          <a:bodyPr>
            <a:normAutofit/>
          </a:bodyPr>
          <a:lstStyle/>
          <a:p>
            <a:pPr algn="l"/>
            <a:r>
              <a:rPr lang="fr-FR" sz="2800" b="1" u="sng" dirty="0">
                <a:solidFill>
                  <a:srgbClr val="FF0000"/>
                </a:solidFill>
              </a:rPr>
              <a:t>1/ Différence entre milieu urbain et milieu naturel:</a:t>
            </a:r>
          </a:p>
        </p:txBody>
      </p:sp>
      <p:graphicFrame>
        <p:nvGraphicFramePr>
          <p:cNvPr id="6" name="Tableau 5">
            <a:extLst>
              <a:ext uri="{FF2B5EF4-FFF2-40B4-BE49-F238E27FC236}">
                <a16:creationId xmlns:a16="http://schemas.microsoft.com/office/drawing/2014/main" id="{93664659-ED74-FE0F-F57C-534C3258611B}"/>
              </a:ext>
            </a:extLst>
          </p:cNvPr>
          <p:cNvGraphicFramePr>
            <a:graphicFrameLocks noGrp="1"/>
          </p:cNvGraphicFramePr>
          <p:nvPr>
            <p:extLst>
              <p:ext uri="{D42A27DB-BD31-4B8C-83A1-F6EECF244321}">
                <p14:modId xmlns:p14="http://schemas.microsoft.com/office/powerpoint/2010/main" val="2730383088"/>
              </p:ext>
            </p:extLst>
          </p:nvPr>
        </p:nvGraphicFramePr>
        <p:xfrm>
          <a:off x="107504" y="1412776"/>
          <a:ext cx="8807896" cy="3867041"/>
        </p:xfrm>
        <a:graphic>
          <a:graphicData uri="http://schemas.openxmlformats.org/drawingml/2006/table">
            <a:tbl>
              <a:tblPr>
                <a:tableStyleId>{5C22544A-7EE6-4342-B048-85BDC9FD1C3A}</a:tableStyleId>
              </a:tblPr>
              <a:tblGrid>
                <a:gridCol w="4403948">
                  <a:extLst>
                    <a:ext uri="{9D8B030D-6E8A-4147-A177-3AD203B41FA5}">
                      <a16:colId xmlns:a16="http://schemas.microsoft.com/office/drawing/2014/main" val="2250721948"/>
                    </a:ext>
                  </a:extLst>
                </a:gridCol>
                <a:gridCol w="4403948">
                  <a:extLst>
                    <a:ext uri="{9D8B030D-6E8A-4147-A177-3AD203B41FA5}">
                      <a16:colId xmlns:a16="http://schemas.microsoft.com/office/drawing/2014/main" val="1339217388"/>
                    </a:ext>
                  </a:extLst>
                </a:gridCol>
              </a:tblGrid>
              <a:tr h="395678">
                <a:tc>
                  <a:txBody>
                    <a:bodyPr/>
                    <a:lstStyle/>
                    <a:p>
                      <a:pPr algn="ctr">
                        <a:lnSpc>
                          <a:spcPct val="115000"/>
                        </a:lnSpc>
                        <a:spcAft>
                          <a:spcPts val="1000"/>
                        </a:spcAft>
                      </a:pPr>
                      <a:r>
                        <a:rPr lang="fr-FR" sz="2300" b="1" u="sng" kern="1200" dirty="0">
                          <a:effectLst/>
                        </a:rPr>
                        <a:t>Milieu naturel</a:t>
                      </a:r>
                      <a:endParaRPr lang="fr-FR" sz="1100" b="1" u="sng"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solidFill>
                      <a:schemeClr val="accent2">
                        <a:lumMod val="20000"/>
                        <a:lumOff val="80000"/>
                      </a:schemeClr>
                    </a:solidFill>
                  </a:tcPr>
                </a:tc>
                <a:tc>
                  <a:txBody>
                    <a:bodyPr/>
                    <a:lstStyle/>
                    <a:p>
                      <a:pPr algn="ctr">
                        <a:lnSpc>
                          <a:spcPct val="115000"/>
                        </a:lnSpc>
                        <a:spcAft>
                          <a:spcPts val="1000"/>
                        </a:spcAft>
                      </a:pPr>
                      <a:r>
                        <a:rPr lang="fr-FR" sz="2300" b="1" u="sng" kern="1200" dirty="0">
                          <a:effectLst/>
                        </a:rPr>
                        <a:t>Milieu urbain</a:t>
                      </a:r>
                      <a:endParaRPr lang="fr-FR" sz="1100" b="1" u="sng"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solidFill>
                      <a:schemeClr val="accent2">
                        <a:lumMod val="20000"/>
                        <a:lumOff val="80000"/>
                      </a:schemeClr>
                    </a:solidFill>
                  </a:tcPr>
                </a:tc>
                <a:extLst>
                  <a:ext uri="{0D108BD9-81ED-4DB2-BD59-A6C34878D82A}">
                    <a16:rowId xmlns:a16="http://schemas.microsoft.com/office/drawing/2014/main" val="1805880007"/>
                  </a:ext>
                </a:extLst>
              </a:tr>
              <a:tr h="1015438">
                <a:tc>
                  <a:txBody>
                    <a:bodyPr/>
                    <a:lstStyle/>
                    <a:p>
                      <a:pPr algn="just">
                        <a:lnSpc>
                          <a:spcPct val="115000"/>
                        </a:lnSpc>
                        <a:spcAft>
                          <a:spcPts val="1000"/>
                        </a:spcAft>
                      </a:pPr>
                      <a:r>
                        <a:rPr lang="fr-FR" sz="2000" kern="1200" dirty="0">
                          <a:effectLst/>
                        </a:rPr>
                        <a:t>* Conserve une grande partie de ses caractéristiques naturelles</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tc>
                  <a:txBody>
                    <a:bodyPr/>
                    <a:lstStyle/>
                    <a:p>
                      <a:pPr algn="just">
                        <a:lnSpc>
                          <a:spcPct val="115000"/>
                        </a:lnSpc>
                        <a:spcAft>
                          <a:spcPts val="1000"/>
                        </a:spcAft>
                      </a:pPr>
                      <a:r>
                        <a:rPr lang="fr-FR" sz="2000" kern="1200" dirty="0">
                          <a:effectLst/>
                        </a:rPr>
                        <a:t>* Affecté par l'activité humaine et qui conserve à peine ses caractéristiques naturelles.</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extLst>
                  <a:ext uri="{0D108BD9-81ED-4DB2-BD59-A6C34878D82A}">
                    <a16:rowId xmlns:a16="http://schemas.microsoft.com/office/drawing/2014/main" val="3752811779"/>
                  </a:ext>
                </a:extLst>
              </a:tr>
              <a:tr h="1026841">
                <a:tc>
                  <a:txBody>
                    <a:bodyPr/>
                    <a:lstStyle/>
                    <a:p>
                      <a:pPr algn="just">
                        <a:lnSpc>
                          <a:spcPct val="115000"/>
                        </a:lnSpc>
                        <a:spcAft>
                          <a:spcPts val="1000"/>
                        </a:spcAft>
                      </a:pPr>
                      <a:r>
                        <a:rPr lang="fr-FR" sz="2000" kern="1200" dirty="0">
                          <a:effectLst/>
                        </a:rPr>
                        <a:t>* L'environnement n’est généralement pas aussi dégradé ou pollué.</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tc>
                  <a:txBody>
                    <a:bodyPr/>
                    <a:lstStyle/>
                    <a:p>
                      <a:pPr algn="just">
                        <a:lnSpc>
                          <a:spcPct val="115000"/>
                        </a:lnSpc>
                        <a:spcAft>
                          <a:spcPts val="1000"/>
                        </a:spcAft>
                      </a:pPr>
                      <a:r>
                        <a:rPr lang="fr-FR" sz="2000" kern="1200" dirty="0">
                          <a:effectLst/>
                        </a:rPr>
                        <a:t>* Grande consommation de ressources et une augmentation de la dégradation et de la pollution de l'environnement.</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extLst>
                  <a:ext uri="{0D108BD9-81ED-4DB2-BD59-A6C34878D82A}">
                    <a16:rowId xmlns:a16="http://schemas.microsoft.com/office/drawing/2014/main" val="169775093"/>
                  </a:ext>
                </a:extLst>
              </a:tr>
              <a:tr h="1357512">
                <a:tc>
                  <a:txBody>
                    <a:bodyPr/>
                    <a:lstStyle/>
                    <a:p>
                      <a:pPr algn="just">
                        <a:lnSpc>
                          <a:spcPct val="115000"/>
                        </a:lnSpc>
                        <a:spcAft>
                          <a:spcPts val="1000"/>
                        </a:spcAft>
                      </a:pPr>
                      <a:r>
                        <a:rPr lang="fr-FR" sz="2000" kern="1200" dirty="0">
                          <a:effectLst/>
                        </a:rPr>
                        <a:t>*  Densité faible (exode rurale…etc.)</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tc>
                  <a:txBody>
                    <a:bodyPr/>
                    <a:lstStyle/>
                    <a:p>
                      <a:pPr algn="just">
                        <a:lnSpc>
                          <a:spcPct val="115000"/>
                        </a:lnSpc>
                        <a:spcAft>
                          <a:spcPts val="1000"/>
                        </a:spcAft>
                      </a:pPr>
                      <a:r>
                        <a:rPr lang="fr-FR" sz="2000" kern="1200" dirty="0">
                          <a:effectLst/>
                        </a:rPr>
                        <a:t>* En pleine expansion en raison de sa massification continue et de la demande de la population en matière de différents services.</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6927" marR="66927" marT="9295" marB="0"/>
                </a:tc>
                <a:extLst>
                  <a:ext uri="{0D108BD9-81ED-4DB2-BD59-A6C34878D82A}">
                    <a16:rowId xmlns:a16="http://schemas.microsoft.com/office/drawing/2014/main" val="166848259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8429652" cy="584195"/>
          </a:xfrm>
        </p:spPr>
        <p:txBody>
          <a:bodyPr>
            <a:noAutofit/>
          </a:bodyPr>
          <a:lstStyle/>
          <a:p>
            <a:pPr algn="l"/>
            <a:r>
              <a:rPr lang="fr-FR" sz="2800" b="1" u="sng" dirty="0">
                <a:solidFill>
                  <a:srgbClr val="FF0000"/>
                </a:solidFill>
              </a:rPr>
              <a:t>2/ Peut-on considérer la ville comme un écosystème?</a:t>
            </a:r>
          </a:p>
        </p:txBody>
      </p:sp>
      <p:sp>
        <p:nvSpPr>
          <p:cNvPr id="3" name="Sous-titre 2"/>
          <p:cNvSpPr>
            <a:spLocks noGrp="1"/>
          </p:cNvSpPr>
          <p:nvPr>
            <p:ph type="subTitle" idx="1"/>
          </p:nvPr>
        </p:nvSpPr>
        <p:spPr>
          <a:xfrm>
            <a:off x="-10683" y="971226"/>
            <a:ext cx="9144000" cy="1171133"/>
          </a:xfrm>
          <a:solidFill>
            <a:schemeClr val="accent3">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lnSpc>
                <a:spcPct val="170000"/>
              </a:lnSpc>
            </a:pPr>
            <a:r>
              <a:rPr lang="fr-FR" sz="9600" dirty="0">
                <a:solidFill>
                  <a:schemeClr val="tx1"/>
                </a:solidFill>
              </a:rPr>
              <a:t>         Un </a:t>
            </a:r>
            <a:r>
              <a:rPr lang="fr-FR" sz="9600" b="1" u="sng" dirty="0">
                <a:solidFill>
                  <a:schemeClr val="tx1"/>
                </a:solidFill>
              </a:rPr>
              <a:t>espace géographique</a:t>
            </a:r>
            <a:r>
              <a:rPr lang="fr-FR" sz="9600" dirty="0">
                <a:solidFill>
                  <a:schemeClr val="tx1"/>
                </a:solidFill>
              </a:rPr>
              <a:t>, formé par la réunion de constructions, d’activités humaines, de projets… etc. </a:t>
            </a:r>
          </a:p>
          <a:p>
            <a:pPr algn="just">
              <a:lnSpc>
                <a:spcPct val="170000"/>
              </a:lnSpc>
            </a:pPr>
            <a:r>
              <a:rPr lang="fr-FR" sz="9600" dirty="0">
                <a:solidFill>
                  <a:schemeClr val="tx1"/>
                </a:solidFill>
              </a:rPr>
              <a:t>   </a:t>
            </a:r>
          </a:p>
        </p:txBody>
      </p:sp>
      <p:sp>
        <p:nvSpPr>
          <p:cNvPr id="5" name="ZoneTexte 4"/>
          <p:cNvSpPr txBox="1"/>
          <p:nvPr/>
        </p:nvSpPr>
        <p:spPr>
          <a:xfrm>
            <a:off x="-10683" y="5038240"/>
            <a:ext cx="9144000" cy="1697068"/>
          </a:xfrm>
          <a:prstGeom prst="rect">
            <a:avLst/>
          </a:prstGeom>
          <a:solidFill>
            <a:schemeClr val="accent3">
              <a:lumMod val="20000"/>
              <a:lumOff val="80000"/>
            </a:schemeClr>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lvl="0" indent="430213" algn="just" fontAlgn="base">
              <a:lnSpc>
                <a:spcPct val="150000"/>
              </a:lnSpc>
              <a:spcBef>
                <a:spcPct val="0"/>
              </a:spcBef>
              <a:spcAft>
                <a:spcPct val="0"/>
              </a:spcAft>
            </a:pPr>
            <a:r>
              <a:rPr lang="fr-FR" sz="2400" dirty="0">
                <a:solidFill>
                  <a:srgbClr val="333333"/>
                </a:solidFill>
                <a:ea typeface="Times New Roman" pitchFamily="18" charset="0"/>
                <a:cs typeface="Arial" pitchFamily="34" charset="0"/>
              </a:rPr>
              <a:t>  Un écosystème se définit comme </a:t>
            </a:r>
            <a:r>
              <a:rPr lang="fr-FR" sz="2400" b="1" dirty="0">
                <a:solidFill>
                  <a:srgbClr val="333333"/>
                </a:solidFill>
                <a:ea typeface="Times New Roman" pitchFamily="18" charset="0"/>
                <a:cs typeface="Arial" pitchFamily="34" charset="0"/>
              </a:rPr>
              <a:t>un ensemble formé par un milieu (le biotope) et par l'ensemble des espèces (la biocénose) qui y vivent</a:t>
            </a:r>
            <a:r>
              <a:rPr lang="fr-FR" sz="2400" dirty="0">
                <a:solidFill>
                  <a:srgbClr val="333333"/>
                </a:solidFill>
                <a:ea typeface="Times New Roman" pitchFamily="18" charset="0"/>
                <a:cs typeface="Arial" pitchFamily="34" charset="0"/>
              </a:rPr>
              <a:t>, s'y nourrissent et s'y reproduisent.</a:t>
            </a:r>
          </a:p>
        </p:txBody>
      </p:sp>
      <p:sp>
        <p:nvSpPr>
          <p:cNvPr id="4" name="ZoneTexte 3">
            <a:extLst>
              <a:ext uri="{FF2B5EF4-FFF2-40B4-BE49-F238E27FC236}">
                <a16:creationId xmlns:a16="http://schemas.microsoft.com/office/drawing/2014/main" id="{0080887D-9538-3330-EF0F-3461C5E11B49}"/>
              </a:ext>
            </a:extLst>
          </p:cNvPr>
          <p:cNvSpPr txBox="1"/>
          <p:nvPr/>
        </p:nvSpPr>
        <p:spPr>
          <a:xfrm>
            <a:off x="-10683" y="2349426"/>
            <a:ext cx="9144000" cy="2251065"/>
          </a:xfrm>
          <a:prstGeom prst="rect">
            <a:avLst/>
          </a:prstGeom>
          <a:solidFill>
            <a:schemeClr val="accent3">
              <a:lumMod val="20000"/>
              <a:lumOff val="80000"/>
            </a:schemeClr>
          </a:solidFill>
        </p:spPr>
        <p:txBody>
          <a:bodyPr wrap="square" rtlCol="0">
            <a:spAutoFit/>
          </a:bodyPr>
          <a:lstStyle/>
          <a:p>
            <a:pPr algn="just">
              <a:lnSpc>
                <a:spcPct val="150000"/>
              </a:lnSpc>
            </a:pPr>
            <a:r>
              <a:rPr lang="fr-FR" sz="2400" dirty="0">
                <a:solidFill>
                  <a:schemeClr val="tx1"/>
                </a:solidFill>
              </a:rPr>
              <a:t>         Un espace aménagé de façon à satisfaire les besoins liés aux activités humaines et à la qualité de vie des individus avec des circulations, places, logements, commerces, équipements sportifs et culturels etc.</a:t>
            </a:r>
            <a:endParaRPr lang="fr-FR" sz="2400" dirty="0"/>
          </a:p>
        </p:txBody>
      </p:sp>
      <p:sp>
        <p:nvSpPr>
          <p:cNvPr id="6" name="Flèche : droite 5">
            <a:extLst>
              <a:ext uri="{FF2B5EF4-FFF2-40B4-BE49-F238E27FC236}">
                <a16:creationId xmlns:a16="http://schemas.microsoft.com/office/drawing/2014/main" id="{02B390A1-4848-DFC1-42AC-9BBA5E139F85}"/>
              </a:ext>
            </a:extLst>
          </p:cNvPr>
          <p:cNvSpPr/>
          <p:nvPr/>
        </p:nvSpPr>
        <p:spPr>
          <a:xfrm>
            <a:off x="107504" y="1178293"/>
            <a:ext cx="504056" cy="288032"/>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 droite 6">
            <a:extLst>
              <a:ext uri="{FF2B5EF4-FFF2-40B4-BE49-F238E27FC236}">
                <a16:creationId xmlns:a16="http://schemas.microsoft.com/office/drawing/2014/main" id="{880876ED-61C1-9A08-6555-6E5A707D28BE}"/>
              </a:ext>
            </a:extLst>
          </p:cNvPr>
          <p:cNvSpPr/>
          <p:nvPr/>
        </p:nvSpPr>
        <p:spPr>
          <a:xfrm>
            <a:off x="107504" y="2529390"/>
            <a:ext cx="504056" cy="323546"/>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C1396E3C-FB33-C47D-3E9A-80C7A6E99551}"/>
              </a:ext>
            </a:extLst>
          </p:cNvPr>
          <p:cNvSpPr txBox="1"/>
          <p:nvPr/>
        </p:nvSpPr>
        <p:spPr>
          <a:xfrm>
            <a:off x="467544" y="4549622"/>
            <a:ext cx="2160240" cy="461665"/>
          </a:xfrm>
          <a:prstGeom prst="rect">
            <a:avLst/>
          </a:prstGeom>
          <a:noFill/>
        </p:spPr>
        <p:txBody>
          <a:bodyPr wrap="square" rtlCol="0">
            <a:spAutoFit/>
          </a:bodyPr>
          <a:lstStyle/>
          <a:p>
            <a:r>
              <a:rPr lang="fr-FR" sz="2400" b="1" u="sng" dirty="0">
                <a:solidFill>
                  <a:srgbClr val="00B050"/>
                </a:solidFill>
              </a:rPr>
              <a:t>L’</a:t>
            </a:r>
            <a:r>
              <a:rPr lang="fr-FR" sz="2400" b="1" u="sng" dirty="0" err="1">
                <a:solidFill>
                  <a:srgbClr val="00B050"/>
                </a:solidFill>
              </a:rPr>
              <a:t>écosystéme</a:t>
            </a:r>
            <a:r>
              <a:rPr lang="fr-FR" b="1" u="sng" dirty="0">
                <a:solidFill>
                  <a:srgbClr val="00B050"/>
                </a:solidFill>
              </a:rPr>
              <a:t>:</a:t>
            </a:r>
          </a:p>
        </p:txBody>
      </p:sp>
      <p:sp>
        <p:nvSpPr>
          <p:cNvPr id="9" name="ZoneTexte 8">
            <a:extLst>
              <a:ext uri="{FF2B5EF4-FFF2-40B4-BE49-F238E27FC236}">
                <a16:creationId xmlns:a16="http://schemas.microsoft.com/office/drawing/2014/main" id="{73EFB5BB-07E4-4FFF-B89E-61C2F7F59FD7}"/>
              </a:ext>
            </a:extLst>
          </p:cNvPr>
          <p:cNvSpPr txBox="1"/>
          <p:nvPr/>
        </p:nvSpPr>
        <p:spPr>
          <a:xfrm>
            <a:off x="500944" y="482608"/>
            <a:ext cx="1836204" cy="461665"/>
          </a:xfrm>
          <a:prstGeom prst="rect">
            <a:avLst/>
          </a:prstGeom>
          <a:noFill/>
        </p:spPr>
        <p:txBody>
          <a:bodyPr wrap="square" rtlCol="0">
            <a:spAutoFit/>
          </a:bodyPr>
          <a:lstStyle/>
          <a:p>
            <a:r>
              <a:rPr lang="fr-FR" sz="2400" b="1" u="sng" dirty="0">
                <a:solidFill>
                  <a:srgbClr val="00B050"/>
                </a:solidFill>
              </a:rPr>
              <a:t>La ville: </a:t>
            </a:r>
          </a:p>
        </p:txBody>
      </p:sp>
      <p:sp>
        <p:nvSpPr>
          <p:cNvPr id="10" name="Flèche : droite 9">
            <a:extLst>
              <a:ext uri="{FF2B5EF4-FFF2-40B4-BE49-F238E27FC236}">
                <a16:creationId xmlns:a16="http://schemas.microsoft.com/office/drawing/2014/main" id="{75BD0CF5-C525-9F0F-1D5C-8902245EDEE2}"/>
              </a:ext>
            </a:extLst>
          </p:cNvPr>
          <p:cNvSpPr/>
          <p:nvPr/>
        </p:nvSpPr>
        <p:spPr>
          <a:xfrm>
            <a:off x="125760" y="5177064"/>
            <a:ext cx="467544" cy="332579"/>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492896"/>
            <a:ext cx="9144000" cy="4248472"/>
          </a:xfrm>
        </p:spPr>
        <p:txBody>
          <a:bodyPr>
            <a:normAutofit/>
          </a:bodyPr>
          <a:lstStyle/>
          <a:p>
            <a:pPr algn="just"/>
            <a:r>
              <a:rPr lang="fr-FR" sz="2800" b="1" u="sng" dirty="0">
                <a:solidFill>
                  <a:schemeClr val="tx1"/>
                </a:solidFill>
              </a:rPr>
              <a:t>L’</a:t>
            </a:r>
            <a:r>
              <a:rPr lang="fr-FR" sz="2800" b="1" u="sng" dirty="0" err="1">
                <a:solidFill>
                  <a:schemeClr val="tx1"/>
                </a:solidFill>
              </a:rPr>
              <a:t>écosystéme</a:t>
            </a:r>
            <a:r>
              <a:rPr lang="fr-FR" sz="2800" b="1" u="sng" dirty="0">
                <a:solidFill>
                  <a:schemeClr val="tx1"/>
                </a:solidFill>
              </a:rPr>
              <a:t> urbain donc comprend:</a:t>
            </a:r>
          </a:p>
          <a:p>
            <a:pPr algn="just"/>
            <a:endParaRPr lang="fr-FR" sz="3000" dirty="0"/>
          </a:p>
          <a:p>
            <a:pPr algn="just">
              <a:lnSpc>
                <a:spcPct val="160000"/>
              </a:lnSpc>
            </a:pPr>
            <a:r>
              <a:rPr lang="fr-FR" sz="2400" u="sng" dirty="0">
                <a:solidFill>
                  <a:srgbClr val="FF0000"/>
                </a:solidFill>
              </a:rPr>
              <a:t>Un milieu </a:t>
            </a:r>
            <a:r>
              <a:rPr lang="fr-FR" sz="2400" dirty="0">
                <a:solidFill>
                  <a:schemeClr val="tx1"/>
                </a:solidFill>
              </a:rPr>
              <a:t>qui a en plus des paramètres caractéristiques d’un écosystème naturel (espaces verts), d’autre caractéristiques qui lui sont propre comme les constructions (ex. immeubles, routes, etc.) et les infrastructures artificielles (ex. installations électriques, gaz….etc.) qui jouent sur les bilans énergétiques et de transfert des matières. </a:t>
            </a:r>
          </a:p>
          <a:p>
            <a:pPr algn="just"/>
            <a:endParaRPr lang="fr-FR" sz="3100" dirty="0">
              <a:solidFill>
                <a:schemeClr val="tx1"/>
              </a:solidFill>
            </a:endParaRPr>
          </a:p>
          <a:p>
            <a:endParaRPr lang="fr-FR" dirty="0"/>
          </a:p>
        </p:txBody>
      </p:sp>
      <p:sp>
        <p:nvSpPr>
          <p:cNvPr id="5" name="Titre 4">
            <a:extLst>
              <a:ext uri="{FF2B5EF4-FFF2-40B4-BE49-F238E27FC236}">
                <a16:creationId xmlns:a16="http://schemas.microsoft.com/office/drawing/2014/main" id="{F7281B9C-0536-13F7-42C5-F1B8112BE850}"/>
              </a:ext>
            </a:extLst>
          </p:cNvPr>
          <p:cNvSpPr>
            <a:spLocks noGrp="1"/>
          </p:cNvSpPr>
          <p:nvPr>
            <p:ph type="ctrTitle"/>
          </p:nvPr>
        </p:nvSpPr>
        <p:spPr>
          <a:xfrm>
            <a:off x="-32725" y="0"/>
            <a:ext cx="9217024" cy="2276872"/>
          </a:xfrm>
        </p:spPr>
        <p:txBody>
          <a:bodyPr>
            <a:noAutofit/>
          </a:bodyPr>
          <a:lstStyle/>
          <a:p>
            <a:pPr algn="just">
              <a:lnSpc>
                <a:spcPct val="150000"/>
              </a:lnSpc>
            </a:pPr>
            <a:r>
              <a:rPr lang="fr-FR" sz="2400" dirty="0"/>
              <a:t>Le fondement de l’écosystème pose que ses différentes composantes vont développer un réseau d’échange d’énergie, de dépendance, d’information et de matière et que cet ensemble permet de maintenir et de développer la vie</a:t>
            </a:r>
            <a:endParaRPr lang="fr-FR" sz="5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CA6BD1FE-438C-4D2A-0769-C2F15B3889E0}"/>
              </a:ext>
            </a:extLst>
          </p:cNvPr>
          <p:cNvSpPr txBox="1">
            <a:spLocks/>
          </p:cNvSpPr>
          <p:nvPr/>
        </p:nvSpPr>
        <p:spPr>
          <a:xfrm>
            <a:off x="0" y="357166"/>
            <a:ext cx="9144000" cy="928694"/>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just"/>
            <a:r>
              <a:rPr lang="fr-FR" sz="2400" b="1">
                <a:solidFill>
                  <a:srgbClr val="FF0000"/>
                </a:solidFill>
              </a:rPr>
              <a:t>La réponse est affirmative, la ville est considérée comme un écosystème</a:t>
            </a:r>
            <a:r>
              <a:rPr lang="fr-FR" sz="2400" b="1" u="sng">
                <a:solidFill>
                  <a:srgbClr val="FF0000"/>
                </a:solidFill>
              </a:rPr>
              <a:t> urbain</a:t>
            </a:r>
            <a:endParaRPr lang="fr-FR" sz="2400" b="1" u="sng" dirty="0">
              <a:solidFill>
                <a:srgbClr val="FF0000"/>
              </a:solidFill>
            </a:endParaRPr>
          </a:p>
        </p:txBody>
      </p:sp>
      <p:sp>
        <p:nvSpPr>
          <p:cNvPr id="5" name="ZoneTexte 4">
            <a:extLst>
              <a:ext uri="{FF2B5EF4-FFF2-40B4-BE49-F238E27FC236}">
                <a16:creationId xmlns:a16="http://schemas.microsoft.com/office/drawing/2014/main" id="{7D12D745-822C-A3D8-D0A6-AACE31D44481}"/>
              </a:ext>
            </a:extLst>
          </p:cNvPr>
          <p:cNvSpPr txBox="1"/>
          <p:nvPr/>
        </p:nvSpPr>
        <p:spPr>
          <a:xfrm>
            <a:off x="0" y="2132856"/>
            <a:ext cx="9036496" cy="4467057"/>
          </a:xfrm>
          <a:prstGeom prst="rect">
            <a:avLst/>
          </a:prstGeom>
          <a:solidFill>
            <a:schemeClr val="accent2">
              <a:lumMod val="20000"/>
              <a:lumOff val="80000"/>
            </a:schemeClr>
          </a:solidFill>
        </p:spPr>
        <p:txBody>
          <a:bodyPr wrap="square" rtlCol="0">
            <a:spAutoFit/>
          </a:bodyPr>
          <a:lstStyle/>
          <a:p>
            <a:pPr algn="just">
              <a:lnSpc>
                <a:spcPct val="150000"/>
              </a:lnSpc>
            </a:pPr>
            <a:r>
              <a:rPr lang="fr-FR" sz="2400" b="1" u="sng" dirty="0">
                <a:solidFill>
                  <a:srgbClr val="00B050"/>
                </a:solidFill>
              </a:rPr>
              <a:t>Définition:</a:t>
            </a:r>
          </a:p>
          <a:p>
            <a:pPr algn="just">
              <a:lnSpc>
                <a:spcPct val="150000"/>
              </a:lnSpc>
            </a:pPr>
            <a:r>
              <a:rPr lang="fr-FR" sz="2400" dirty="0">
                <a:solidFill>
                  <a:schemeClr val="tx1"/>
                </a:solidFill>
              </a:rPr>
              <a:t>Il est entendu par « écosystème urbain » un écosystème construit  par  l’homme  mais qui fonctionne comme un écosystème naturel, c.à.d. que tous les éléments constitutif d’une ville interagissent de manière naturelle, entre eux et avec leur environnement, dans un état global d’équilibre qui permet </a:t>
            </a:r>
            <a:r>
              <a:rPr lang="fr-FR" sz="2400" u="sng" dirty="0">
                <a:solidFill>
                  <a:schemeClr val="tx1"/>
                </a:solidFill>
              </a:rPr>
              <a:t>la durabilité </a:t>
            </a:r>
            <a:r>
              <a:rPr lang="fr-FR" sz="2400" dirty="0">
                <a:solidFill>
                  <a:schemeClr val="tx1"/>
                </a:solidFill>
              </a:rPr>
              <a:t>de la ville dans ses échanges avec son environnement :  prélèvement  de  ressources,  création  de richesse  et  de  bien-être,  rejet  et  recyclage  des  déchets. </a:t>
            </a:r>
          </a:p>
        </p:txBody>
      </p:sp>
    </p:spTree>
    <p:extLst>
      <p:ext uri="{BB962C8B-B14F-4D97-AF65-F5344CB8AC3E}">
        <p14:creationId xmlns:p14="http://schemas.microsoft.com/office/powerpoint/2010/main" val="278958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8AC49BCA-1482-8B00-F695-E4EA78FC4F0F}"/>
              </a:ext>
            </a:extLst>
          </p:cNvPr>
          <p:cNvSpPr txBox="1"/>
          <p:nvPr/>
        </p:nvSpPr>
        <p:spPr>
          <a:xfrm>
            <a:off x="2757146" y="1029460"/>
            <a:ext cx="3744416" cy="584775"/>
          </a:xfrm>
          <a:prstGeom prst="rect">
            <a:avLst/>
          </a:prstGeom>
          <a:solidFill>
            <a:schemeClr val="accent3">
              <a:lumMod val="20000"/>
              <a:lumOff val="80000"/>
            </a:schemeClr>
          </a:solidFill>
        </p:spPr>
        <p:txBody>
          <a:bodyPr wrap="square" rtlCol="0">
            <a:spAutoFit/>
          </a:bodyPr>
          <a:lstStyle/>
          <a:p>
            <a:pPr algn="ctr"/>
            <a:r>
              <a:rPr lang="fr-FR" sz="3200" dirty="0"/>
              <a:t>Ecosystème urbain </a:t>
            </a:r>
          </a:p>
        </p:txBody>
      </p:sp>
      <p:cxnSp>
        <p:nvCxnSpPr>
          <p:cNvPr id="6" name="Connecteur droit avec flèche 5">
            <a:extLst>
              <a:ext uri="{FF2B5EF4-FFF2-40B4-BE49-F238E27FC236}">
                <a16:creationId xmlns:a16="http://schemas.microsoft.com/office/drawing/2014/main" id="{A62871DC-E0AE-C9FC-B3CF-08C140D9A59A}"/>
              </a:ext>
            </a:extLst>
          </p:cNvPr>
          <p:cNvCxnSpPr>
            <a:cxnSpLocks/>
            <a:endCxn id="7" idx="0"/>
          </p:cNvCxnSpPr>
          <p:nvPr/>
        </p:nvCxnSpPr>
        <p:spPr>
          <a:xfrm flipH="1">
            <a:off x="1622766" y="1634216"/>
            <a:ext cx="1745940" cy="163699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 name="ZoneTexte 6">
            <a:extLst>
              <a:ext uri="{FF2B5EF4-FFF2-40B4-BE49-F238E27FC236}">
                <a16:creationId xmlns:a16="http://schemas.microsoft.com/office/drawing/2014/main" id="{49039DBC-019D-05D9-760C-0963EE43CCE5}"/>
              </a:ext>
            </a:extLst>
          </p:cNvPr>
          <p:cNvSpPr txBox="1"/>
          <p:nvPr/>
        </p:nvSpPr>
        <p:spPr>
          <a:xfrm>
            <a:off x="488386" y="3271212"/>
            <a:ext cx="2268760" cy="830997"/>
          </a:xfrm>
          <a:prstGeom prst="rect">
            <a:avLst/>
          </a:prstGeom>
          <a:solidFill>
            <a:schemeClr val="accent2">
              <a:lumMod val="20000"/>
              <a:lumOff val="80000"/>
            </a:schemeClr>
          </a:solidFill>
        </p:spPr>
        <p:txBody>
          <a:bodyPr wrap="square" rtlCol="0">
            <a:spAutoFit/>
          </a:bodyPr>
          <a:lstStyle/>
          <a:p>
            <a:pPr algn="ctr"/>
            <a:r>
              <a:rPr lang="fr-FR" sz="2400" dirty="0"/>
              <a:t>Sous-système vert</a:t>
            </a:r>
          </a:p>
        </p:txBody>
      </p:sp>
      <p:cxnSp>
        <p:nvCxnSpPr>
          <p:cNvPr id="9" name="Connecteur droit avec flèche 8">
            <a:extLst>
              <a:ext uri="{FF2B5EF4-FFF2-40B4-BE49-F238E27FC236}">
                <a16:creationId xmlns:a16="http://schemas.microsoft.com/office/drawing/2014/main" id="{BA7EB58B-EA24-CB73-66A7-7CB9534368F0}"/>
              </a:ext>
            </a:extLst>
          </p:cNvPr>
          <p:cNvCxnSpPr>
            <a:cxnSpLocks/>
          </p:cNvCxnSpPr>
          <p:nvPr/>
        </p:nvCxnSpPr>
        <p:spPr>
          <a:xfrm>
            <a:off x="4834272" y="1676134"/>
            <a:ext cx="0" cy="154852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9603755C-81A7-2696-BEE5-E7B6B8CBC252}"/>
              </a:ext>
            </a:extLst>
          </p:cNvPr>
          <p:cNvSpPr txBox="1"/>
          <p:nvPr/>
        </p:nvSpPr>
        <p:spPr>
          <a:xfrm>
            <a:off x="3888432" y="3263283"/>
            <a:ext cx="1907704" cy="830997"/>
          </a:xfrm>
          <a:prstGeom prst="rect">
            <a:avLst/>
          </a:prstGeom>
          <a:solidFill>
            <a:schemeClr val="accent2">
              <a:lumMod val="20000"/>
              <a:lumOff val="80000"/>
            </a:schemeClr>
          </a:solidFill>
        </p:spPr>
        <p:txBody>
          <a:bodyPr wrap="square" rtlCol="0">
            <a:spAutoFit/>
          </a:bodyPr>
          <a:lstStyle/>
          <a:p>
            <a:pPr algn="ctr"/>
            <a:r>
              <a:rPr lang="fr-FR" sz="2400" dirty="0"/>
              <a:t>Sous-système gris</a:t>
            </a:r>
          </a:p>
        </p:txBody>
      </p:sp>
      <p:cxnSp>
        <p:nvCxnSpPr>
          <p:cNvPr id="14" name="Connecteur droit avec flèche 13">
            <a:extLst>
              <a:ext uri="{FF2B5EF4-FFF2-40B4-BE49-F238E27FC236}">
                <a16:creationId xmlns:a16="http://schemas.microsoft.com/office/drawing/2014/main" id="{4AD175BD-42C2-C279-A172-B3AE74555C21}"/>
              </a:ext>
            </a:extLst>
          </p:cNvPr>
          <p:cNvCxnSpPr/>
          <p:nvPr/>
        </p:nvCxnSpPr>
        <p:spPr>
          <a:xfrm>
            <a:off x="6156176" y="1637511"/>
            <a:ext cx="1224136" cy="16257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3B978680-CF14-AF8B-F17E-ABBE094637B8}"/>
              </a:ext>
            </a:extLst>
          </p:cNvPr>
          <p:cNvSpPr txBox="1"/>
          <p:nvPr/>
        </p:nvSpPr>
        <p:spPr>
          <a:xfrm>
            <a:off x="6895020" y="3315211"/>
            <a:ext cx="2195736" cy="830997"/>
          </a:xfrm>
          <a:prstGeom prst="rect">
            <a:avLst/>
          </a:prstGeom>
          <a:solidFill>
            <a:schemeClr val="accent2">
              <a:lumMod val="20000"/>
              <a:lumOff val="80000"/>
            </a:schemeClr>
          </a:solidFill>
        </p:spPr>
        <p:txBody>
          <a:bodyPr wrap="square" rtlCol="0">
            <a:spAutoFit/>
          </a:bodyPr>
          <a:lstStyle/>
          <a:p>
            <a:pPr algn="ctr"/>
            <a:r>
              <a:rPr lang="fr-FR" sz="2400" dirty="0"/>
              <a:t>Sous-système bleu</a:t>
            </a:r>
          </a:p>
        </p:txBody>
      </p:sp>
      <p:cxnSp>
        <p:nvCxnSpPr>
          <p:cNvPr id="17" name="Connecteur droit avec flèche 16">
            <a:extLst>
              <a:ext uri="{FF2B5EF4-FFF2-40B4-BE49-F238E27FC236}">
                <a16:creationId xmlns:a16="http://schemas.microsoft.com/office/drawing/2014/main" id="{8FF087DF-C3AE-41D8-3CB2-842C50DC270F}"/>
              </a:ext>
            </a:extLst>
          </p:cNvPr>
          <p:cNvCxnSpPr>
            <a:cxnSpLocks/>
          </p:cNvCxnSpPr>
          <p:nvPr/>
        </p:nvCxnSpPr>
        <p:spPr>
          <a:xfrm flipH="1">
            <a:off x="2899084" y="3398811"/>
            <a:ext cx="755576" cy="1122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59B0CB57-D188-74DA-E4B4-B5A37C4F657C}"/>
              </a:ext>
            </a:extLst>
          </p:cNvPr>
          <p:cNvCxnSpPr/>
          <p:nvPr/>
        </p:nvCxnSpPr>
        <p:spPr>
          <a:xfrm>
            <a:off x="2899084" y="3759837"/>
            <a:ext cx="755576"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DFB357A6-BFAD-C95F-F854-2805D60D0810}"/>
              </a:ext>
            </a:extLst>
          </p:cNvPr>
          <p:cNvCxnSpPr>
            <a:cxnSpLocks/>
          </p:cNvCxnSpPr>
          <p:nvPr/>
        </p:nvCxnSpPr>
        <p:spPr>
          <a:xfrm>
            <a:off x="5938074" y="3424095"/>
            <a:ext cx="746313" cy="1369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7CC2F505-A68C-57BE-762E-1E726DC1D225}"/>
              </a:ext>
            </a:extLst>
          </p:cNvPr>
          <p:cNvCxnSpPr>
            <a:cxnSpLocks/>
          </p:cNvCxnSpPr>
          <p:nvPr/>
        </p:nvCxnSpPr>
        <p:spPr>
          <a:xfrm flipH="1">
            <a:off x="5938073" y="3759837"/>
            <a:ext cx="746313"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5" name="ZoneTexte 24">
            <a:extLst>
              <a:ext uri="{FF2B5EF4-FFF2-40B4-BE49-F238E27FC236}">
                <a16:creationId xmlns:a16="http://schemas.microsoft.com/office/drawing/2014/main" id="{1C68B722-637E-09AA-19A9-83AF0A1F4751}"/>
              </a:ext>
            </a:extLst>
          </p:cNvPr>
          <p:cNvSpPr txBox="1"/>
          <p:nvPr/>
        </p:nvSpPr>
        <p:spPr>
          <a:xfrm>
            <a:off x="360563" y="4180407"/>
            <a:ext cx="2462640" cy="646331"/>
          </a:xfrm>
          <a:prstGeom prst="rect">
            <a:avLst/>
          </a:prstGeom>
          <a:noFill/>
        </p:spPr>
        <p:txBody>
          <a:bodyPr wrap="square" rtlCol="0">
            <a:spAutoFit/>
          </a:bodyPr>
          <a:lstStyle/>
          <a:p>
            <a:pPr algn="ctr"/>
            <a:r>
              <a:rPr lang="fr-FR" b="1" dirty="0"/>
              <a:t>Toute matière vivante incluant le sol</a:t>
            </a:r>
          </a:p>
        </p:txBody>
      </p:sp>
      <p:sp>
        <p:nvSpPr>
          <p:cNvPr id="26" name="ZoneTexte 25">
            <a:extLst>
              <a:ext uri="{FF2B5EF4-FFF2-40B4-BE49-F238E27FC236}">
                <a16:creationId xmlns:a16="http://schemas.microsoft.com/office/drawing/2014/main" id="{F1822414-9773-BC74-004E-90689DE124AD}"/>
              </a:ext>
            </a:extLst>
          </p:cNvPr>
          <p:cNvSpPr txBox="1"/>
          <p:nvPr/>
        </p:nvSpPr>
        <p:spPr>
          <a:xfrm>
            <a:off x="4085692" y="4134241"/>
            <a:ext cx="2016224" cy="369332"/>
          </a:xfrm>
          <a:prstGeom prst="rect">
            <a:avLst/>
          </a:prstGeom>
          <a:noFill/>
        </p:spPr>
        <p:txBody>
          <a:bodyPr wrap="square" rtlCol="0">
            <a:spAutoFit/>
          </a:bodyPr>
          <a:lstStyle/>
          <a:p>
            <a:r>
              <a:rPr lang="fr-FR" b="1" dirty="0"/>
              <a:t>Zones bâtis</a:t>
            </a:r>
          </a:p>
        </p:txBody>
      </p:sp>
      <p:sp>
        <p:nvSpPr>
          <p:cNvPr id="27" name="ZoneTexte 26">
            <a:extLst>
              <a:ext uri="{FF2B5EF4-FFF2-40B4-BE49-F238E27FC236}">
                <a16:creationId xmlns:a16="http://schemas.microsoft.com/office/drawing/2014/main" id="{F48A5F6F-936E-EBC0-607F-D4AB9C88FB11}"/>
              </a:ext>
            </a:extLst>
          </p:cNvPr>
          <p:cNvSpPr txBox="1"/>
          <p:nvPr/>
        </p:nvSpPr>
        <p:spPr>
          <a:xfrm>
            <a:off x="6984776" y="4134241"/>
            <a:ext cx="2016224" cy="646331"/>
          </a:xfrm>
          <a:prstGeom prst="rect">
            <a:avLst/>
          </a:prstGeom>
          <a:noFill/>
        </p:spPr>
        <p:txBody>
          <a:bodyPr wrap="square" rtlCol="0">
            <a:spAutoFit/>
          </a:bodyPr>
          <a:lstStyle/>
          <a:p>
            <a:pPr algn="ctr"/>
            <a:r>
              <a:rPr lang="fr-FR" b="1" dirty="0"/>
              <a:t>Zones côtières et eaux de surface</a:t>
            </a:r>
          </a:p>
        </p:txBody>
      </p:sp>
      <p:cxnSp>
        <p:nvCxnSpPr>
          <p:cNvPr id="37" name="Connecteur droit 36">
            <a:extLst>
              <a:ext uri="{FF2B5EF4-FFF2-40B4-BE49-F238E27FC236}">
                <a16:creationId xmlns:a16="http://schemas.microsoft.com/office/drawing/2014/main" id="{9DE05437-3B88-1AA9-D6A6-EEF9AD32A8AA}"/>
              </a:ext>
            </a:extLst>
          </p:cNvPr>
          <p:cNvCxnSpPr>
            <a:cxnSpLocks/>
          </p:cNvCxnSpPr>
          <p:nvPr/>
        </p:nvCxnSpPr>
        <p:spPr>
          <a:xfrm flipH="1">
            <a:off x="179512" y="1412776"/>
            <a:ext cx="244827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Connecteur droit 40">
            <a:extLst>
              <a:ext uri="{FF2B5EF4-FFF2-40B4-BE49-F238E27FC236}">
                <a16:creationId xmlns:a16="http://schemas.microsoft.com/office/drawing/2014/main" id="{6EB6C06B-2B16-19CD-32BC-CC0020A4148B}"/>
              </a:ext>
            </a:extLst>
          </p:cNvPr>
          <p:cNvCxnSpPr>
            <a:cxnSpLocks/>
          </p:cNvCxnSpPr>
          <p:nvPr/>
        </p:nvCxnSpPr>
        <p:spPr>
          <a:xfrm>
            <a:off x="179512" y="1412776"/>
            <a:ext cx="0" cy="432048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F1BE33F7-456B-307D-C97F-AD0B8497D1ED}"/>
              </a:ext>
            </a:extLst>
          </p:cNvPr>
          <p:cNvCxnSpPr/>
          <p:nvPr/>
        </p:nvCxnSpPr>
        <p:spPr>
          <a:xfrm>
            <a:off x="179512" y="5733256"/>
            <a:ext cx="93610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6" name="ZoneTexte 45">
            <a:extLst>
              <a:ext uri="{FF2B5EF4-FFF2-40B4-BE49-F238E27FC236}">
                <a16:creationId xmlns:a16="http://schemas.microsoft.com/office/drawing/2014/main" id="{304718FC-46F7-794F-3E1F-E599CBF1D214}"/>
              </a:ext>
            </a:extLst>
          </p:cNvPr>
          <p:cNvSpPr txBox="1"/>
          <p:nvPr/>
        </p:nvSpPr>
        <p:spPr>
          <a:xfrm>
            <a:off x="1145332" y="5475294"/>
            <a:ext cx="2700807" cy="461665"/>
          </a:xfrm>
          <a:prstGeom prst="rect">
            <a:avLst/>
          </a:prstGeom>
          <a:solidFill>
            <a:schemeClr val="accent2">
              <a:lumMod val="20000"/>
              <a:lumOff val="80000"/>
            </a:schemeClr>
          </a:solidFill>
        </p:spPr>
        <p:txBody>
          <a:bodyPr wrap="square" rtlCol="0">
            <a:spAutoFit/>
          </a:bodyPr>
          <a:lstStyle/>
          <a:p>
            <a:pPr algn="ctr"/>
            <a:r>
              <a:rPr lang="fr-FR" sz="2400" dirty="0"/>
              <a:t>Sous-système rouge</a:t>
            </a:r>
          </a:p>
        </p:txBody>
      </p:sp>
      <p:sp>
        <p:nvSpPr>
          <p:cNvPr id="48" name="ZoneTexte 47">
            <a:extLst>
              <a:ext uri="{FF2B5EF4-FFF2-40B4-BE49-F238E27FC236}">
                <a16:creationId xmlns:a16="http://schemas.microsoft.com/office/drawing/2014/main" id="{2D213A85-E7F4-3BA0-4614-8F9BCC69087F}"/>
              </a:ext>
            </a:extLst>
          </p:cNvPr>
          <p:cNvSpPr txBox="1"/>
          <p:nvPr/>
        </p:nvSpPr>
        <p:spPr>
          <a:xfrm>
            <a:off x="432437" y="5960760"/>
            <a:ext cx="4227630" cy="923330"/>
          </a:xfrm>
          <a:prstGeom prst="rect">
            <a:avLst/>
          </a:prstGeom>
          <a:noFill/>
        </p:spPr>
        <p:txBody>
          <a:bodyPr wrap="square" rtlCol="0">
            <a:spAutoFit/>
          </a:bodyPr>
          <a:lstStyle/>
          <a:p>
            <a:pPr algn="ctr"/>
            <a:r>
              <a:rPr lang="fr-FR" sz="1800" b="1" dirty="0">
                <a:solidFill>
                  <a:schemeClr val="tx1"/>
                </a:solidFill>
              </a:rPr>
              <a:t>Environnement technologique et capteurs, informations, modèles, systèmes décisionnels</a:t>
            </a:r>
            <a:endParaRPr lang="fr-FR" b="1" dirty="0"/>
          </a:p>
        </p:txBody>
      </p:sp>
      <p:sp>
        <p:nvSpPr>
          <p:cNvPr id="2" name="ZoneTexte 1">
            <a:extLst>
              <a:ext uri="{FF2B5EF4-FFF2-40B4-BE49-F238E27FC236}">
                <a16:creationId xmlns:a16="http://schemas.microsoft.com/office/drawing/2014/main" id="{F5E7E1E8-B60A-5F75-511E-FC251A08A069}"/>
              </a:ext>
            </a:extLst>
          </p:cNvPr>
          <p:cNvSpPr txBox="1"/>
          <p:nvPr/>
        </p:nvSpPr>
        <p:spPr>
          <a:xfrm>
            <a:off x="107503" y="116632"/>
            <a:ext cx="6048671" cy="523220"/>
          </a:xfrm>
          <a:prstGeom prst="rect">
            <a:avLst/>
          </a:prstGeom>
          <a:noFill/>
        </p:spPr>
        <p:txBody>
          <a:bodyPr wrap="square" rtlCol="0">
            <a:spAutoFit/>
          </a:bodyPr>
          <a:lstStyle/>
          <a:p>
            <a:r>
              <a:rPr lang="fr-FR" sz="2800" b="1" u="sng" dirty="0">
                <a:solidFill>
                  <a:srgbClr val="FF0000"/>
                </a:solidFill>
              </a:rPr>
              <a:t>4/ Composants de l’</a:t>
            </a:r>
            <a:r>
              <a:rPr lang="fr-FR" sz="2800" b="1" u="sng" dirty="0" err="1">
                <a:solidFill>
                  <a:srgbClr val="FF0000"/>
                </a:solidFill>
              </a:rPr>
              <a:t>écosystéme</a:t>
            </a:r>
            <a:r>
              <a:rPr lang="fr-FR" sz="2800" b="1" u="sng" dirty="0">
                <a:solidFill>
                  <a:srgbClr val="FF0000"/>
                </a:solidFill>
              </a:rPr>
              <a:t> urbain</a:t>
            </a:r>
            <a:r>
              <a:rPr lang="fr-FR" sz="2800" u="sng" dirty="0">
                <a:solidFill>
                  <a:srgbClr val="FF0000"/>
                </a:solidFill>
              </a:rPr>
              <a:t>:</a:t>
            </a:r>
            <a:endParaRPr lang="fr-FR" sz="2000" u="sng" dirty="0">
              <a:solidFill>
                <a:srgbClr val="FF0000"/>
              </a:solidFill>
            </a:endParaRPr>
          </a:p>
        </p:txBody>
      </p:sp>
    </p:spTree>
    <p:extLst>
      <p:ext uri="{BB962C8B-B14F-4D97-AF65-F5344CB8AC3E}">
        <p14:creationId xmlns:p14="http://schemas.microsoft.com/office/powerpoint/2010/main" val="381545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0330"/>
            <a:ext cx="9144000" cy="1845988"/>
          </a:xfrm>
        </p:spPr>
        <p:txBody>
          <a:bodyPr>
            <a:normAutofit/>
          </a:bodyPr>
          <a:lstStyle/>
          <a:p>
            <a:pPr algn="just"/>
            <a:r>
              <a:rPr lang="fr-FR" sz="2800" b="1" u="sng" dirty="0">
                <a:solidFill>
                  <a:srgbClr val="FF0000"/>
                </a:solidFill>
              </a:rPr>
              <a:t>4/ L’écosystème urbain durable:</a:t>
            </a:r>
            <a:r>
              <a:rPr lang="fr-FR" sz="2800" b="1" u="sng" dirty="0">
                <a:solidFill>
                  <a:schemeClr val="tx1"/>
                </a:solidFill>
              </a:rPr>
              <a:t> </a:t>
            </a:r>
            <a:endParaRPr lang="fr-FR" sz="2800" u="sng" dirty="0">
              <a:solidFill>
                <a:schemeClr val="tx1"/>
              </a:solidFill>
            </a:endParaRPr>
          </a:p>
          <a:p>
            <a:pPr algn="just"/>
            <a:endParaRPr lang="fr-FR" sz="2400" dirty="0">
              <a:solidFill>
                <a:schemeClr val="tx1"/>
              </a:solidFill>
            </a:endParaRPr>
          </a:p>
          <a:p>
            <a:pPr algn="just"/>
            <a:r>
              <a:rPr lang="fr-FR" sz="2400" dirty="0">
                <a:solidFill>
                  <a:schemeClr val="tx1"/>
                </a:solidFill>
              </a:rPr>
              <a:t>Concevoir un écosystème urbain durable nous renvoie impérativement à la modélisation (ce qu’on appel aujourd’hui par </a:t>
            </a:r>
            <a:r>
              <a:rPr lang="fr-FR" sz="2400" u="sng" dirty="0">
                <a:solidFill>
                  <a:schemeClr val="tx1"/>
                </a:solidFill>
              </a:rPr>
              <a:t>ville intelligente</a:t>
            </a:r>
            <a:r>
              <a:rPr lang="fr-FR" sz="2400" dirty="0">
                <a:solidFill>
                  <a:schemeClr val="tx1"/>
                </a:solidFill>
              </a:rPr>
              <a:t>) </a:t>
            </a:r>
          </a:p>
          <a:p>
            <a:endParaRPr lang="fr-FR" dirty="0"/>
          </a:p>
        </p:txBody>
      </p:sp>
      <p:pic>
        <p:nvPicPr>
          <p:cNvPr id="2" name="Image 1">
            <a:extLst>
              <a:ext uri="{FF2B5EF4-FFF2-40B4-BE49-F238E27FC236}">
                <a16:creationId xmlns:a16="http://schemas.microsoft.com/office/drawing/2014/main" id="{85E4A1DB-2AED-C373-0670-0FB13BE4C634}"/>
              </a:ext>
            </a:extLst>
          </p:cNvPr>
          <p:cNvPicPr>
            <a:picLocks noChangeAspect="1"/>
          </p:cNvPicPr>
          <p:nvPr/>
        </p:nvPicPr>
        <p:blipFill>
          <a:blip r:embed="rId2"/>
          <a:stretch>
            <a:fillRect/>
          </a:stretch>
        </p:blipFill>
        <p:spPr>
          <a:xfrm>
            <a:off x="395536" y="1772816"/>
            <a:ext cx="8352928" cy="4536504"/>
          </a:xfrm>
          <a:prstGeom prst="rect">
            <a:avLst/>
          </a:prstGeom>
        </p:spPr>
      </p:pic>
      <p:sp>
        <p:nvSpPr>
          <p:cNvPr id="4" name="Sous-titre 2">
            <a:extLst>
              <a:ext uri="{FF2B5EF4-FFF2-40B4-BE49-F238E27FC236}">
                <a16:creationId xmlns:a16="http://schemas.microsoft.com/office/drawing/2014/main" id="{C5CF7B07-C3A9-ADDF-3272-9EB2E3DAC976}"/>
              </a:ext>
            </a:extLst>
          </p:cNvPr>
          <p:cNvSpPr txBox="1">
            <a:spLocks/>
          </p:cNvSpPr>
          <p:nvPr/>
        </p:nvSpPr>
        <p:spPr>
          <a:xfrm>
            <a:off x="1547664" y="6453336"/>
            <a:ext cx="6400800" cy="566726"/>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b="1" dirty="0">
                <a:solidFill>
                  <a:schemeClr val="tx1"/>
                </a:solidFill>
              </a:rPr>
              <a:t>Cartographie générique d’un écosystème urbain durable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6C10D-BDAE-08C1-B748-9ABC8E56A5C7}"/>
              </a:ext>
            </a:extLst>
          </p:cNvPr>
          <p:cNvSpPr>
            <a:spLocks noGrp="1"/>
          </p:cNvSpPr>
          <p:nvPr>
            <p:ph type="ctrTitle"/>
          </p:nvPr>
        </p:nvSpPr>
        <p:spPr>
          <a:xfrm>
            <a:off x="-33536" y="788834"/>
            <a:ext cx="7772400" cy="360040"/>
          </a:xfrm>
        </p:spPr>
        <p:txBody>
          <a:bodyPr>
            <a:normAutofit fontScale="90000"/>
          </a:bodyPr>
          <a:lstStyle/>
          <a:p>
            <a:pPr algn="l"/>
            <a:r>
              <a:rPr lang="fr-FR" sz="2800" dirty="0"/>
              <a:t>L’</a:t>
            </a:r>
            <a:r>
              <a:rPr lang="fr-FR" sz="2800" dirty="0" err="1"/>
              <a:t>écosystéme</a:t>
            </a:r>
            <a:r>
              <a:rPr lang="fr-FR" sz="2800" dirty="0"/>
              <a:t> urbain est un milieu ou:</a:t>
            </a:r>
          </a:p>
        </p:txBody>
      </p:sp>
      <p:sp>
        <p:nvSpPr>
          <p:cNvPr id="3" name="Sous-titre 2">
            <a:extLst>
              <a:ext uri="{FF2B5EF4-FFF2-40B4-BE49-F238E27FC236}">
                <a16:creationId xmlns:a16="http://schemas.microsoft.com/office/drawing/2014/main" id="{1F832F99-F4B8-7037-B66D-68B8D21DC971}"/>
              </a:ext>
            </a:extLst>
          </p:cNvPr>
          <p:cNvSpPr>
            <a:spLocks noGrp="1"/>
          </p:cNvSpPr>
          <p:nvPr>
            <p:ph type="subTitle" idx="1"/>
          </p:nvPr>
        </p:nvSpPr>
        <p:spPr>
          <a:xfrm>
            <a:off x="-21704" y="1700808"/>
            <a:ext cx="9184976" cy="1200329"/>
          </a:xfrm>
        </p:spPr>
        <p:txBody>
          <a:bodyPr>
            <a:noAutofit/>
          </a:bodyPr>
          <a:lstStyle/>
          <a:p>
            <a:pPr algn="just"/>
            <a:r>
              <a:rPr lang="fr-FR" sz="2400" dirty="0">
                <a:solidFill>
                  <a:schemeClr val="tx1"/>
                </a:solidFill>
              </a:rPr>
              <a:t>        Les températures sont plus élevées par rapport aux périphéries rurales dû à l’albedo des matériaux urbains créant ainsi ce qu’on appelle les îlots de chaleur urbain.</a:t>
            </a:r>
          </a:p>
        </p:txBody>
      </p:sp>
      <p:sp>
        <p:nvSpPr>
          <p:cNvPr id="4" name="ZoneTexte 3">
            <a:extLst>
              <a:ext uri="{FF2B5EF4-FFF2-40B4-BE49-F238E27FC236}">
                <a16:creationId xmlns:a16="http://schemas.microsoft.com/office/drawing/2014/main" id="{DDCB52C4-6881-385C-28A8-13D3368A1CD6}"/>
              </a:ext>
            </a:extLst>
          </p:cNvPr>
          <p:cNvSpPr txBox="1"/>
          <p:nvPr/>
        </p:nvSpPr>
        <p:spPr>
          <a:xfrm>
            <a:off x="0" y="3429000"/>
            <a:ext cx="9144000" cy="1200329"/>
          </a:xfrm>
          <a:prstGeom prst="rect">
            <a:avLst/>
          </a:prstGeom>
          <a:noFill/>
        </p:spPr>
        <p:txBody>
          <a:bodyPr wrap="square" rtlCol="0">
            <a:spAutoFit/>
          </a:bodyPr>
          <a:lstStyle/>
          <a:p>
            <a:pPr algn="just"/>
            <a:r>
              <a:rPr lang="fr-FR" sz="2400" dirty="0"/>
              <a:t>        Les sols sont artificialisés (l’eau a du mal à s’infiltrer dans les sols) causant ainsi une évaporation et transpiration végétale limitée, mais aussi des problèmes </a:t>
            </a:r>
            <a:r>
              <a:rPr lang="fr-FR" sz="2400" b="1" u="sng" dirty="0"/>
              <a:t>des inondations.</a:t>
            </a:r>
          </a:p>
        </p:txBody>
      </p:sp>
      <p:sp>
        <p:nvSpPr>
          <p:cNvPr id="5" name="ZoneTexte 4">
            <a:extLst>
              <a:ext uri="{FF2B5EF4-FFF2-40B4-BE49-F238E27FC236}">
                <a16:creationId xmlns:a16="http://schemas.microsoft.com/office/drawing/2014/main" id="{E1A3B549-5CE8-4997-8D4D-D6F468C44EC6}"/>
              </a:ext>
            </a:extLst>
          </p:cNvPr>
          <p:cNvSpPr txBox="1"/>
          <p:nvPr/>
        </p:nvSpPr>
        <p:spPr>
          <a:xfrm>
            <a:off x="-33536" y="5301208"/>
            <a:ext cx="9144000" cy="1200329"/>
          </a:xfrm>
          <a:prstGeom prst="rect">
            <a:avLst/>
          </a:prstGeom>
          <a:noFill/>
        </p:spPr>
        <p:txBody>
          <a:bodyPr wrap="square" rtlCol="0">
            <a:spAutoFit/>
          </a:bodyPr>
          <a:lstStyle/>
          <a:p>
            <a:pPr algn="just"/>
            <a:r>
              <a:rPr lang="fr-FR" sz="2400" dirty="0"/>
              <a:t>        Les émissions de dioxyde de carbone et la pollution sont fortes (activités humaines) : on y trouve une pollution atmosphérique, une pollution lumineuse ainsi qu’une pollution sonore</a:t>
            </a:r>
          </a:p>
        </p:txBody>
      </p:sp>
      <p:sp>
        <p:nvSpPr>
          <p:cNvPr id="6" name="ZoneTexte 5">
            <a:extLst>
              <a:ext uri="{FF2B5EF4-FFF2-40B4-BE49-F238E27FC236}">
                <a16:creationId xmlns:a16="http://schemas.microsoft.com/office/drawing/2014/main" id="{7E7EBBA3-D0B7-8527-73A6-98F3031CE2EE}"/>
              </a:ext>
            </a:extLst>
          </p:cNvPr>
          <p:cNvSpPr txBox="1"/>
          <p:nvPr/>
        </p:nvSpPr>
        <p:spPr>
          <a:xfrm>
            <a:off x="0" y="116632"/>
            <a:ext cx="7524328" cy="461665"/>
          </a:xfrm>
          <a:prstGeom prst="rect">
            <a:avLst/>
          </a:prstGeom>
          <a:noFill/>
        </p:spPr>
        <p:txBody>
          <a:bodyPr wrap="square" rtlCol="0">
            <a:spAutoFit/>
          </a:bodyPr>
          <a:lstStyle/>
          <a:p>
            <a:r>
              <a:rPr lang="fr-FR" sz="2400" b="1" u="sng" dirty="0">
                <a:solidFill>
                  <a:srgbClr val="FF0000"/>
                </a:solidFill>
              </a:rPr>
              <a:t>4/ </a:t>
            </a:r>
            <a:r>
              <a:rPr lang="fr-FR" sz="2400" b="1" u="sng" dirty="0" err="1">
                <a:solidFill>
                  <a:srgbClr val="FF0000"/>
                </a:solidFill>
              </a:rPr>
              <a:t>Ecosystéme</a:t>
            </a:r>
            <a:r>
              <a:rPr lang="fr-FR" sz="2400" b="1" u="sng" dirty="0">
                <a:solidFill>
                  <a:srgbClr val="FF0000"/>
                </a:solidFill>
              </a:rPr>
              <a:t> urbains et problèmes environnementaux</a:t>
            </a:r>
            <a:r>
              <a:rPr lang="fr-FR" u="sng" dirty="0"/>
              <a:t>:</a:t>
            </a:r>
          </a:p>
        </p:txBody>
      </p:sp>
      <p:cxnSp>
        <p:nvCxnSpPr>
          <p:cNvPr id="8" name="Connecteur droit avec flèche 7">
            <a:extLst>
              <a:ext uri="{FF2B5EF4-FFF2-40B4-BE49-F238E27FC236}">
                <a16:creationId xmlns:a16="http://schemas.microsoft.com/office/drawing/2014/main" id="{6F230B4C-4AD2-E024-2480-423C611180D5}"/>
              </a:ext>
            </a:extLst>
          </p:cNvPr>
          <p:cNvCxnSpPr/>
          <p:nvPr/>
        </p:nvCxnSpPr>
        <p:spPr>
          <a:xfrm>
            <a:off x="35496" y="1916832"/>
            <a:ext cx="504056"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74A3A0E1-FA2F-3D21-0564-ED2E7B96EC6D}"/>
              </a:ext>
            </a:extLst>
          </p:cNvPr>
          <p:cNvCxnSpPr/>
          <p:nvPr/>
        </p:nvCxnSpPr>
        <p:spPr>
          <a:xfrm>
            <a:off x="0" y="3645024"/>
            <a:ext cx="539552"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3BC1FF07-7040-44A9-9BCC-B324573E90AD}"/>
              </a:ext>
            </a:extLst>
          </p:cNvPr>
          <p:cNvCxnSpPr/>
          <p:nvPr/>
        </p:nvCxnSpPr>
        <p:spPr>
          <a:xfrm>
            <a:off x="35496" y="5517232"/>
            <a:ext cx="504056"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02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3500438"/>
          </a:xfrm>
        </p:spPr>
        <p:txBody>
          <a:bodyPr>
            <a:normAutofit/>
          </a:bodyPr>
          <a:lstStyle/>
          <a:p>
            <a:pPr algn="l"/>
            <a:r>
              <a:rPr lang="fr-FR" sz="2800" b="1" u="sng" dirty="0">
                <a:solidFill>
                  <a:srgbClr val="FF0000"/>
                </a:solidFill>
              </a:rPr>
              <a:t>5/ De l’écologie urbaine en particulier </a:t>
            </a:r>
            <a:r>
              <a:rPr lang="fr-FR" sz="3600" b="1" dirty="0">
                <a:solidFill>
                  <a:srgbClr val="FF0000"/>
                </a:solidFill>
              </a:rPr>
              <a:t>:</a:t>
            </a:r>
          </a:p>
          <a:p>
            <a:pPr algn="just"/>
            <a:r>
              <a:rPr lang="fr-FR" sz="2400" dirty="0">
                <a:solidFill>
                  <a:schemeClr val="tx1"/>
                </a:solidFill>
              </a:rPr>
              <a:t>L’écologie urbaine est une science qui est venue apporter des réponses à </a:t>
            </a:r>
            <a:r>
              <a:rPr lang="fr-FR" sz="2400" b="1" dirty="0">
                <a:solidFill>
                  <a:schemeClr val="tx1"/>
                </a:solidFill>
                <a:highlight>
                  <a:srgbClr val="00FF00"/>
                </a:highlight>
              </a:rPr>
              <a:t>la dégradation de l'environnement </a:t>
            </a:r>
            <a:r>
              <a:rPr lang="fr-FR" sz="2400" dirty="0">
                <a:solidFill>
                  <a:schemeClr val="tx1"/>
                </a:solidFill>
              </a:rPr>
              <a:t>urbain et de la ville.</a:t>
            </a:r>
          </a:p>
          <a:p>
            <a:pPr algn="just"/>
            <a:r>
              <a:rPr lang="fr-FR" sz="2400" dirty="0">
                <a:solidFill>
                  <a:schemeClr val="tx1"/>
                </a:solidFill>
              </a:rPr>
              <a:t>Cette crise écologique de la ville traduit un double déséquilibre:</a:t>
            </a:r>
          </a:p>
          <a:p>
            <a:pPr algn="just"/>
            <a:r>
              <a:rPr lang="fr-FR" sz="2400" b="1" dirty="0">
                <a:solidFill>
                  <a:schemeClr val="tx1"/>
                </a:solidFill>
              </a:rPr>
              <a:t>1.  le déséquilibre des rapports entre l'homme et son environnement.</a:t>
            </a:r>
          </a:p>
          <a:p>
            <a:pPr algn="just"/>
            <a:r>
              <a:rPr lang="fr-FR" sz="2400" b="1" dirty="0">
                <a:solidFill>
                  <a:schemeClr val="tx1"/>
                </a:solidFill>
              </a:rPr>
              <a:t>2. le déséquilibre entre la ville en tant qu’écosystème urbain et les écosystèmes naturels périphériques.</a:t>
            </a:r>
            <a:endParaRPr lang="fr-FR" sz="2400" dirty="0">
              <a:solidFill>
                <a:schemeClr val="tx1"/>
              </a:solidFill>
            </a:endParaRPr>
          </a:p>
        </p:txBody>
      </p:sp>
      <p:sp>
        <p:nvSpPr>
          <p:cNvPr id="5" name="ZoneTexte 4"/>
          <p:cNvSpPr txBox="1"/>
          <p:nvPr/>
        </p:nvSpPr>
        <p:spPr>
          <a:xfrm>
            <a:off x="3428992" y="4071942"/>
            <a:ext cx="2286016" cy="461665"/>
          </a:xfrm>
          <a:prstGeom prst="rect">
            <a:avLst/>
          </a:prstGeom>
          <a:noFill/>
        </p:spPr>
        <p:txBody>
          <a:bodyPr wrap="square" rtlCol="0">
            <a:spAutoFit/>
          </a:bodyPr>
          <a:lstStyle/>
          <a:p>
            <a:r>
              <a:rPr lang="fr-FR" sz="2400" b="1" u="sng" dirty="0">
                <a:latin typeface="Calibri"/>
              </a:rPr>
              <a:t>É</a:t>
            </a:r>
            <a:r>
              <a:rPr lang="fr-FR" sz="2400" b="1" u="sng" dirty="0"/>
              <a:t>cologie urbaine </a:t>
            </a:r>
          </a:p>
        </p:txBody>
      </p:sp>
      <p:sp>
        <p:nvSpPr>
          <p:cNvPr id="6" name="ZoneTexte 5"/>
          <p:cNvSpPr txBox="1"/>
          <p:nvPr/>
        </p:nvSpPr>
        <p:spPr>
          <a:xfrm>
            <a:off x="3857620" y="4500570"/>
            <a:ext cx="2143140" cy="400110"/>
          </a:xfrm>
          <a:prstGeom prst="rect">
            <a:avLst/>
          </a:prstGeom>
          <a:noFill/>
        </p:spPr>
        <p:txBody>
          <a:bodyPr wrap="square" rtlCol="0">
            <a:spAutoFit/>
          </a:bodyPr>
          <a:lstStyle/>
          <a:p>
            <a:r>
              <a:rPr lang="fr-FR" sz="2000" u="sng" dirty="0"/>
              <a:t>2 courants </a:t>
            </a:r>
          </a:p>
        </p:txBody>
      </p:sp>
      <p:cxnSp>
        <p:nvCxnSpPr>
          <p:cNvPr id="8" name="Connecteur droit avec flèche 7"/>
          <p:cNvCxnSpPr/>
          <p:nvPr/>
        </p:nvCxnSpPr>
        <p:spPr>
          <a:xfrm rot="10800000" flipV="1">
            <a:off x="2428860" y="4714884"/>
            <a:ext cx="1285884" cy="50006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5214942" y="4714884"/>
            <a:ext cx="1143008" cy="50006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42844" y="5214950"/>
            <a:ext cx="3571900" cy="707886"/>
          </a:xfrm>
          <a:prstGeom prst="rect">
            <a:avLst/>
          </a:prstGeom>
          <a:noFill/>
        </p:spPr>
        <p:txBody>
          <a:bodyPr wrap="square" rtlCol="0">
            <a:spAutoFit/>
          </a:bodyPr>
          <a:lstStyle/>
          <a:p>
            <a:r>
              <a:rPr lang="fr-FR" sz="2000" dirty="0">
                <a:latin typeface="Calibri"/>
              </a:rPr>
              <a:t>É</a:t>
            </a:r>
            <a:r>
              <a:rPr lang="fr-FR" sz="2000" dirty="0"/>
              <a:t>cologie urbaine classique</a:t>
            </a:r>
          </a:p>
          <a:p>
            <a:r>
              <a:rPr lang="fr-FR" sz="2000" dirty="0">
                <a:latin typeface="Calibri"/>
              </a:rPr>
              <a:t>É</a:t>
            </a:r>
            <a:r>
              <a:rPr lang="fr-FR" sz="2000" dirty="0"/>
              <a:t>cole de Chicago (Années 1920) </a:t>
            </a:r>
          </a:p>
        </p:txBody>
      </p:sp>
      <p:sp>
        <p:nvSpPr>
          <p:cNvPr id="13" name="ZoneTexte 12"/>
          <p:cNvSpPr txBox="1"/>
          <p:nvPr/>
        </p:nvSpPr>
        <p:spPr>
          <a:xfrm>
            <a:off x="6072198" y="5214950"/>
            <a:ext cx="2857520" cy="707886"/>
          </a:xfrm>
          <a:prstGeom prst="rect">
            <a:avLst/>
          </a:prstGeom>
          <a:noFill/>
        </p:spPr>
        <p:txBody>
          <a:bodyPr wrap="square" rtlCol="0">
            <a:spAutoFit/>
          </a:bodyPr>
          <a:lstStyle/>
          <a:p>
            <a:pPr algn="ctr"/>
            <a:r>
              <a:rPr lang="fr-FR" sz="2000" dirty="0">
                <a:latin typeface="Calibri"/>
              </a:rPr>
              <a:t>É</a:t>
            </a:r>
            <a:r>
              <a:rPr lang="fr-FR" sz="2000" dirty="0"/>
              <a:t>cologie urbaine moderne (Années 1990)</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3335</TotalTime>
  <Words>1931</Words>
  <Application>Microsoft Office PowerPoint</Application>
  <PresentationFormat>Affichage à l'écran (4:3)</PresentationFormat>
  <Paragraphs>126</Paragraphs>
  <Slides>19</Slides>
  <Notes>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Candara</vt:lpstr>
      <vt:lpstr>Comic Sans MS</vt:lpstr>
      <vt:lpstr>Times New Roman</vt:lpstr>
      <vt:lpstr>Thème Office</vt:lpstr>
      <vt:lpstr>Université Badji Mokhtar Annaba Faculté des sciences de la terre Département d’aménagement du territoire Filière : L3 Géographie et Aménagement Module : Environnement </vt:lpstr>
      <vt:lpstr>1/ Différence entre milieu urbain et milieu naturel:</vt:lpstr>
      <vt:lpstr>2/ Peut-on considérer la ville comme un écosystème?</vt:lpstr>
      <vt:lpstr>Le fondement de l’écosystème pose que ses différentes composantes vont développer un réseau d’échange d’énergie, de dépendance, d’information et de matière et que cet ensemble permet de maintenir et de développer la vie</vt:lpstr>
      <vt:lpstr>Présentation PowerPoint</vt:lpstr>
      <vt:lpstr>Présentation PowerPoint</vt:lpstr>
      <vt:lpstr>Présentation PowerPoint</vt:lpstr>
      <vt:lpstr>L’écosystéme urbain est un milieu ou:</vt:lpstr>
      <vt:lpstr>Présentation PowerPoint</vt:lpstr>
      <vt:lpstr>Présentation PowerPoint</vt:lpstr>
      <vt:lpstr>Présentation PowerPoint</vt:lpstr>
      <vt:lpstr>B- 2eme courant, l’écologie urbaine moderne:</vt:lpstr>
      <vt:lpstr> 6/ L’empreinte écologique</vt:lpstr>
      <vt:lpstr>Présentation PowerPoint</vt:lpstr>
      <vt:lpstr>6-2/ Calcul de l’empreinte écologique :</vt:lpstr>
      <vt:lpstr>Présentation PowerPoint</vt:lpstr>
      <vt:lpstr>Présentation PowerPoint</vt:lpstr>
      <vt:lpstr>Présentation PowerPoint</vt:lpstr>
      <vt:lpstr>6-3/ L’empreinte écologique mondiale et par pays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L’écosystéme urbain</dc:title>
  <dc:creator>MEDJAHED</dc:creator>
  <cp:lastModifiedBy>HAMZA MEDJAHED</cp:lastModifiedBy>
  <cp:revision>29</cp:revision>
  <dcterms:created xsi:type="dcterms:W3CDTF">2023-04-25T08:48:03Z</dcterms:created>
  <dcterms:modified xsi:type="dcterms:W3CDTF">2025-04-30T08:45:08Z</dcterms:modified>
</cp:coreProperties>
</file>