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1" r:id="rId4"/>
    <p:sldId id="274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CC688-B069-4DAE-85C2-677169D4D433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60490-7B71-4AF1-8637-6F0F89F2C8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9814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 écosystéme urbain: pourquoi un écoystéme urbain.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6016C-B1F7-444B-B1F4-BBDA1DC4036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943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6016C-B1F7-444B-B1F4-BBDA1DC4036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216A6-BCD2-167B-21AF-ACF6E8E02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7CD5EA-CC9C-E9AF-2B0F-F1B949509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B94F-B7D4-BDA7-89F7-6DC8D9749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2F5F-4F45-4ABA-92A7-CE305F351EF7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9ABDA-9E0F-24ED-F254-731E95E64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AA156-683A-310E-F812-98D24493B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EAE4-8FF3-4F90-9549-04063CA0AD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54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F977A-CD8E-F83E-BEEF-555644701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B1D2DA-8F9A-6D17-43F6-CF42CB7D5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E32C7-DC43-4506-9746-035EB6ED1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2F5F-4F45-4ABA-92A7-CE305F351EF7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40680-B71D-BAC1-4D8E-7C5DC4840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B6970-E809-E820-D334-5994BDA2C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EAE4-8FF3-4F90-9549-04063CA0AD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723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ED0426-FB67-94BE-F8EC-5C19895202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1E7B41-DE79-3A12-AC13-BF8D3BD13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7BFCA-4BEF-E9A4-EF85-9F3EB0997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2F5F-4F45-4ABA-92A7-CE305F351EF7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131C5-7728-B947-38CD-1CFC6AECA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6ECAE-E26E-DC89-E66E-15900E6F4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EAE4-8FF3-4F90-9549-04063CA0AD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97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5F74-E64F-CF64-2AB2-70574DCF1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45A6-225D-CA15-2131-32396FAC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B04BC-B32D-419A-2E3D-7117171DC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2F5F-4F45-4ABA-92A7-CE305F351EF7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DFBAC-687C-959E-204E-3B5ABDD1F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A74B3-ABDB-9680-1057-10CB0C4A4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EAE4-8FF3-4F90-9549-04063CA0AD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24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6245B-0B3C-1EB7-2B69-6D6390E7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4AB66-F31B-1241-17BE-C6442E177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A8738-09E6-6246-94C1-844E49D85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2F5F-4F45-4ABA-92A7-CE305F351EF7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37E7D-DC57-5758-8FB8-056285036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2F6D9-D6B1-E348-0861-AA566316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EAE4-8FF3-4F90-9549-04063CA0AD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82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86352-1766-3D32-EBE3-4B6B16030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08296-9FDC-8269-9451-C68FA48DD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8C049-40E8-4249-67A8-5E707C0E5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537CE-6AC6-FA4D-D98D-C4E08465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2F5F-4F45-4ABA-92A7-CE305F351EF7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1609B-A00B-00D8-2A4F-6EC02332A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937D4-AFE1-D323-1F5E-97FC723EA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EAE4-8FF3-4F90-9549-04063CA0AD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4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EA127-1AE6-1AE4-B668-21A08FA12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E87063-C6CE-BEB9-C401-6B548387C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F33292-FBE3-A822-16AD-04529B078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B41D82-2A96-BEA5-6EC8-36F7BE720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C7B25-5D83-1849-F818-FB5FD2F65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E78F91-E038-C17A-4F28-744B28ED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2F5F-4F45-4ABA-92A7-CE305F351EF7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342695-F6F6-619F-A3DE-DE942AC5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23498E-33F3-9C46-68F1-F9015EE5B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EAE4-8FF3-4F90-9549-04063CA0AD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5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A40FF-CFC1-2130-5A87-0D6433091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314AC3-301C-23AF-13F0-3427904D0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2F5F-4F45-4ABA-92A7-CE305F351EF7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96D002-3563-97DA-3C7A-A0F34F48F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654D71-6B8A-990F-F021-6FF8C4584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EAE4-8FF3-4F90-9549-04063CA0AD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454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EE5EAC-1373-8E16-75F9-C2C8FC81D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2F5F-4F45-4ABA-92A7-CE305F351EF7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9CD9E3-DA0B-3F12-A061-596D151A8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2A630-733A-436C-8D00-F024F043C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EAE4-8FF3-4F90-9549-04063CA0AD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22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E2BAC-6458-157A-D7C7-EA724EB21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53186-2906-6A4F-A59F-453ED7AE1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3DAA7-15A4-00C3-3C49-6F47D1F5E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7AAB8-7629-B8AA-EDFF-8B66646E9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2F5F-4F45-4ABA-92A7-CE305F351EF7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8D09F-BE55-31DF-D579-55DD51055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09EAA-3456-1A14-E926-67627D70A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EAE4-8FF3-4F90-9549-04063CA0AD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94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E7F78-6884-4515-FFCB-17B2B4B9C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AE110A-A8D0-E1E1-166A-F5222F977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677A81-3837-A51C-2E4F-5A82CE3F1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375D6F-3D4E-54CF-95FE-32BF4D13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2F5F-4F45-4ABA-92A7-CE305F351EF7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21E466-51B3-E66F-B453-D9338E51C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25E4D-B49B-6E7F-D2ED-A46DC2F2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EAE4-8FF3-4F90-9549-04063CA0AD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23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C1C898-39F6-E289-6DCF-6C441B620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F2368-C12F-EDDC-B167-7331D6DE2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56F2D-28E5-2524-F8A5-A72E04453C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C2F5F-4F45-4ABA-92A7-CE305F351EF7}" type="datetimeFigureOut">
              <a:rPr lang="fr-FR" smtClean="0"/>
              <a:t>14/10/2024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F9014-681C-505E-AB11-706E9E46F6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A0320-F284-F034-EDB6-7BE43FED5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7EAE4-8FF3-4F90-9549-04063CA0AD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06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65C7E-9E56-FD53-49C9-87A4EC3A5C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/>
          <a:lstStyle/>
          <a:p>
            <a:r>
              <a:rPr lang="fr-FR" b="1" u="sng" dirty="0">
                <a:solidFill>
                  <a:srgbClr val="FF0000"/>
                </a:solidFill>
              </a:rPr>
              <a:t>Cours n°1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D61528-9627-111E-0D98-E73DB71BCC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Initiation a l’écologie urbaine 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(Rappel)</a:t>
            </a:r>
          </a:p>
        </p:txBody>
      </p:sp>
    </p:spTree>
    <p:extLst>
      <p:ext uri="{BB962C8B-B14F-4D97-AF65-F5344CB8AC3E}">
        <p14:creationId xmlns:p14="http://schemas.microsoft.com/office/powerpoint/2010/main" val="159192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6327" y="117593"/>
            <a:ext cx="9144000" cy="545222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fr-FR" sz="2800" b="1" u="sng" dirty="0">
                <a:solidFill>
                  <a:srgbClr val="FF0000"/>
                </a:solidFill>
              </a:rPr>
              <a:t>1/ L’écologie urbaine, génése du concept</a:t>
            </a:r>
            <a:r>
              <a:rPr lang="fr-FR" sz="3600" b="1" dirty="0">
                <a:solidFill>
                  <a:srgbClr val="FF0000"/>
                </a:solidFill>
              </a:rPr>
              <a:t>:</a:t>
            </a:r>
          </a:p>
          <a:p>
            <a:pPr algn="just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631405" y="2126596"/>
            <a:ext cx="4929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>
                <a:solidFill>
                  <a:srgbClr val="FF0000"/>
                </a:solidFill>
              </a:rPr>
              <a:t>Qu’est ce que l'écologie urbaine?:</a:t>
            </a:r>
            <a:endParaRPr lang="fr-FR" sz="2400" u="sng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38449" y="2769539"/>
            <a:ext cx="2671997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sz="2400" b="1" u="sng" dirty="0">
                <a:latin typeface="Calibri"/>
              </a:rPr>
              <a:t>ÉCOLOGIE URBAINE</a:t>
            </a:r>
            <a:r>
              <a:rPr lang="fr-FR" sz="2400" b="1" u="sng" dirty="0"/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646370" y="3231204"/>
            <a:ext cx="2796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/>
              <a:t>Issue de 2 courants </a:t>
            </a:r>
          </a:p>
        </p:txBody>
      </p:sp>
      <p:cxnSp>
        <p:nvCxnSpPr>
          <p:cNvPr id="8" name="Connecteur droit avec flèche 7"/>
          <p:cNvCxnSpPr>
            <a:cxnSpLocks/>
          </p:cNvCxnSpPr>
          <p:nvPr/>
        </p:nvCxnSpPr>
        <p:spPr>
          <a:xfrm flipH="1">
            <a:off x="4024298" y="3692869"/>
            <a:ext cx="1079330" cy="8077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cxnSpLocks/>
          </p:cNvCxnSpPr>
          <p:nvPr/>
        </p:nvCxnSpPr>
        <p:spPr>
          <a:xfrm>
            <a:off x="6996223" y="3692869"/>
            <a:ext cx="1100041" cy="8077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1524000" y="4500571"/>
            <a:ext cx="4143372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  <a:latin typeface="Calibri"/>
              </a:rPr>
              <a:t>É</a:t>
            </a:r>
            <a:r>
              <a:rPr lang="fr-FR" sz="2400" dirty="0">
                <a:solidFill>
                  <a:srgbClr val="0070C0"/>
                </a:solidFill>
              </a:rPr>
              <a:t>cologie urbaine</a:t>
            </a:r>
            <a:r>
              <a:rPr lang="fr-FR" sz="2400" b="1" dirty="0">
                <a:solidFill>
                  <a:srgbClr val="0070C0"/>
                </a:solidFill>
              </a:rPr>
              <a:t> </a:t>
            </a:r>
            <a:r>
              <a:rPr lang="fr-FR" sz="2400" b="1" u="sng" dirty="0">
                <a:solidFill>
                  <a:srgbClr val="0070C0"/>
                </a:solidFill>
              </a:rPr>
              <a:t>classique</a:t>
            </a:r>
          </a:p>
          <a:p>
            <a:r>
              <a:rPr lang="fr-FR" sz="2400" dirty="0">
                <a:latin typeface="Calibri"/>
              </a:rPr>
              <a:t>É</a:t>
            </a:r>
            <a:r>
              <a:rPr lang="fr-FR" sz="2400" dirty="0"/>
              <a:t>cole de Chicago (Années 1920)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167570" y="4500571"/>
            <a:ext cx="3500430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  <a:latin typeface="Calibri"/>
              </a:rPr>
              <a:t>É</a:t>
            </a:r>
            <a:r>
              <a:rPr lang="fr-FR" sz="2400" dirty="0">
                <a:solidFill>
                  <a:srgbClr val="0070C0"/>
                </a:solidFill>
              </a:rPr>
              <a:t>cologie urbaine </a:t>
            </a:r>
            <a:r>
              <a:rPr lang="fr-FR" sz="2400" b="1" u="sng" dirty="0">
                <a:solidFill>
                  <a:srgbClr val="0070C0"/>
                </a:solidFill>
              </a:rPr>
              <a:t>moderne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dirty="0"/>
              <a:t>(Années 1990</a:t>
            </a:r>
            <a:r>
              <a:rPr lang="fr-FR" sz="2000" dirty="0"/>
              <a:t>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06327" y="1214423"/>
            <a:ext cx="11876566" cy="830997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solidFill>
                  <a:schemeClr val="tx1"/>
                </a:solidFill>
              </a:rPr>
              <a:t>Intérêt général de l’écologie urbaine est de </a:t>
            </a:r>
            <a:r>
              <a:rPr lang="fr-FR" sz="2400" b="1" u="sng" dirty="0">
                <a:solidFill>
                  <a:schemeClr val="tx1"/>
                </a:solidFill>
              </a:rPr>
              <a:t>réduire les impacts environnementaux négatifs </a:t>
            </a:r>
            <a:r>
              <a:rPr lang="fr-FR" sz="2400" dirty="0">
                <a:solidFill>
                  <a:schemeClr val="tx1"/>
                </a:solidFill>
              </a:rPr>
              <a:t>dans la ville 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5181" y="0"/>
            <a:ext cx="11695813" cy="6858000"/>
          </a:xfrm>
        </p:spPr>
        <p:txBody>
          <a:bodyPr>
            <a:normAutofit/>
          </a:bodyPr>
          <a:lstStyle/>
          <a:p>
            <a:pPr algn="l"/>
            <a:r>
              <a:rPr lang="fr-FR" sz="3000" b="1" u="sng" dirty="0"/>
              <a:t>1-1/ L’écologie urbaine classique :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L’École de Chicago est une </a:t>
            </a:r>
            <a:r>
              <a:rPr lang="fr-FR" b="1" u="sng" dirty="0"/>
              <a:t>sociologie urbaine</a:t>
            </a:r>
            <a:r>
              <a:rPr lang="fr-FR" dirty="0"/>
              <a:t>  qui étudie </a:t>
            </a:r>
            <a:r>
              <a:rPr lang="fr-FR" u="sng" dirty="0"/>
              <a:t>:</a:t>
            </a:r>
          </a:p>
          <a:p>
            <a:pPr algn="just"/>
            <a:r>
              <a:rPr lang="fr-FR" dirty="0"/>
              <a:t>            </a:t>
            </a:r>
            <a:r>
              <a:rPr lang="fr-FR" u="sng" dirty="0"/>
              <a:t>La dimension sociale de la ville.</a:t>
            </a:r>
          </a:p>
          <a:p>
            <a:pPr algn="just"/>
            <a:r>
              <a:rPr lang="fr-FR" dirty="0"/>
              <a:t>           </a:t>
            </a:r>
          </a:p>
          <a:p>
            <a:pPr algn="just"/>
            <a:r>
              <a:rPr lang="fr-FR" dirty="0"/>
              <a:t>           Les problèmes auxquels la ville de Chicago était alors confrontée du fait de sa très forte croissance (</a:t>
            </a:r>
            <a:r>
              <a:rPr lang="fr-FR" b="1" u="sng" dirty="0"/>
              <a:t>5 000 habitants en 1840</a:t>
            </a:r>
            <a:r>
              <a:rPr lang="fr-FR" dirty="0"/>
              <a:t> à </a:t>
            </a:r>
            <a:r>
              <a:rPr lang="fr-FR" b="1" u="sng" dirty="0"/>
              <a:t>1 million en 1890</a:t>
            </a:r>
            <a:r>
              <a:rPr lang="fr-FR" dirty="0"/>
              <a:t>). </a:t>
            </a:r>
          </a:p>
          <a:p>
            <a:pPr algn="just"/>
            <a:r>
              <a:rPr lang="fr-FR" dirty="0"/>
              <a:t>          </a:t>
            </a:r>
          </a:p>
          <a:p>
            <a:pPr algn="just"/>
            <a:r>
              <a:rPr lang="fr-FR" dirty="0"/>
              <a:t>           Les problèmes d’</a:t>
            </a:r>
            <a:r>
              <a:rPr lang="fr-FR" b="1" u="sng" dirty="0"/>
              <a:t>immigration</a:t>
            </a:r>
            <a:r>
              <a:rPr lang="fr-FR" dirty="0"/>
              <a:t> et d’</a:t>
            </a:r>
            <a:r>
              <a:rPr lang="fr-FR" b="1" u="sng" dirty="0"/>
              <a:t>assimilation</a:t>
            </a:r>
            <a:r>
              <a:rPr lang="fr-FR" dirty="0"/>
              <a:t> des millions d’immigrants à la société américaine. 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Pour modéliser ces problèmes et l’agencement de populations de </a:t>
            </a:r>
            <a:r>
              <a:rPr lang="fr-FR" u="sng" dirty="0"/>
              <a:t>différentes origines </a:t>
            </a:r>
            <a:r>
              <a:rPr lang="fr-FR" dirty="0"/>
              <a:t>qu’a connu Chicago.</a:t>
            </a:r>
          </a:p>
          <a:p>
            <a:pPr algn="just"/>
            <a:r>
              <a:rPr lang="fr-FR" dirty="0"/>
              <a:t>les sociologues </a:t>
            </a:r>
            <a:r>
              <a:rPr lang="fr-FR" u="sng" dirty="0"/>
              <a:t>se sont inspiré des concepts de l’écologie végétale </a:t>
            </a:r>
            <a:r>
              <a:rPr lang="fr-FR" dirty="0"/>
              <a:t>(Domination, Compétition, Invasion, Regroupement, Succession…..)</a:t>
            </a:r>
          </a:p>
          <a:p>
            <a:pPr algn="just"/>
            <a:r>
              <a:rPr lang="fr-FR" dirty="0"/>
              <a:t>ce qui justifie le terme d'écologie urbaine qui qualifie l'École de Chicago. 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343786" y="1506154"/>
            <a:ext cx="714348" cy="35719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2">
                  <a:lumMod val="60000"/>
                  <a:lumOff val="40000"/>
                </a:schemeClr>
              </a:solidFill>
              <a:highlight>
                <a:srgbClr val="00FF00"/>
              </a:highlight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343786" y="2387664"/>
            <a:ext cx="714348" cy="35719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343786" y="3590647"/>
            <a:ext cx="714348" cy="35719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8114" y="-59296"/>
            <a:ext cx="7772400" cy="500041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b="1" u="sng" dirty="0">
                <a:latin typeface="+mn-lt"/>
              </a:rPr>
              <a:t>1-2/ L’écologie urbaine moderne :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0753" y="500042"/>
            <a:ext cx="12011247" cy="81744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fr-FR" dirty="0"/>
              <a:t>l’écologie urbaine Moderne est un concept qui rapproche </a:t>
            </a:r>
            <a:r>
              <a:rPr lang="fr-FR" u="sng" dirty="0"/>
              <a:t>les enjeux écologiques</a:t>
            </a:r>
            <a:r>
              <a:rPr lang="fr-FR" dirty="0"/>
              <a:t>, à la vie en ville. (Écosystème urbain)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524000" y="1428736"/>
            <a:ext cx="3643306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Problèmes environnementaux</a:t>
            </a:r>
            <a:r>
              <a:rPr lang="fr-FR" dirty="0"/>
              <a:t>: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524000" y="1857365"/>
            <a:ext cx="5000628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sz="2000" b="1" dirty="0"/>
              <a:t>Pollution (Déchets, Dégradation de la qualité d’air, Nuisance sonore….etc.)</a:t>
            </a:r>
          </a:p>
          <a:p>
            <a:pPr>
              <a:buFontTx/>
              <a:buChar char="-"/>
            </a:pPr>
            <a:r>
              <a:rPr lang="fr-FR" sz="2000" b="1" dirty="0"/>
              <a:t>Epuisement des ressources naturelles</a:t>
            </a:r>
            <a:r>
              <a:rPr lang="fr-FR" b="1" dirty="0"/>
              <a:t>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524000" y="3714752"/>
            <a:ext cx="500062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sz="2000" b="1" dirty="0"/>
              <a:t> Atténuer la pollution et réduire les impacts </a:t>
            </a:r>
          </a:p>
          <a:p>
            <a:r>
              <a:rPr lang="fr-FR" sz="2000" b="1" dirty="0"/>
              <a:t>- Rationaliser l’utilisation des ressources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524000" y="5500703"/>
            <a:ext cx="601448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b="1" dirty="0"/>
              <a:t> Améliorer le cadre de vie des citoyens </a:t>
            </a:r>
          </a:p>
          <a:p>
            <a:r>
              <a:rPr lang="fr-FR" b="1" dirty="0"/>
              <a:t>- Protéger les ressources (Augmenter la durabilité d’une ville)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524000" y="3286124"/>
            <a:ext cx="378618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Actions:</a:t>
            </a:r>
            <a:r>
              <a:rPr lang="fr-FR" dirty="0"/>
              <a:t>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524000" y="5072074"/>
            <a:ext cx="371474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Objectifs</a:t>
            </a:r>
            <a:r>
              <a:rPr lang="fr-FR" dirty="0"/>
              <a:t>:</a:t>
            </a:r>
          </a:p>
        </p:txBody>
      </p:sp>
      <p:sp>
        <p:nvSpPr>
          <p:cNvPr id="12" name="Accolade ouvrante 11"/>
          <p:cNvSpPr/>
          <p:nvPr/>
        </p:nvSpPr>
        <p:spPr>
          <a:xfrm>
            <a:off x="6596066" y="3286124"/>
            <a:ext cx="357190" cy="178595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6953256" y="3254499"/>
            <a:ext cx="4944577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u="sng" dirty="0"/>
              <a:t>Axes de l’écologie urbaine:</a:t>
            </a:r>
          </a:p>
          <a:p>
            <a:pPr>
              <a:buFont typeface="Arial" charset="0"/>
              <a:buChar char="•"/>
            </a:pPr>
            <a:r>
              <a:rPr lang="fr-FR" sz="2000" b="1" dirty="0"/>
              <a:t>Réduction de la pollution atmosphérique</a:t>
            </a:r>
          </a:p>
          <a:p>
            <a:pPr>
              <a:buFont typeface="Arial" charset="0"/>
              <a:buChar char="•"/>
            </a:pPr>
            <a:r>
              <a:rPr lang="fr-FR" sz="2000" b="1" dirty="0"/>
              <a:t>Aménagement des espaces verts</a:t>
            </a:r>
          </a:p>
          <a:p>
            <a:pPr>
              <a:buFont typeface="Arial" charset="0"/>
              <a:buChar char="•"/>
            </a:pPr>
            <a:r>
              <a:rPr lang="fr-FR" sz="2000" b="1" dirty="0"/>
              <a:t>Désimperméabilisation des sols</a:t>
            </a:r>
          </a:p>
          <a:p>
            <a:pPr>
              <a:buFont typeface="Arial" charset="0"/>
              <a:buChar char="•"/>
            </a:pPr>
            <a:r>
              <a:rPr lang="fr-FR" sz="2000" b="1" dirty="0"/>
              <a:t>Gestion des déchets </a:t>
            </a:r>
          </a:p>
          <a:p>
            <a:pPr>
              <a:buFont typeface="Arial" charset="0"/>
              <a:buChar char="•"/>
            </a:pPr>
            <a:r>
              <a:rPr lang="fr-FR" sz="2000" b="1" dirty="0"/>
              <a:t>Réduction de la nuisance sonore   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381356" y="2857496"/>
            <a:ext cx="357190" cy="42862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>
            <a:off x="3381356" y="4429132"/>
            <a:ext cx="357190" cy="6429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307</Words>
  <Application>Microsoft Office PowerPoint</Application>
  <PresentationFormat>Widescreen</PresentationFormat>
  <Paragraphs>43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Cours n°1</vt:lpstr>
      <vt:lpstr>PowerPoint Presentation</vt:lpstr>
      <vt:lpstr>PowerPoint Presentation</vt:lpstr>
      <vt:lpstr>1-2/ L’écologie urbaine moderne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ZED</dc:creator>
  <cp:lastModifiedBy>ZED</cp:lastModifiedBy>
  <cp:revision>1</cp:revision>
  <dcterms:created xsi:type="dcterms:W3CDTF">2024-10-14T22:08:18Z</dcterms:created>
  <dcterms:modified xsi:type="dcterms:W3CDTF">2024-10-14T22:13:34Z</dcterms:modified>
</cp:coreProperties>
</file>