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 id="2147483771" r:id="rId2"/>
  </p:sldMasterIdLst>
  <p:notesMasterIdLst>
    <p:notesMasterId r:id="rId30"/>
  </p:notesMasterIdLst>
  <p:sldIdLst>
    <p:sldId id="256" r:id="rId3"/>
    <p:sldId id="404" r:id="rId4"/>
    <p:sldId id="429" r:id="rId5"/>
    <p:sldId id="407" r:id="rId6"/>
    <p:sldId id="408" r:id="rId7"/>
    <p:sldId id="406" r:id="rId8"/>
    <p:sldId id="385" r:id="rId9"/>
    <p:sldId id="409" r:id="rId10"/>
    <p:sldId id="410" r:id="rId11"/>
    <p:sldId id="411" r:id="rId12"/>
    <p:sldId id="412" r:id="rId13"/>
    <p:sldId id="413" r:id="rId14"/>
    <p:sldId id="414" r:id="rId15"/>
    <p:sldId id="427" r:id="rId16"/>
    <p:sldId id="428" r:id="rId17"/>
    <p:sldId id="415" r:id="rId18"/>
    <p:sldId id="416" r:id="rId19"/>
    <p:sldId id="417" r:id="rId20"/>
    <p:sldId id="418" r:id="rId21"/>
    <p:sldId id="419" r:id="rId22"/>
    <p:sldId id="420" r:id="rId23"/>
    <p:sldId id="421" r:id="rId24"/>
    <p:sldId id="422" r:id="rId25"/>
    <p:sldId id="423" r:id="rId26"/>
    <p:sldId id="424" r:id="rId27"/>
    <p:sldId id="425" r:id="rId28"/>
    <p:sldId id="426" r:id="rId29"/>
  </p:sldIdLst>
  <p:sldSz cx="14401800" cy="9001125"/>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835">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A249"/>
    <a:srgbClr val="319595"/>
    <a:srgbClr val="FF3505"/>
    <a:srgbClr val="00CC00"/>
    <a:srgbClr val="3CB9B6"/>
    <a:srgbClr val="FF4215"/>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0" autoAdjust="0"/>
    <p:restoredTop sz="93951" autoAdjust="0"/>
  </p:normalViewPr>
  <p:slideViewPr>
    <p:cSldViewPr>
      <p:cViewPr varScale="1">
        <p:scale>
          <a:sx n="66" d="100"/>
          <a:sy n="66" d="100"/>
        </p:scale>
        <p:origin x="942" y="48"/>
      </p:cViewPr>
      <p:guideLst>
        <p:guide orient="horz" pos="2835"/>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113D080-731B-497A-86CC-130A608FA8E1}" type="datetimeFigureOut">
              <a:rPr lang="fr-FR"/>
              <a:pPr>
                <a:defRPr/>
              </a:pPr>
              <a:t>03/05/2023</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C69F13-E351-4ABD-BC50-9C5753ED6968}" type="slidenum">
              <a:rPr lang="fr-FR"/>
              <a:pPr>
                <a:defRPr/>
              </a:pPr>
              <a:t>‹#›</a:t>
            </a:fld>
            <a:endParaRPr lang="fr-FR"/>
          </a:p>
        </p:txBody>
      </p:sp>
    </p:spTree>
    <p:extLst>
      <p:ext uri="{BB962C8B-B14F-4D97-AF65-F5344CB8AC3E}">
        <p14:creationId xmlns:p14="http://schemas.microsoft.com/office/powerpoint/2010/main" val="178527667"/>
      </p:ext>
    </p:extLst>
  </p:cSld>
  <p:clrMap bg1="lt1" tx1="dk1" bg2="lt2" tx2="dk2" accent1="accent1" accent2="accent2" accent3="accent3" accent4="accent4" accent5="accent5" accent6="accent6" hlink="hlink" folHlink="folHlink"/>
  <p:notesStyle>
    <a:lvl1pPr algn="l" defTabSz="1233488" rtl="0" eaLnBrk="0" fontAlgn="base" hangingPunct="0">
      <a:spcBef>
        <a:spcPct val="30000"/>
      </a:spcBef>
      <a:spcAft>
        <a:spcPct val="0"/>
      </a:spcAft>
      <a:defRPr sz="1600" kern="1200">
        <a:solidFill>
          <a:schemeClr val="tx1"/>
        </a:solidFill>
        <a:latin typeface="+mn-lt"/>
        <a:ea typeface="+mn-ea"/>
        <a:cs typeface="+mn-cs"/>
      </a:defRPr>
    </a:lvl1pPr>
    <a:lvl2pPr marL="615950" algn="l" defTabSz="1233488" rtl="0" eaLnBrk="0" fontAlgn="base" hangingPunct="0">
      <a:spcBef>
        <a:spcPct val="30000"/>
      </a:spcBef>
      <a:spcAft>
        <a:spcPct val="0"/>
      </a:spcAft>
      <a:defRPr sz="1600" kern="1200">
        <a:solidFill>
          <a:schemeClr val="tx1"/>
        </a:solidFill>
        <a:latin typeface="+mn-lt"/>
        <a:ea typeface="+mn-ea"/>
        <a:cs typeface="+mn-cs"/>
      </a:defRPr>
    </a:lvl2pPr>
    <a:lvl3pPr marL="1233488" algn="l" defTabSz="1233488" rtl="0" eaLnBrk="0" fontAlgn="base" hangingPunct="0">
      <a:spcBef>
        <a:spcPct val="30000"/>
      </a:spcBef>
      <a:spcAft>
        <a:spcPct val="0"/>
      </a:spcAft>
      <a:defRPr sz="1600" kern="1200">
        <a:solidFill>
          <a:schemeClr val="tx1"/>
        </a:solidFill>
        <a:latin typeface="+mn-lt"/>
        <a:ea typeface="+mn-ea"/>
        <a:cs typeface="+mn-cs"/>
      </a:defRPr>
    </a:lvl3pPr>
    <a:lvl4pPr marL="1851025" algn="l" defTabSz="1233488" rtl="0" eaLnBrk="0" fontAlgn="base" hangingPunct="0">
      <a:spcBef>
        <a:spcPct val="30000"/>
      </a:spcBef>
      <a:spcAft>
        <a:spcPct val="0"/>
      </a:spcAft>
      <a:defRPr sz="1600" kern="1200">
        <a:solidFill>
          <a:schemeClr val="tx1"/>
        </a:solidFill>
        <a:latin typeface="+mn-lt"/>
        <a:ea typeface="+mn-ea"/>
        <a:cs typeface="+mn-cs"/>
      </a:defRPr>
    </a:lvl4pPr>
    <a:lvl5pPr marL="2468563" algn="l" defTabSz="1233488" rtl="0" eaLnBrk="0" fontAlgn="base" hangingPunct="0">
      <a:spcBef>
        <a:spcPct val="30000"/>
      </a:spcBef>
      <a:spcAft>
        <a:spcPct val="0"/>
      </a:spcAft>
      <a:defRPr sz="1600" kern="1200">
        <a:solidFill>
          <a:schemeClr val="tx1"/>
        </a:solidFill>
        <a:latin typeface="+mn-lt"/>
        <a:ea typeface="+mn-ea"/>
        <a:cs typeface="+mn-cs"/>
      </a:defRPr>
    </a:lvl5pPr>
    <a:lvl6pPr marL="3086100" algn="l" defTabSz="1234440" rtl="0" eaLnBrk="1" latinLnBrk="0" hangingPunct="1">
      <a:defRPr sz="1600" kern="1200">
        <a:solidFill>
          <a:schemeClr val="tx1"/>
        </a:solidFill>
        <a:latin typeface="+mn-lt"/>
        <a:ea typeface="+mn-ea"/>
        <a:cs typeface="+mn-cs"/>
      </a:defRPr>
    </a:lvl6pPr>
    <a:lvl7pPr marL="3703320" algn="l" defTabSz="1234440" rtl="0" eaLnBrk="1" latinLnBrk="0" hangingPunct="1">
      <a:defRPr sz="1600" kern="1200">
        <a:solidFill>
          <a:schemeClr val="tx1"/>
        </a:solidFill>
        <a:latin typeface="+mn-lt"/>
        <a:ea typeface="+mn-ea"/>
        <a:cs typeface="+mn-cs"/>
      </a:defRPr>
    </a:lvl7pPr>
    <a:lvl8pPr marL="4320540" algn="l" defTabSz="1234440" rtl="0" eaLnBrk="1" latinLnBrk="0" hangingPunct="1">
      <a:defRPr sz="1600" kern="1200">
        <a:solidFill>
          <a:schemeClr val="tx1"/>
        </a:solidFill>
        <a:latin typeface="+mn-lt"/>
        <a:ea typeface="+mn-ea"/>
        <a:cs typeface="+mn-cs"/>
      </a:defRPr>
    </a:lvl8pPr>
    <a:lvl9pPr marL="4937760" algn="l" defTabSz="123444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4</a:t>
            </a:fld>
            <a:endParaRPr lang="fr-FR" smtClean="0"/>
          </a:p>
        </p:txBody>
      </p:sp>
    </p:spTree>
    <p:extLst>
      <p:ext uri="{BB962C8B-B14F-4D97-AF65-F5344CB8AC3E}">
        <p14:creationId xmlns:p14="http://schemas.microsoft.com/office/powerpoint/2010/main" val="1289994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7</a:t>
            </a:fld>
            <a:endParaRPr lang="fr-FR" smtClean="0"/>
          </a:p>
        </p:txBody>
      </p:sp>
    </p:spTree>
    <p:extLst>
      <p:ext uri="{BB962C8B-B14F-4D97-AF65-F5344CB8AC3E}">
        <p14:creationId xmlns:p14="http://schemas.microsoft.com/office/powerpoint/2010/main" val="686111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11</a:t>
            </a:fld>
            <a:endParaRPr lang="fr-FR" smtClean="0"/>
          </a:p>
        </p:txBody>
      </p:sp>
    </p:spTree>
    <p:extLst>
      <p:ext uri="{BB962C8B-B14F-4D97-AF65-F5344CB8AC3E}">
        <p14:creationId xmlns:p14="http://schemas.microsoft.com/office/powerpoint/2010/main" val="1101802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12</a:t>
            </a:fld>
            <a:endParaRPr lang="fr-FR" smtClean="0"/>
          </a:p>
        </p:txBody>
      </p:sp>
    </p:spTree>
    <p:extLst>
      <p:ext uri="{BB962C8B-B14F-4D97-AF65-F5344CB8AC3E}">
        <p14:creationId xmlns:p14="http://schemas.microsoft.com/office/powerpoint/2010/main" val="3099471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13</a:t>
            </a:fld>
            <a:endParaRPr lang="fr-FR" smtClean="0"/>
          </a:p>
        </p:txBody>
      </p:sp>
    </p:spTree>
    <p:extLst>
      <p:ext uri="{BB962C8B-B14F-4D97-AF65-F5344CB8AC3E}">
        <p14:creationId xmlns:p14="http://schemas.microsoft.com/office/powerpoint/2010/main" val="3579960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16</a:t>
            </a:fld>
            <a:endParaRPr lang="fr-FR" smtClean="0"/>
          </a:p>
        </p:txBody>
      </p:sp>
    </p:spTree>
    <p:extLst>
      <p:ext uri="{BB962C8B-B14F-4D97-AF65-F5344CB8AC3E}">
        <p14:creationId xmlns:p14="http://schemas.microsoft.com/office/powerpoint/2010/main" val="1968182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19</a:t>
            </a:fld>
            <a:endParaRPr lang="fr-FR" smtClean="0"/>
          </a:p>
        </p:txBody>
      </p:sp>
    </p:spTree>
    <p:extLst>
      <p:ext uri="{BB962C8B-B14F-4D97-AF65-F5344CB8AC3E}">
        <p14:creationId xmlns:p14="http://schemas.microsoft.com/office/powerpoint/2010/main" val="534299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22</a:t>
            </a:fld>
            <a:endParaRPr lang="fr-FR" smtClean="0"/>
          </a:p>
        </p:txBody>
      </p:sp>
    </p:spTree>
    <p:extLst>
      <p:ext uri="{BB962C8B-B14F-4D97-AF65-F5344CB8AC3E}">
        <p14:creationId xmlns:p14="http://schemas.microsoft.com/office/powerpoint/2010/main" val="4256393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800225" y="1475946"/>
            <a:ext cx="10801350" cy="3133725"/>
          </a:xfrm>
        </p:spPr>
        <p:txBody>
          <a:bodyPr anchor="b"/>
          <a:lstStyle>
            <a:lvl1pPr algn="ctr">
              <a:defRPr sz="7088"/>
            </a:lvl1pPr>
          </a:lstStyle>
          <a:p>
            <a:r>
              <a:rPr lang="fr-FR" smtClean="0"/>
              <a:t>Modifiez le style du titre</a:t>
            </a:r>
            <a:endParaRPr lang="en-US" dirty="0"/>
          </a:p>
        </p:txBody>
      </p:sp>
      <p:sp>
        <p:nvSpPr>
          <p:cNvPr id="3" name="Subtitle 2"/>
          <p:cNvSpPr>
            <a:spLocks noGrp="1"/>
          </p:cNvSpPr>
          <p:nvPr>
            <p:ph type="subTitle" idx="1"/>
          </p:nvPr>
        </p:nvSpPr>
        <p:spPr>
          <a:xfrm>
            <a:off x="1800225" y="4727675"/>
            <a:ext cx="10801350" cy="2173188"/>
          </a:xfrm>
        </p:spPr>
        <p:txBody>
          <a:bodyPr/>
          <a:lstStyle>
            <a:lvl1pPr marL="0" indent="0" algn="ctr">
              <a:buNone/>
              <a:defRPr sz="2835">
                <a:solidFill>
                  <a:schemeClr val="tx1">
                    <a:lumMod val="75000"/>
                    <a:lumOff val="25000"/>
                  </a:schemeClr>
                </a:solidFill>
              </a:defRPr>
            </a:lvl1pPr>
            <a:lvl2pPr marL="540090" indent="0" algn="ctr">
              <a:buNone/>
              <a:defRPr sz="3308"/>
            </a:lvl2pPr>
            <a:lvl3pPr marL="1080181" indent="0" algn="ctr">
              <a:buNone/>
              <a:defRPr sz="2835"/>
            </a:lvl3pPr>
            <a:lvl4pPr marL="1620271" indent="0" algn="ctr">
              <a:buNone/>
              <a:defRPr sz="2363"/>
            </a:lvl4pPr>
            <a:lvl5pPr marL="2160361" indent="0" algn="ctr">
              <a:buNone/>
              <a:defRPr sz="2363"/>
            </a:lvl5pPr>
            <a:lvl6pPr marL="2700452" indent="0" algn="ctr">
              <a:buNone/>
              <a:defRPr sz="2363"/>
            </a:lvl6pPr>
            <a:lvl7pPr marL="3240542" indent="0" algn="ctr">
              <a:buNone/>
              <a:defRPr sz="2363"/>
            </a:lvl7pPr>
            <a:lvl8pPr marL="3780633" indent="0" algn="ctr">
              <a:buNone/>
              <a:defRPr sz="2363"/>
            </a:lvl8pPr>
            <a:lvl9pPr marL="4320723" indent="0" algn="ctr">
              <a:buNone/>
              <a:defRPr sz="236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BA145391-4A5E-465E-BB72-3EA7ADF4956F}"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10F12FA-A46A-4C89-B5DF-637B2473C957}"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4B82698-0C38-42D2-86BE-58C27F0CA15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78F73B5A-07CC-4DD5-837F-E355FFD53245}"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6288" y="472975"/>
            <a:ext cx="3105388" cy="7628037"/>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990124" y="472976"/>
            <a:ext cx="9136142" cy="7628036"/>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6B6B01C4-9D6C-4657-A173-2496A4FCA4B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DA82088-B3A4-46FE-BAF3-CB4615BAC533}"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95E7AD2E-175B-45EA-9BB2-FA77B93E0257}"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622E2362-E9C2-4EA6-B6F1-1E1A1C0EAEB4}"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800225" y="1473101"/>
            <a:ext cx="10801350" cy="3133725"/>
          </a:xfrm>
        </p:spPr>
        <p:txBody>
          <a:bodyPr anchor="b"/>
          <a:lstStyle>
            <a:lvl1pPr algn="ctr">
              <a:defRPr sz="7088"/>
            </a:lvl1pPr>
          </a:lstStyle>
          <a:p>
            <a:r>
              <a:rPr lang="fr-FR" smtClean="0"/>
              <a:t>Modifiez le style du titre</a:t>
            </a:r>
            <a:endParaRPr lang="fr-FR"/>
          </a:p>
        </p:txBody>
      </p:sp>
      <p:sp>
        <p:nvSpPr>
          <p:cNvPr id="3" name="Sous-titre 2"/>
          <p:cNvSpPr>
            <a:spLocks noGrp="1"/>
          </p:cNvSpPr>
          <p:nvPr>
            <p:ph type="subTitle" idx="1"/>
          </p:nvPr>
        </p:nvSpPr>
        <p:spPr>
          <a:xfrm>
            <a:off x="1800225" y="4727675"/>
            <a:ext cx="10801350" cy="2173188"/>
          </a:xfrm>
        </p:spPr>
        <p:txBody>
          <a:bodyPr/>
          <a:lstStyle>
            <a:lvl1pPr marL="0" indent="0" algn="ctr">
              <a:buNone/>
              <a:defRPr sz="2835"/>
            </a:lvl1pPr>
            <a:lvl2pPr marL="540090" indent="0" algn="ctr">
              <a:buNone/>
              <a:defRPr sz="2363"/>
            </a:lvl2pPr>
            <a:lvl3pPr marL="1080181" indent="0" algn="ctr">
              <a:buNone/>
              <a:defRPr sz="2126"/>
            </a:lvl3pPr>
            <a:lvl4pPr marL="1620271" indent="0" algn="ctr">
              <a:buNone/>
              <a:defRPr sz="1890"/>
            </a:lvl4pPr>
            <a:lvl5pPr marL="2160361" indent="0" algn="ctr">
              <a:buNone/>
              <a:defRPr sz="1890"/>
            </a:lvl5pPr>
            <a:lvl6pPr marL="2700452" indent="0" algn="ctr">
              <a:buNone/>
              <a:defRPr sz="1890"/>
            </a:lvl6pPr>
            <a:lvl7pPr marL="3240542" indent="0" algn="ctr">
              <a:buNone/>
              <a:defRPr sz="1890"/>
            </a:lvl7pPr>
            <a:lvl8pPr marL="3780633" indent="0" algn="ctr">
              <a:buNone/>
              <a:defRPr sz="1890"/>
            </a:lvl8pPr>
            <a:lvl9pPr marL="4320723" indent="0" algn="ctr">
              <a:buNone/>
              <a:defRPr sz="189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100D1E5C-870F-4F63-97F3-2C84153C88F2}"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AD6FCE2-3955-4EC4-BD4A-6AED08911EF0}"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3577BAE-90F4-42A9-AB3D-28EE1A0C1E7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EC82800-461F-4232-A78A-69AC71ADF442}"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82623" y="2244032"/>
            <a:ext cx="12421553" cy="3744217"/>
          </a:xfrm>
        </p:spPr>
        <p:txBody>
          <a:bodyPr anchor="b"/>
          <a:lstStyle>
            <a:lvl1pPr>
              <a:defRPr sz="7088"/>
            </a:lvl1pPr>
          </a:lstStyle>
          <a:p>
            <a:r>
              <a:rPr lang="fr-FR" smtClean="0"/>
              <a:t>Modifiez le style du titre</a:t>
            </a:r>
            <a:endParaRPr lang="fr-FR"/>
          </a:p>
        </p:txBody>
      </p:sp>
      <p:sp>
        <p:nvSpPr>
          <p:cNvPr id="3" name="Espace réservé du texte 2"/>
          <p:cNvSpPr>
            <a:spLocks noGrp="1"/>
          </p:cNvSpPr>
          <p:nvPr>
            <p:ph type="body" idx="1"/>
          </p:nvPr>
        </p:nvSpPr>
        <p:spPr>
          <a:xfrm>
            <a:off x="982623" y="6023671"/>
            <a:ext cx="12421553" cy="1968995"/>
          </a:xfrm>
        </p:spPr>
        <p:txBody>
          <a:bodyPr/>
          <a:lstStyle>
            <a:lvl1pPr marL="0" indent="0">
              <a:buNone/>
              <a:defRPr sz="2835">
                <a:solidFill>
                  <a:schemeClr val="tx1">
                    <a:tint val="75000"/>
                  </a:schemeClr>
                </a:solidFill>
              </a:defRPr>
            </a:lvl1pPr>
            <a:lvl2pPr marL="540090" indent="0">
              <a:buNone/>
              <a:defRPr sz="2363">
                <a:solidFill>
                  <a:schemeClr val="tx1">
                    <a:tint val="75000"/>
                  </a:schemeClr>
                </a:solidFill>
              </a:defRPr>
            </a:lvl2pPr>
            <a:lvl3pPr marL="1080181" indent="0">
              <a:buNone/>
              <a:defRPr sz="2126">
                <a:solidFill>
                  <a:schemeClr val="tx1">
                    <a:tint val="75000"/>
                  </a:schemeClr>
                </a:solidFill>
              </a:defRPr>
            </a:lvl3pPr>
            <a:lvl4pPr marL="1620271" indent="0">
              <a:buNone/>
              <a:defRPr sz="1890">
                <a:solidFill>
                  <a:schemeClr val="tx1">
                    <a:tint val="75000"/>
                  </a:schemeClr>
                </a:solidFill>
              </a:defRPr>
            </a:lvl4pPr>
            <a:lvl5pPr marL="2160361" indent="0">
              <a:buNone/>
              <a:defRPr sz="1890">
                <a:solidFill>
                  <a:schemeClr val="tx1">
                    <a:tint val="75000"/>
                  </a:schemeClr>
                </a:solidFill>
              </a:defRPr>
            </a:lvl5pPr>
            <a:lvl6pPr marL="2700452" indent="0">
              <a:buNone/>
              <a:defRPr sz="1890">
                <a:solidFill>
                  <a:schemeClr val="tx1">
                    <a:tint val="75000"/>
                  </a:schemeClr>
                </a:solidFill>
              </a:defRPr>
            </a:lvl6pPr>
            <a:lvl7pPr marL="3240542" indent="0">
              <a:buNone/>
              <a:defRPr sz="1890">
                <a:solidFill>
                  <a:schemeClr val="tx1">
                    <a:tint val="75000"/>
                  </a:schemeClr>
                </a:solidFill>
              </a:defRPr>
            </a:lvl7pPr>
            <a:lvl8pPr marL="3780633" indent="0">
              <a:buNone/>
              <a:defRPr sz="1890">
                <a:solidFill>
                  <a:schemeClr val="tx1">
                    <a:tint val="75000"/>
                  </a:schemeClr>
                </a:solidFill>
              </a:defRPr>
            </a:lvl8pPr>
            <a:lvl9pPr marL="4320723" indent="0">
              <a:buNone/>
              <a:defRPr sz="189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A0A70E1-2885-420A-8666-7A620007F678}"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720CBF6-3221-49E8-B744-6F936D30A48A}"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90124"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7290911"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27C67FC-4727-41A7-8354-D988B11D79BE}"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19E0559-D5E4-4778-B4C4-254F3A997BA8}"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91999" y="479227"/>
            <a:ext cx="12421553" cy="1739801"/>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992000" y="2206526"/>
            <a:ext cx="6092636"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Espace réservé du contenu 3"/>
          <p:cNvSpPr>
            <a:spLocks noGrp="1"/>
          </p:cNvSpPr>
          <p:nvPr>
            <p:ph sz="half" idx="2"/>
          </p:nvPr>
        </p:nvSpPr>
        <p:spPr>
          <a:xfrm>
            <a:off x="992000" y="3287911"/>
            <a:ext cx="6092636"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7290911" y="2206526"/>
            <a:ext cx="6122641"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Espace réservé du contenu 5"/>
          <p:cNvSpPr>
            <a:spLocks noGrp="1"/>
          </p:cNvSpPr>
          <p:nvPr>
            <p:ph sz="quarter" idx="4"/>
          </p:nvPr>
        </p:nvSpPr>
        <p:spPr>
          <a:xfrm>
            <a:off x="7290911" y="3287911"/>
            <a:ext cx="6122641"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15A413D-CC63-4784-801A-1E077447ADA6}" type="datetime1">
              <a:rPr lang="fr-FR"/>
              <a:pPr>
                <a:defRPr/>
              </a:pPr>
              <a:t>03/05/2023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9917AA6F-7713-4068-9C4B-02D6DB3098E2}"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3BD78B64-CE3C-4922-8447-33772032E008}" type="datetime1">
              <a:rPr lang="fr-FR"/>
              <a:pPr>
                <a:defRPr/>
              </a:pPr>
              <a:t>03/05/2023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DC7F516-6098-46C6-ABB3-01A0C07D8841}"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41DCB33-CFF9-44EC-A510-CB349698F63A}" type="datetime1">
              <a:rPr lang="fr-FR"/>
              <a:pPr>
                <a:defRPr/>
              </a:pPr>
              <a:t>03/05/2023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DADD686-69FC-4DF8-902B-5703B555401B}"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D14008D7-8FBB-4BC4-B8C3-56A6167C1635}"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D6CE81B-2502-41D1-BA93-54DB3E323F00}" type="slidenum">
              <a:rPr lang="fr-FR"/>
              <a:pPr>
                <a:defRP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du contenu 2"/>
          <p:cNvSpPr>
            <a:spLocks noGrp="1"/>
          </p:cNvSpPr>
          <p:nvPr>
            <p:ph idx="1"/>
          </p:nvPr>
        </p:nvSpPr>
        <p:spPr>
          <a:xfrm>
            <a:off x="6122641" y="1295996"/>
            <a:ext cx="7290911" cy="6396633"/>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B0BB2B5-37FF-455E-BFE6-36F282C6EBC2}"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CF28A6E-D49E-4C46-9E1D-F7C4F47CA001}"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pour une image  2"/>
          <p:cNvSpPr>
            <a:spLocks noGrp="1"/>
          </p:cNvSpPr>
          <p:nvPr>
            <p:ph type="pic" idx="1"/>
          </p:nvPr>
        </p:nvSpPr>
        <p:spPr>
          <a:xfrm>
            <a:off x="6122641" y="1295996"/>
            <a:ext cx="7290911" cy="6396633"/>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endParaRPr lang="fr-FR" noProof="0" smtClean="0"/>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CD8FB14-0CC6-4CFC-9D75-CCCCD9A03CEC}"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C72F75-36B6-4BB7-8726-F03F5C77979C}"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4221174-EEBC-4904-ABC7-FE7FCD63BD2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04CD899-F277-4ED5-AF4B-5E85A2FF47E4}"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0306288" y="479227"/>
            <a:ext cx="3105388" cy="762803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990124" y="479227"/>
            <a:ext cx="9136142" cy="762803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1D7C454-DF71-48B3-AFDC-E6D8C9F1B194}"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A502E7C-0943-47D1-852F-34C7E4B1BD77}" type="slidenum">
              <a:rPr lang="fr-FR"/>
              <a:pPr>
                <a:defRPr/>
              </a:pPr>
              <a:t>‹#›</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E8A9E91D-38C6-4588-8A49-83474319DA4F}"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7FD673AD-E086-483B-BD2B-CC33182A54E7}"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82623" y="2247555"/>
            <a:ext cx="12421553" cy="3742211"/>
          </a:xfrm>
        </p:spPr>
        <p:txBody>
          <a:bodyPr anchor="b"/>
          <a:lstStyle>
            <a:lvl1pPr>
              <a:defRPr sz="7088" b="0"/>
            </a:lvl1pPr>
          </a:lstStyle>
          <a:p>
            <a:r>
              <a:rPr lang="fr-FR" smtClean="0"/>
              <a:t>Modifiez le style du titre</a:t>
            </a:r>
            <a:endParaRPr lang="en-US" dirty="0"/>
          </a:p>
        </p:txBody>
      </p:sp>
      <p:sp>
        <p:nvSpPr>
          <p:cNvPr id="3" name="Text Placeholder 2"/>
          <p:cNvSpPr>
            <a:spLocks noGrp="1"/>
          </p:cNvSpPr>
          <p:nvPr>
            <p:ph type="body" idx="1"/>
          </p:nvPr>
        </p:nvSpPr>
        <p:spPr>
          <a:xfrm>
            <a:off x="982623" y="5975332"/>
            <a:ext cx="12421553" cy="1968995"/>
          </a:xfrm>
        </p:spPr>
        <p:txBody>
          <a:bodyPr/>
          <a:lstStyle>
            <a:lvl1pPr marL="0" indent="0">
              <a:buNone/>
              <a:defRPr sz="2835">
                <a:solidFill>
                  <a:schemeClr val="tx1">
                    <a:lumMod val="75000"/>
                    <a:lumOff val="25000"/>
                  </a:schemeClr>
                </a:solidFill>
              </a:defRPr>
            </a:lvl1pPr>
            <a:lvl2pPr marL="540090" indent="0">
              <a:buNone/>
              <a:defRPr sz="2126">
                <a:solidFill>
                  <a:schemeClr val="tx1">
                    <a:tint val="75000"/>
                  </a:schemeClr>
                </a:solidFill>
              </a:defRPr>
            </a:lvl2pPr>
            <a:lvl3pPr marL="1080181" indent="0">
              <a:buNone/>
              <a:defRPr sz="1890">
                <a:solidFill>
                  <a:schemeClr val="tx1">
                    <a:tint val="75000"/>
                  </a:schemeClr>
                </a:solidFill>
              </a:defRPr>
            </a:lvl3pPr>
            <a:lvl4pPr marL="1620271" indent="0">
              <a:buNone/>
              <a:defRPr sz="1654">
                <a:solidFill>
                  <a:schemeClr val="tx1">
                    <a:tint val="75000"/>
                  </a:schemeClr>
                </a:solidFill>
              </a:defRPr>
            </a:lvl4pPr>
            <a:lvl5pPr marL="2160361" indent="0">
              <a:buNone/>
              <a:defRPr sz="1654">
                <a:solidFill>
                  <a:schemeClr val="tx1">
                    <a:tint val="75000"/>
                  </a:schemeClr>
                </a:solidFill>
              </a:defRPr>
            </a:lvl5pPr>
            <a:lvl6pPr marL="2700452" indent="0">
              <a:buNone/>
              <a:defRPr sz="1654">
                <a:solidFill>
                  <a:schemeClr val="tx1">
                    <a:tint val="75000"/>
                  </a:schemeClr>
                </a:solidFill>
              </a:defRPr>
            </a:lvl6pPr>
            <a:lvl7pPr marL="3240542" indent="0">
              <a:buNone/>
              <a:defRPr sz="1654">
                <a:solidFill>
                  <a:schemeClr val="tx1">
                    <a:tint val="75000"/>
                  </a:schemeClr>
                </a:solidFill>
              </a:defRPr>
            </a:lvl7pPr>
            <a:lvl8pPr marL="3780633" indent="0">
              <a:buNone/>
              <a:defRPr sz="1654">
                <a:solidFill>
                  <a:schemeClr val="tx1">
                    <a:tint val="75000"/>
                  </a:schemeClr>
                </a:solidFill>
              </a:defRPr>
            </a:lvl8pPr>
            <a:lvl9pPr marL="4320723" indent="0">
              <a:buNone/>
              <a:defRPr sz="1654">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76D8638A-32FB-421A-AF5D-88502B65ECC0}"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6F7EDAC-52D8-4DE9-9C31-7699FB1B4798}"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998306"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290911"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66FDB7DE-10D3-479E-BAA0-133E9779D461}"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F2E9B150-C890-4A23-A1AB-8103FA39647C}"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8306" y="2207429"/>
            <a:ext cx="6090761" cy="1083730"/>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Content Placeholder 3"/>
          <p:cNvSpPr>
            <a:spLocks noGrp="1"/>
          </p:cNvSpPr>
          <p:nvPr>
            <p:ph sz="half" idx="2"/>
          </p:nvPr>
        </p:nvSpPr>
        <p:spPr>
          <a:xfrm>
            <a:off x="998306" y="3291160"/>
            <a:ext cx="6090761"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290912" y="2207429"/>
            <a:ext cx="6120766" cy="1083729"/>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Content Placeholder 5"/>
          <p:cNvSpPr>
            <a:spLocks noGrp="1"/>
          </p:cNvSpPr>
          <p:nvPr>
            <p:ph sz="quarter" idx="4"/>
          </p:nvPr>
        </p:nvSpPr>
        <p:spPr>
          <a:xfrm>
            <a:off x="7290912" y="3291160"/>
            <a:ext cx="6120766"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0" name="Title 9"/>
          <p:cNvSpPr>
            <a:spLocks noGrp="1"/>
          </p:cNvSpPr>
          <p:nvPr>
            <p:ph type="title"/>
          </p:nvPr>
        </p:nvSpPr>
        <p:spPr/>
        <p:txBody>
          <a:bodyPr/>
          <a:lstStyle/>
          <a:p>
            <a:r>
              <a:rPr lang="fr-FR" smtClean="0"/>
              <a:t>Modifiez le style du titre</a:t>
            </a:r>
            <a:endParaRPr lang="en-US" dirty="0"/>
          </a:p>
        </p:txBody>
      </p:sp>
      <p:sp>
        <p:nvSpPr>
          <p:cNvPr id="7" name="Date Placeholder 3"/>
          <p:cNvSpPr>
            <a:spLocks noGrp="1"/>
          </p:cNvSpPr>
          <p:nvPr>
            <p:ph type="dt" sz="half" idx="10"/>
          </p:nvPr>
        </p:nvSpPr>
        <p:spPr/>
        <p:txBody>
          <a:bodyPr/>
          <a:lstStyle>
            <a:lvl1pPr>
              <a:defRPr/>
            </a:lvl1pPr>
          </a:lstStyle>
          <a:p>
            <a:pPr>
              <a:defRPr/>
            </a:pPr>
            <a:fld id="{289B73D8-0116-4D65-AA3C-9025BD703C94}" type="datetime1">
              <a:rPr lang="fr-FR"/>
              <a:pPr>
                <a:defRPr/>
              </a:pPr>
              <a:t>03/05/2023</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C2836F7D-A424-4A65-9217-ECECD7B09EE1}"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fld id="{794739FA-D1FB-41DB-8356-2703BF73A94C}" type="datetime1">
              <a:rPr lang="fr-FR"/>
              <a:pPr>
                <a:defRPr/>
              </a:pPr>
              <a:t>03/05/2023</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537A527F-C78D-43BE-B3EB-F75D5E4ABD7F}"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80A5B2-5FBE-453F-8CB8-ACFD8D1DA7CB}" type="datetime1">
              <a:rPr lang="fr-FR"/>
              <a:pPr>
                <a:defRPr/>
              </a:pPr>
              <a:t>03/05/2023</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2D84D4C3-2464-4F32-9379-9A5E7506CB00}"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59"/>
          </a:xfrm>
        </p:spPr>
        <p:txBody>
          <a:bodyPr anchor="b"/>
          <a:lstStyle>
            <a:lvl1pPr>
              <a:defRPr sz="3780" b="0"/>
            </a:lvl1pPr>
          </a:lstStyle>
          <a:p>
            <a:r>
              <a:rPr lang="fr-FR" smtClean="0"/>
              <a:t>Modifiez le style du titre</a:t>
            </a:r>
            <a:endParaRPr lang="en-US" dirty="0"/>
          </a:p>
        </p:txBody>
      </p:sp>
      <p:sp>
        <p:nvSpPr>
          <p:cNvPr id="3" name="Content Placeholder 2"/>
          <p:cNvSpPr>
            <a:spLocks noGrp="1"/>
          </p:cNvSpPr>
          <p:nvPr>
            <p:ph idx="1"/>
          </p:nvPr>
        </p:nvSpPr>
        <p:spPr>
          <a:xfrm>
            <a:off x="6120765" y="1300163"/>
            <a:ext cx="7290911" cy="6400800"/>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93724" y="2700337"/>
            <a:ext cx="4644581" cy="5000626"/>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C3BD4DEE-3C4A-4CFD-993B-75799F1568BA}"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C43ADFA-142D-4122-90E1-1CBFFDAA3BFC}"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63"/>
          </a:xfrm>
        </p:spPr>
        <p:txBody>
          <a:bodyPr anchor="b"/>
          <a:lstStyle>
            <a:lvl1pPr>
              <a:defRPr sz="3780" b="0"/>
            </a:lvl1pPr>
          </a:lstStyle>
          <a:p>
            <a:r>
              <a:rPr lang="fr-FR" smtClean="0"/>
              <a:t>Modifiez le style du titre</a:t>
            </a:r>
            <a:endParaRPr lang="en-US" dirty="0"/>
          </a:p>
        </p:txBody>
      </p:sp>
      <p:sp>
        <p:nvSpPr>
          <p:cNvPr id="3" name="Picture Placeholder 2"/>
          <p:cNvSpPr>
            <a:spLocks noGrp="1"/>
          </p:cNvSpPr>
          <p:nvPr>
            <p:ph type="pic" idx="1"/>
          </p:nvPr>
        </p:nvSpPr>
        <p:spPr>
          <a:xfrm>
            <a:off x="6120765" y="1300163"/>
            <a:ext cx="7290911" cy="6400800"/>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993724" y="2700337"/>
            <a:ext cx="4644581" cy="5000625"/>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961518AB-934A-4E5D-B96A-A233487B9B25}"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1025A9A-E741-45F8-B8C4-83FB1A66C6B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98538"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en-US" altLang="fr-FR" smtClean="0"/>
          </a:p>
        </p:txBody>
      </p:sp>
      <p:sp>
        <p:nvSpPr>
          <p:cNvPr id="1027" name="Text Placeholder 2"/>
          <p:cNvSpPr>
            <a:spLocks noGrp="1"/>
          </p:cNvSpPr>
          <p:nvPr>
            <p:ph type="body" idx="1"/>
          </p:nvPr>
        </p:nvSpPr>
        <p:spPr bwMode="auto">
          <a:xfrm>
            <a:off x="998538" y="2400300"/>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4" name="Date Placeholder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299">
                <a:solidFill>
                  <a:schemeClr val="tx1">
                    <a:lumMod val="65000"/>
                    <a:lumOff val="35000"/>
                  </a:schemeClr>
                </a:solidFill>
                <a:latin typeface="+mn-lt"/>
              </a:defRPr>
            </a:lvl1pPr>
          </a:lstStyle>
          <a:p>
            <a:pPr>
              <a:defRPr/>
            </a:pPr>
            <a:fld id="{33CDC188-F056-4A23-B5F8-5882FB18A8FB}" type="datetime1">
              <a:rPr lang="fr-FR"/>
              <a:pPr>
                <a:defRPr/>
              </a:pPr>
              <a:t>03/05/2023</a:t>
            </a:fld>
            <a:endParaRPr lang="fr-FR"/>
          </a:p>
        </p:txBody>
      </p:sp>
      <p:sp>
        <p:nvSpPr>
          <p:cNvPr id="5" name="Footer Placeholder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299">
                <a:solidFill>
                  <a:schemeClr val="tx1">
                    <a:lumMod val="65000"/>
                    <a:lumOff val="3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10179050" y="8342313"/>
            <a:ext cx="3240088"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723FE4B-D2C7-4F4C-9C5F-627B7BC01A9C}"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 id="2147484238" r:id="rId11"/>
    <p:sldLayoutId id="2147484250"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Wingdings 2" pitchFamily="18" charset="2"/>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Wingdings 2" pitchFamily="18" charset="2"/>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Wingdings 2" pitchFamily="18" charset="2"/>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5pPr>
      <a:lvl6pPr marL="297049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6pPr>
      <a:lvl7pPr marL="351058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7pPr>
      <a:lvl8pPr marL="405067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8pPr>
      <a:lvl9pPr marL="459076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9pPr>
    </p:bodyStyle>
    <p:otherStyle>
      <a:defPPr>
        <a:defRPr lang="en-US"/>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990600"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2051" name="Espace réservé du texte 2"/>
          <p:cNvSpPr>
            <a:spLocks noGrp="1"/>
          </p:cNvSpPr>
          <p:nvPr>
            <p:ph type="body" idx="1"/>
          </p:nvPr>
        </p:nvSpPr>
        <p:spPr bwMode="auto">
          <a:xfrm>
            <a:off x="990600" y="2395538"/>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418">
                <a:solidFill>
                  <a:schemeClr val="tx1">
                    <a:tint val="75000"/>
                  </a:schemeClr>
                </a:solidFill>
                <a:latin typeface="+mn-lt"/>
              </a:defRPr>
            </a:lvl1pPr>
          </a:lstStyle>
          <a:p>
            <a:pPr>
              <a:defRPr/>
            </a:pPr>
            <a:fld id="{508835C5-D0EB-42AA-B429-DCFC9D62D0DC}" type="datetime1">
              <a:rPr lang="fr-FR"/>
              <a:pPr>
                <a:defRPr/>
              </a:pPr>
              <a:t>03/05/2023</a:t>
            </a:fld>
            <a:endParaRPr lang="fr-FR"/>
          </a:p>
        </p:txBody>
      </p:sp>
      <p:sp>
        <p:nvSpPr>
          <p:cNvPr id="5" name="Espace réservé du pied de page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418">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10171113" y="8342313"/>
            <a:ext cx="3240087"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defRPr>
            </a:lvl1pPr>
          </a:lstStyle>
          <a:p>
            <a:pPr>
              <a:defRPr/>
            </a:pPr>
            <a:fld id="{B21FAA49-3743-4D5D-8D34-02A5E45EED45}"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 id="2147484251"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Arial" pitchFamily="34" charset="0"/>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Arial" pitchFamily="34" charset="0"/>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Arial" pitchFamily="34" charset="0"/>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5pPr>
      <a:lvl6pPr marL="297049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1058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5067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9076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fr-FR"/>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16913"/>
            <a:ext cx="14401800" cy="68421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3200" b="1" dirty="0" smtClean="0"/>
              <a:t>2022-2023</a:t>
            </a:r>
            <a:endParaRPr lang="fr-FR" sz="3200" b="1" dirty="0"/>
          </a:p>
        </p:txBody>
      </p:sp>
      <p:pic>
        <p:nvPicPr>
          <p:cNvPr id="5123" name="Image 4" descr="logo univ.JPG"/>
          <p:cNvPicPr>
            <a:picLocks noChangeAspect="1"/>
          </p:cNvPicPr>
          <p:nvPr/>
        </p:nvPicPr>
        <p:blipFill>
          <a:blip r:embed="rId2">
            <a:clrChange>
              <a:clrFrom>
                <a:srgbClr val="FFFDEE"/>
              </a:clrFrom>
              <a:clrTo>
                <a:srgbClr val="FFFDEE">
                  <a:alpha val="0"/>
                </a:srgbClr>
              </a:clrTo>
            </a:clrChange>
          </a:blip>
          <a:srcRect l="23669" r="11966" b="5237"/>
          <a:stretch>
            <a:fillRect/>
          </a:stretch>
        </p:blipFill>
        <p:spPr bwMode="auto">
          <a:xfrm>
            <a:off x="0" y="0"/>
            <a:ext cx="2016125" cy="1908175"/>
          </a:xfrm>
          <a:prstGeom prst="rect">
            <a:avLst/>
          </a:prstGeom>
          <a:noFill/>
          <a:ln w="9525">
            <a:noFill/>
            <a:miter lim="800000"/>
            <a:headEnd/>
            <a:tailEnd/>
          </a:ln>
        </p:spPr>
      </p:pic>
      <p:sp>
        <p:nvSpPr>
          <p:cNvPr id="10" name="Titre 9"/>
          <p:cNvSpPr>
            <a:spLocks noGrp="1"/>
          </p:cNvSpPr>
          <p:nvPr>
            <p:ph type="ctrTitle"/>
          </p:nvPr>
        </p:nvSpPr>
        <p:spPr>
          <a:xfrm>
            <a:off x="863600" y="1231900"/>
            <a:ext cx="12674600" cy="4176713"/>
          </a:xfrm>
        </p:spPr>
        <p:txBody>
          <a:bodyPr rtlCol="0">
            <a:normAutofit/>
          </a:bodyPr>
          <a:lstStyle/>
          <a:p>
            <a:pPr defTabSz="1080181" eaLnBrk="1" fontAlgn="auto" hangingPunct="1">
              <a:spcAft>
                <a:spcPts val="0"/>
              </a:spcAft>
              <a:defRPr/>
            </a:pPr>
            <a:r>
              <a:rPr lang="fr-FR" sz="6000" b="1" dirty="0" smtClean="0">
                <a:effectLst>
                  <a:outerShdw blurRad="38100" dist="38100" dir="2700000" algn="tl">
                    <a:srgbClr val="000000">
                      <a:alpha val="43137"/>
                    </a:srgbClr>
                  </a:outerShdw>
                </a:effectLst>
              </a:rPr>
              <a:t>UEM1(1)</a:t>
            </a:r>
            <a:br>
              <a:rPr lang="fr-FR" sz="6000" b="1" dirty="0" smtClean="0">
                <a:effectLst>
                  <a:outerShdw blurRad="38100" dist="38100" dir="2700000" algn="tl">
                    <a:srgbClr val="000000">
                      <a:alpha val="43137"/>
                    </a:srgbClr>
                  </a:outerShdw>
                </a:effectLst>
              </a:rPr>
            </a:br>
            <a:r>
              <a:rPr lang="fr-FR" sz="6000" b="1" dirty="0" smtClean="0">
                <a:solidFill>
                  <a:srgbClr val="FF0000"/>
                </a:solidFill>
                <a:effectLst>
                  <a:outerShdw blurRad="38100" dist="38100" dir="2700000" algn="tl">
                    <a:srgbClr val="000000">
                      <a:alpha val="43137"/>
                    </a:srgbClr>
                  </a:outerShdw>
                </a:effectLst>
              </a:rPr>
              <a:t> </a:t>
            </a:r>
            <a:r>
              <a:rPr lang="fr-FR" sz="6400" b="1" dirty="0" smtClean="0">
                <a:solidFill>
                  <a:srgbClr val="FF0000"/>
                </a:solidFill>
                <a:effectLst>
                  <a:outerShdw blurRad="38100" dist="38100" dir="2700000" algn="tl">
                    <a:srgbClr val="000000">
                      <a:alpha val="43137"/>
                    </a:srgbClr>
                  </a:outerShdw>
                </a:effectLst>
              </a:rPr>
              <a:t>Méthodes de recherche </a:t>
            </a:r>
            <a:endParaRPr lang="fr-FR" sz="6400" dirty="0"/>
          </a:p>
        </p:txBody>
      </p:sp>
      <p:sp>
        <p:nvSpPr>
          <p:cNvPr id="3" name="Sous-titre 2"/>
          <p:cNvSpPr>
            <a:spLocks noGrp="1"/>
          </p:cNvSpPr>
          <p:nvPr>
            <p:ph type="subTitle" idx="1"/>
          </p:nvPr>
        </p:nvSpPr>
        <p:spPr>
          <a:xfrm>
            <a:off x="3402013" y="5868988"/>
            <a:ext cx="7597775" cy="2411412"/>
          </a:xfrm>
          <a:solidFill>
            <a:schemeClr val="bg1">
              <a:alpha val="27000"/>
            </a:schemeClr>
          </a:solidFill>
        </p:spPr>
        <p:txBody>
          <a:bodyPr rtlCol="0" anchor="ctr">
            <a:normAutofit/>
          </a:bodyPr>
          <a:lstStyle/>
          <a:p>
            <a:pPr defTabSz="1080181" eaLnBrk="1" fontAlgn="auto" hangingPunct="1">
              <a:spcBef>
                <a:spcPts val="1181"/>
              </a:spcBef>
              <a:spcAft>
                <a:spcPts val="0"/>
              </a:spcAft>
              <a:defRPr/>
            </a:pPr>
            <a:r>
              <a:rPr lang="fr-FR" sz="3200" b="1" dirty="0" smtClean="0">
                <a:solidFill>
                  <a:srgbClr val="319595"/>
                </a:solidFill>
                <a:effectLst>
                  <a:outerShdw blurRad="38100" dist="38100" dir="2700000" algn="tl">
                    <a:srgbClr val="000000">
                      <a:alpha val="43137"/>
                    </a:srgbClr>
                  </a:outerShdw>
                </a:effectLst>
              </a:rPr>
              <a:t>Mme </a:t>
            </a:r>
            <a:r>
              <a:rPr lang="fr-FR" sz="3200" b="1" dirty="0" err="1" smtClean="0">
                <a:solidFill>
                  <a:srgbClr val="319595"/>
                </a:solidFill>
                <a:effectLst>
                  <a:outerShdw blurRad="38100" dist="38100" dir="2700000" algn="tl">
                    <a:srgbClr val="000000">
                      <a:alpha val="43137"/>
                    </a:srgbClr>
                  </a:outerShdw>
                </a:effectLst>
              </a:rPr>
              <a:t>Habiba</a:t>
            </a:r>
            <a:r>
              <a:rPr lang="fr-FR" sz="3200" b="1" dirty="0" smtClean="0">
                <a:solidFill>
                  <a:srgbClr val="319595"/>
                </a:solidFill>
                <a:effectLst>
                  <a:outerShdw blurRad="38100" dist="38100" dir="2700000" algn="tl">
                    <a:srgbClr val="000000">
                      <a:alpha val="43137"/>
                    </a:srgbClr>
                  </a:outerShdw>
                </a:effectLst>
              </a:rPr>
              <a:t> SEHAB</a:t>
            </a:r>
          </a:p>
        </p:txBody>
      </p:sp>
      <p:sp>
        <p:nvSpPr>
          <p:cNvPr id="7" name="ZoneTexte 6"/>
          <p:cNvSpPr txBox="1"/>
          <p:nvPr/>
        </p:nvSpPr>
        <p:spPr>
          <a:xfrm>
            <a:off x="900113" y="252413"/>
            <a:ext cx="12601575" cy="2246312"/>
          </a:xfrm>
          <a:prstGeom prst="rect">
            <a:avLst/>
          </a:prstGeom>
          <a:noFill/>
        </p:spPr>
        <p:txBody>
          <a:bodyPr>
            <a:spAutoFit/>
          </a:bodyPr>
          <a:lstStyle/>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Université Badji Mokhtar-Annaba          Faculté des Sciences de la Terre</a:t>
            </a:r>
          </a:p>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Département d’aménagement du Territoire</a:t>
            </a:r>
          </a:p>
          <a:p>
            <a:pPr algn="ctr" eaLnBrk="1" fontAlgn="auto" hangingPunct="1">
              <a:spcBef>
                <a:spcPts val="0"/>
              </a:spcBef>
              <a:spcAft>
                <a:spcPts val="0"/>
              </a:spcAft>
              <a:defRPr/>
            </a:pPr>
            <a:endParaRPr lang="fr-FR" sz="2800" b="1" dirty="0">
              <a:effectLst>
                <a:outerShdw blurRad="38100" dist="38100" dir="2700000" algn="tl">
                  <a:srgbClr val="000000">
                    <a:alpha val="43137"/>
                  </a:srgbClr>
                </a:outerShdw>
              </a:effectLst>
              <a:latin typeface="+mn-lt"/>
            </a:endParaRP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LICENCE S6      GAT </a:t>
            </a: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8604" y="500034"/>
            <a:ext cx="13430344" cy="7929618"/>
          </a:xfrm>
        </p:spPr>
        <p:txBody>
          <a:bodyPr/>
          <a:lstStyle/>
          <a:p>
            <a:r>
              <a:rPr lang="fr-FR" b="1" dirty="0" smtClean="0">
                <a:solidFill>
                  <a:srgbClr val="FF3300"/>
                </a:solidFill>
              </a:rPr>
              <a:t>Pourquoi la recherche est rationnelle</a:t>
            </a:r>
          </a:p>
          <a:p>
            <a:pPr>
              <a:buNone/>
            </a:pPr>
            <a:r>
              <a:rPr lang="fr-FR" dirty="0" smtClean="0"/>
              <a:t>La communauté scientifique définit son approche rationnelle de la réalité en s’appuyant sur quatre postulats de base </a:t>
            </a:r>
          </a:p>
          <a:p>
            <a:pPr marL="514350" indent="-514350">
              <a:buAutoNum type="alphaLcPeriod"/>
            </a:pPr>
            <a:r>
              <a:rPr lang="fr-FR" dirty="0" smtClean="0"/>
              <a:t>La réalité est observable.</a:t>
            </a:r>
          </a:p>
          <a:p>
            <a:pPr marL="514350" indent="-514350">
              <a:buAutoNum type="alphaLcPeriod"/>
            </a:pPr>
            <a:r>
              <a:rPr lang="fr-FR" dirty="0" smtClean="0"/>
              <a:t>La réalité est mesurable.</a:t>
            </a:r>
          </a:p>
          <a:p>
            <a:pPr marL="514350" indent="-514350">
              <a:buAutoNum type="alphaLcPeriod"/>
            </a:pPr>
            <a:r>
              <a:rPr lang="fr-FR" dirty="0" smtClean="0"/>
              <a:t>La réalité est organisée.</a:t>
            </a:r>
          </a:p>
          <a:p>
            <a:pPr marL="514350" indent="-514350">
              <a:buAutoNum type="alphaLcPeriod"/>
            </a:pPr>
            <a:r>
              <a:rPr lang="fr-FR" dirty="0" smtClean="0"/>
              <a:t>La réalité est explicable.</a:t>
            </a: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marL="514350" indent="-514350">
              <a:buFont typeface="+mj-lt"/>
              <a:buAutoNum type="arabicPeriod" startAt="2"/>
            </a:pPr>
            <a:r>
              <a:rPr lang="fr-FR" b="1" dirty="0" smtClean="0">
                <a:solidFill>
                  <a:srgbClr val="00A249"/>
                </a:solidFill>
                <a:effectLst>
                  <a:outerShdw blurRad="38100" dist="38100" dir="2700000" algn="tl">
                    <a:srgbClr val="000000">
                      <a:alpha val="43137"/>
                    </a:srgbClr>
                  </a:outerShdw>
                </a:effectLst>
              </a:rPr>
              <a:t>Les différents niveaux de recherche:</a:t>
            </a:r>
          </a:p>
          <a:p>
            <a:pPr>
              <a:buNone/>
            </a:pPr>
            <a:r>
              <a:rPr lang="fr-FR" sz="3200" dirty="0" smtClean="0"/>
              <a:t>4 .1.La description </a:t>
            </a:r>
          </a:p>
          <a:p>
            <a:pPr algn="just">
              <a:buFont typeface="Calibri" pitchFamily="34" charset="0"/>
              <a:buChar char="→"/>
            </a:pPr>
            <a:r>
              <a:rPr lang="fr-FR" sz="3200" dirty="0" smtClean="0"/>
              <a:t> consiste à déterminer la nature et les caractéristiques des phénomènes et parfois à établir les associations entre eux. </a:t>
            </a:r>
          </a:p>
          <a:p>
            <a:pPr algn="just">
              <a:buFont typeface="Calibri" pitchFamily="34" charset="0"/>
              <a:buChar char="→"/>
            </a:pPr>
            <a:r>
              <a:rPr lang="fr-FR" sz="3200" dirty="0" smtClean="0"/>
              <a:t> Elle peut constituer l’objectif d’une recherche : par exemple faire ressortir tous les aspects d’un service, d’un département, d’une institution. </a:t>
            </a:r>
          </a:p>
          <a:p>
            <a:pPr algn="just">
              <a:buFont typeface="Calibri" pitchFamily="34" charset="0"/>
              <a:buChar char="→"/>
            </a:pPr>
            <a:r>
              <a:rPr lang="fr-FR" sz="3200" dirty="0" smtClean="0"/>
              <a:t> Elle peut aussi constituer le premier stade d’une recherche ; dans ce cas elle peut exposer les résultats d’une observation ou d’une enquête exploratoire Ce niveau doit être soutenu par une méthode rigoureuse et des hypothèses</a:t>
            </a:r>
          </a:p>
          <a:p>
            <a:pPr>
              <a:buNone/>
            </a:pPr>
            <a:r>
              <a:rPr lang="fr-FR" sz="3200" dirty="0" smtClean="0">
                <a:latin typeface="Candara" panose="020E0502030303020204" pitchFamily="34" charset="0"/>
              </a:rPr>
              <a:t>La rigueur scientifique est guidée par la notion d’objectivité, c’est-à-dire que le chercheur ne traite que des faits, à l’intérieur d’un canevas défini par la communauté scientifique. </a:t>
            </a:r>
          </a:p>
          <a:p>
            <a:pPr indent="0" algn="just">
              <a:spcAft>
                <a:spcPts val="0"/>
              </a:spcAft>
              <a:buFont typeface="Arial" pitchFamily="34" charset="0"/>
              <a:buNone/>
              <a:defRPr/>
            </a:pPr>
            <a:endParaRPr lang="fr-FR" sz="3200"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11</a:t>
            </a:fld>
            <a:endParaRPr lang="fr-F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428596"/>
            <a:ext cx="13930410" cy="7913717"/>
          </a:xfrm>
        </p:spPr>
        <p:txBody>
          <a:bodyPr/>
          <a:lstStyle/>
          <a:p>
            <a:pPr>
              <a:buNone/>
            </a:pPr>
            <a:endParaRPr lang="fr-FR" b="1" dirty="0" smtClean="0"/>
          </a:p>
          <a:p>
            <a:pPr>
              <a:buNone/>
            </a:pPr>
            <a:r>
              <a:rPr lang="fr-FR" sz="3200" b="1" dirty="0" smtClean="0"/>
              <a:t>4.2. </a:t>
            </a:r>
            <a:r>
              <a:rPr lang="fr-FR" sz="3200" b="1" dirty="0" smtClean="0">
                <a:latin typeface="Candara" panose="020E0502030303020204" pitchFamily="34" charset="0"/>
              </a:rPr>
              <a:t>La classification: </a:t>
            </a:r>
            <a:r>
              <a:rPr lang="fr-FR" sz="3200" dirty="0" smtClean="0">
                <a:latin typeface="Candara" panose="020E0502030303020204" pitchFamily="34" charset="0"/>
              </a:rPr>
              <a:t>La classification consiste : </a:t>
            </a:r>
          </a:p>
          <a:p>
            <a:pPr>
              <a:buNone/>
            </a:pPr>
            <a:r>
              <a:rPr lang="fr-FR" sz="3200" dirty="0" smtClean="0">
                <a:latin typeface="Candara" panose="020E0502030303020204" pitchFamily="34" charset="0"/>
              </a:rPr>
              <a:t>• à catégoriser, </a:t>
            </a:r>
          </a:p>
          <a:p>
            <a:pPr>
              <a:buNone/>
            </a:pPr>
            <a:r>
              <a:rPr lang="fr-FR" sz="3200" dirty="0" smtClean="0">
                <a:latin typeface="Candara" panose="020E0502030303020204" pitchFamily="34" charset="0"/>
              </a:rPr>
              <a:t>• regrouper, </a:t>
            </a:r>
          </a:p>
          <a:p>
            <a:pPr>
              <a:buNone/>
            </a:pPr>
            <a:r>
              <a:rPr lang="fr-FR" sz="3200" dirty="0" smtClean="0">
                <a:latin typeface="Candara" panose="020E0502030303020204" pitchFamily="34" charset="0"/>
              </a:rPr>
              <a:t>• Mettre en ordre, pour permettre des comparaisons ou des rapprochements. Les faits observés, étudiés, sont ainsi organisés, structurés, regroupés sous des rubriques, sous des catégories pour être mieux compris.</a:t>
            </a:r>
          </a:p>
          <a:p>
            <a:pPr indent="0" algn="just">
              <a:spcAft>
                <a:spcPts val="0"/>
              </a:spcAft>
              <a:buNone/>
              <a:defRPr/>
            </a:pPr>
            <a:r>
              <a:rPr lang="fr-FR" sz="3200" b="1" dirty="0" smtClean="0">
                <a:latin typeface="Candara" panose="020E0502030303020204" pitchFamily="34" charset="0"/>
              </a:rPr>
              <a:t>L’Explication / compréhension </a:t>
            </a:r>
          </a:p>
          <a:p>
            <a:pPr indent="0" algn="just">
              <a:spcAft>
                <a:spcPts val="0"/>
              </a:spcAft>
              <a:buNone/>
              <a:defRPr/>
            </a:pPr>
            <a:r>
              <a:rPr lang="fr-FR" sz="3200" dirty="0" smtClean="0">
                <a:latin typeface="Candara" panose="020E0502030303020204" pitchFamily="34" charset="0"/>
              </a:rPr>
              <a:t>• Expliquer: c’est répondre à la question ;POURQUOI ?. </a:t>
            </a:r>
          </a:p>
          <a:p>
            <a:pPr indent="0" algn="just">
              <a:spcAft>
                <a:spcPts val="0"/>
              </a:spcAft>
              <a:buNone/>
              <a:defRPr/>
            </a:pPr>
            <a:r>
              <a:rPr lang="fr-FR" sz="3200" dirty="0" smtClean="0">
                <a:latin typeface="Candara" panose="020E0502030303020204" pitchFamily="34" charset="0"/>
              </a:rPr>
              <a:t>C’est faire voir comment un phénomène est né et comment il est ce qu’il est.</a:t>
            </a:r>
          </a:p>
          <a:p>
            <a:pPr indent="0" algn="just">
              <a:spcAft>
                <a:spcPts val="0"/>
              </a:spcAft>
              <a:buNone/>
              <a:defRPr/>
            </a:pPr>
            <a:r>
              <a:rPr lang="fr-FR" sz="3200" dirty="0" smtClean="0">
                <a:latin typeface="Candara" panose="020E0502030303020204" pitchFamily="34" charset="0"/>
              </a:rPr>
              <a:t> • L’explication: consiste à clarifier les relations entre des phénomènes et à déterminer pourquoi ou dans quelles conditions telles phénomènes ou tels événements se produisent.</a:t>
            </a: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12</a:t>
            </a:fld>
            <a:endParaRPr lang="fr-F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indent="0" algn="just">
              <a:spcAft>
                <a:spcPts val="0"/>
              </a:spcAft>
              <a:buNone/>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1 </a:t>
            </a:r>
            <a:r>
              <a:rPr lang="fr-FR" sz="3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a:t>
            </a: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LA METHODE DE RECHERCHE:</a:t>
            </a:r>
          </a:p>
          <a:p>
            <a:r>
              <a:rPr lang="fr-FR" b="1" dirty="0" smtClean="0"/>
              <a:t> Qu’est</a:t>
            </a:r>
            <a:r>
              <a:rPr lang="fr-FR" dirty="0" smtClean="0"/>
              <a:t> </a:t>
            </a:r>
            <a:r>
              <a:rPr lang="fr-FR" b="1" dirty="0" smtClean="0"/>
              <a:t>ce qu’une méthode?</a:t>
            </a:r>
            <a:endParaRPr lang="fr-FR" dirty="0" smtClean="0"/>
          </a:p>
          <a:p>
            <a:pPr algn="just">
              <a:lnSpc>
                <a:spcPct val="100000"/>
              </a:lnSpc>
              <a:buNone/>
            </a:pPr>
            <a:r>
              <a:rPr lang="fr-FR" sz="3200" b="1" dirty="0" smtClean="0">
                <a:latin typeface="Candara" panose="020E0502030303020204" pitchFamily="34" charset="0"/>
              </a:rPr>
              <a:t> Méthodologie </a:t>
            </a:r>
            <a:r>
              <a:rPr lang="fr-FR" sz="3200" dirty="0" smtClean="0">
                <a:latin typeface="Candara" panose="020E0502030303020204" pitchFamily="34" charset="0"/>
              </a:rPr>
              <a:t>; Est un </a:t>
            </a:r>
            <a:r>
              <a:rPr lang="fr-FR" sz="3200" u="sng" dirty="0" smtClean="0">
                <a:latin typeface="Candara" panose="020E0502030303020204" pitchFamily="34" charset="0"/>
              </a:rPr>
              <a:t>ensemble de méthodes </a:t>
            </a:r>
            <a:r>
              <a:rPr lang="fr-FR" sz="3200" dirty="0" smtClean="0">
                <a:latin typeface="Candara" panose="020E0502030303020204" pitchFamily="34" charset="0"/>
              </a:rPr>
              <a:t>et </a:t>
            </a:r>
            <a:r>
              <a:rPr lang="fr-FR" sz="3200" u="sng" dirty="0" smtClean="0">
                <a:latin typeface="Candara" panose="020E0502030303020204" pitchFamily="34" charset="0"/>
              </a:rPr>
              <a:t>de techniques </a:t>
            </a:r>
            <a:r>
              <a:rPr lang="fr-FR" sz="3200" dirty="0" smtClean="0">
                <a:latin typeface="Candara" panose="020E0502030303020204" pitchFamily="34" charset="0"/>
              </a:rPr>
              <a:t>qui orientent l’élaboration </a:t>
            </a:r>
            <a:r>
              <a:rPr lang="fr-FR" sz="3200" b="1" dirty="0" smtClean="0">
                <a:solidFill>
                  <a:srgbClr val="FF0000"/>
                </a:solidFill>
                <a:latin typeface="Candara" panose="020E0502030303020204" pitchFamily="34" charset="0"/>
              </a:rPr>
              <a:t>d’une recherche </a:t>
            </a:r>
            <a:r>
              <a:rPr lang="fr-FR" sz="3200" dirty="0" smtClean="0">
                <a:latin typeface="Candara" panose="020E0502030303020204" pitchFamily="34" charset="0"/>
              </a:rPr>
              <a:t>et qui guident la démarche scientifiques.</a:t>
            </a:r>
          </a:p>
          <a:p>
            <a:pPr algn="just">
              <a:lnSpc>
                <a:spcPct val="100000"/>
              </a:lnSpc>
              <a:buNone/>
            </a:pPr>
            <a:r>
              <a:rPr lang="fr-FR" sz="3200" b="1" dirty="0" smtClean="0">
                <a:latin typeface="Candara" panose="020E0502030303020204" pitchFamily="34" charset="0"/>
              </a:rPr>
              <a:t> Méthode ; </a:t>
            </a:r>
            <a:r>
              <a:rPr lang="fr-FR" sz="3200" dirty="0" smtClean="0">
                <a:latin typeface="Candara" panose="020E0502030303020204" pitchFamily="34" charset="0"/>
              </a:rPr>
              <a:t>Ensemble organisé d’opération en vue d’atteindre un objectif.</a:t>
            </a:r>
          </a:p>
          <a:p>
            <a:pPr algn="just">
              <a:lnSpc>
                <a:spcPct val="100000"/>
              </a:lnSpc>
              <a:buNone/>
            </a:pPr>
            <a:r>
              <a:rPr lang="fr-FR" sz="3200" b="1" dirty="0" smtClean="0">
                <a:latin typeface="Candara" panose="020E0502030303020204" pitchFamily="34" charset="0"/>
              </a:rPr>
              <a:t>Approche; </a:t>
            </a:r>
            <a:r>
              <a:rPr lang="fr-FR" sz="3200" dirty="0" smtClean="0">
                <a:latin typeface="Candara" panose="020E0502030303020204" pitchFamily="34" charset="0"/>
              </a:rPr>
              <a:t>C’est un terme couramment utilisé en science, peut recouper en partie l’une ou l’autre acceptation du terme </a:t>
            </a:r>
            <a:r>
              <a:rPr lang="fr-FR" sz="3200" i="1" u="sng" dirty="0" smtClean="0">
                <a:latin typeface="Candara" panose="020E0502030303020204" pitchFamily="34" charset="0"/>
              </a:rPr>
              <a:t>méthode</a:t>
            </a:r>
            <a:r>
              <a:rPr lang="fr-FR" sz="3200" i="1" dirty="0" smtClean="0">
                <a:latin typeface="Candara" panose="020E0502030303020204" pitchFamily="34" charset="0"/>
              </a:rPr>
              <a:t>. </a:t>
            </a:r>
            <a:r>
              <a:rPr lang="fr-FR" sz="3200" dirty="0" smtClean="0">
                <a:latin typeface="Candara" panose="020E0502030303020204" pitchFamily="34" charset="0"/>
              </a:rPr>
              <a:t>Façon particulière, non orthodoxe </a:t>
            </a:r>
            <a:r>
              <a:rPr lang="fr-FR" sz="3200" b="1" dirty="0" smtClean="0">
                <a:latin typeface="Candara" panose="020E0502030303020204" pitchFamily="34" charset="0"/>
              </a:rPr>
              <a:t>« classique » </a:t>
            </a:r>
            <a:r>
              <a:rPr lang="fr-FR" sz="3200" dirty="0" smtClean="0">
                <a:latin typeface="Candara" panose="020E0502030303020204" pitchFamily="34" charset="0"/>
              </a:rPr>
              <a:t>, d’utiliser une théorie scientifique. </a:t>
            </a:r>
          </a:p>
          <a:p>
            <a:pPr algn="just">
              <a:lnSpc>
                <a:spcPct val="100000"/>
              </a:lnSpc>
              <a:buNone/>
            </a:pPr>
            <a:r>
              <a:rPr lang="fr-FR" sz="3200" dirty="0" smtClean="0">
                <a:latin typeface="Candara" panose="020E0502030303020204" pitchFamily="34" charset="0"/>
              </a:rPr>
              <a:t>On parle d’approche, tel chercheur, </a:t>
            </a:r>
            <a:r>
              <a:rPr lang="fr-FR" sz="3200" dirty="0" err="1" smtClean="0">
                <a:latin typeface="Candara" panose="020E0502030303020204" pitchFamily="34" charset="0"/>
              </a:rPr>
              <a:t>dira­t­on</a:t>
            </a:r>
            <a:r>
              <a:rPr lang="fr-FR" sz="3200" dirty="0" smtClean="0">
                <a:latin typeface="Candara" panose="020E0502030303020204" pitchFamily="34" charset="0"/>
              </a:rPr>
              <a:t> a une approche marxiste, ce qui signifie qu’il s’inspire de Karl Max « 1818­1883 »et de ses continuateurs qui ont raffiné sa théorie. Cependant, adopter une approche n’implique pas suivre à la lettre la théorie dont elle s’inspire.</a:t>
            </a:r>
            <a:endParaRPr lang="fr-FR" sz="3200" i="1" dirty="0" smtClean="0">
              <a:latin typeface="Candara" panose="020E0502030303020204" pitchFamily="34" charset="0"/>
            </a:endParaRPr>
          </a:p>
          <a:p>
            <a:pPr indent="0" algn="just">
              <a:spcAft>
                <a:spcPts val="0"/>
              </a:spcAft>
              <a:buFont typeface="Arial" pitchFamily="34" charset="0"/>
              <a:buNone/>
              <a:defRPr/>
            </a:pPr>
            <a:endParaRPr lang="fr-FR" sz="3200" i="1"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13</a:t>
            </a:fld>
            <a:endParaRPr lang="fr-F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96106"/>
            <a:ext cx="12420600" cy="7711257"/>
          </a:xfrm>
        </p:spPr>
        <p:txBody>
          <a:bodyPr/>
          <a:lstStyle/>
          <a:p>
            <a:pPr lvl="0"/>
            <a:r>
              <a:rPr lang="fr-FR" sz="3200" dirty="0">
                <a:solidFill>
                  <a:prstClr val="black"/>
                </a:solidFill>
              </a:rPr>
              <a:t>La méthodologie scientifique permet la mise en œuvre des exigences théoriques et opératoires de l’observation ; ainsi elle confère aux résultats un fondement légitime. Ce sont donc les façons de procéder, les modes opératoires directs mis en jeu dans le travail de recherche :</a:t>
            </a:r>
          </a:p>
          <a:p>
            <a:pPr lvl="0"/>
            <a:r>
              <a:rPr lang="fr-FR" sz="3200" b="1" dirty="0" smtClean="0">
                <a:solidFill>
                  <a:prstClr val="black"/>
                </a:solidFill>
              </a:rPr>
              <a:t>Méthode déductive </a:t>
            </a:r>
            <a:r>
              <a:rPr lang="fr-FR" sz="3200" dirty="0">
                <a:solidFill>
                  <a:prstClr val="black"/>
                </a:solidFill>
              </a:rPr>
              <a:t>(raisonnement qui va du général au particulier, du principe à la conséquence),</a:t>
            </a:r>
          </a:p>
          <a:p>
            <a:pPr lvl="0"/>
            <a:r>
              <a:rPr lang="fr-FR" sz="3200" b="1" dirty="0" smtClean="0">
                <a:solidFill>
                  <a:prstClr val="black"/>
                </a:solidFill>
              </a:rPr>
              <a:t>Méthode inductive </a:t>
            </a:r>
            <a:r>
              <a:rPr lang="fr-FR" sz="3200" dirty="0">
                <a:solidFill>
                  <a:prstClr val="black"/>
                </a:solidFill>
              </a:rPr>
              <a:t>(raisonnement qui va du particulier au général, des faits aux lois) </a:t>
            </a:r>
            <a:endParaRPr lang="fr-FR" sz="3200" dirty="0" smtClean="0">
              <a:solidFill>
                <a:prstClr val="black"/>
              </a:solidFill>
            </a:endParaRPr>
          </a:p>
          <a:p>
            <a:pPr lvl="0"/>
            <a:r>
              <a:rPr lang="fr-FR" sz="3200" b="1" dirty="0" smtClean="0">
                <a:solidFill>
                  <a:prstClr val="black"/>
                </a:solidFill>
              </a:rPr>
              <a:t>Méthode analytique </a:t>
            </a:r>
            <a:r>
              <a:rPr lang="fr-FR" sz="3200" dirty="0">
                <a:solidFill>
                  <a:prstClr val="black"/>
                </a:solidFill>
              </a:rPr>
              <a:t>(décomposition de l’objet d’étude en allant du plus complexe au plus simple),</a:t>
            </a:r>
          </a:p>
          <a:p>
            <a:pPr lvl="0"/>
            <a:r>
              <a:rPr lang="fr-FR" sz="3200" b="1" dirty="0" smtClean="0">
                <a:solidFill>
                  <a:prstClr val="black"/>
                </a:solidFill>
              </a:rPr>
              <a:t>Méthode expérimentale </a:t>
            </a:r>
            <a:r>
              <a:rPr lang="fr-FR" sz="3200" dirty="0">
                <a:solidFill>
                  <a:prstClr val="black"/>
                </a:solidFill>
              </a:rPr>
              <a:t>(expériences en laboratoire ou sur le terrain permettant de dégager des lois</a:t>
            </a:r>
            <a:r>
              <a:rPr lang="fr-FR" sz="3200" dirty="0" smtClean="0">
                <a:solidFill>
                  <a:prstClr val="black"/>
                </a:solidFill>
              </a:rPr>
              <a:t>)</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14</a:t>
            </a:fld>
            <a:endParaRPr lang="fr-FR"/>
          </a:p>
        </p:txBody>
      </p:sp>
    </p:spTree>
    <p:extLst>
      <p:ext uri="{BB962C8B-B14F-4D97-AF65-F5344CB8AC3E}">
        <p14:creationId xmlns:p14="http://schemas.microsoft.com/office/powerpoint/2010/main" val="310161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2448372" y="684138"/>
            <a:ext cx="9142620" cy="7213021"/>
          </a:xfrm>
          <a:prstGeom prst="rect">
            <a:avLst/>
          </a:prstGeom>
        </p:spPr>
      </p:pic>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15</a:t>
            </a:fld>
            <a:endParaRPr lang="fr-FR"/>
          </a:p>
        </p:txBody>
      </p:sp>
      <p:sp>
        <p:nvSpPr>
          <p:cNvPr id="6" name="Rectangle 5"/>
          <p:cNvSpPr/>
          <p:nvPr/>
        </p:nvSpPr>
        <p:spPr>
          <a:xfrm>
            <a:off x="2808412" y="7897159"/>
            <a:ext cx="8640960" cy="646331"/>
          </a:xfrm>
          <a:prstGeom prst="rect">
            <a:avLst/>
          </a:prstGeom>
        </p:spPr>
        <p:txBody>
          <a:bodyPr wrap="square">
            <a:spAutoFit/>
          </a:bodyPr>
          <a:lstStyle/>
          <a:p>
            <a:r>
              <a:rPr lang="fr-FR" b="1" dirty="0" smtClean="0"/>
              <a:t>Source: </a:t>
            </a:r>
            <a:r>
              <a:rPr lang="fr-FR" dirty="0" smtClean="0"/>
              <a:t>Schneider </a:t>
            </a:r>
            <a:r>
              <a:rPr lang="fr-FR" dirty="0"/>
              <a:t>D, (2004), balises de méthodologie pour la recherche en sciences sociales ,Genève</a:t>
            </a:r>
            <a:endParaRPr lang="en-US" dirty="0"/>
          </a:p>
        </p:txBody>
      </p:sp>
    </p:spTree>
    <p:extLst>
      <p:ext uri="{BB962C8B-B14F-4D97-AF65-F5344CB8AC3E}">
        <p14:creationId xmlns:p14="http://schemas.microsoft.com/office/powerpoint/2010/main" val="1232916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indent="0" algn="ctr">
              <a:spcAft>
                <a:spcPts val="0"/>
              </a:spcAft>
              <a:buNone/>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1 </a:t>
            </a:r>
            <a:r>
              <a:rPr lang="fr-FR" sz="3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a:t>
            </a: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LA METHODE DE RECHERCHE:</a:t>
            </a:r>
          </a:p>
          <a:p>
            <a:pPr marL="514350" indent="-514350">
              <a:buFont typeface="+mj-lt"/>
              <a:buAutoNum type="alphaUcPeriod"/>
            </a:pPr>
            <a:r>
              <a:rPr lang="fr-FR" b="1" dirty="0" smtClean="0"/>
              <a:t> Les type d’approches :</a:t>
            </a:r>
            <a:endParaRPr lang="fr-FR" dirty="0" smtClean="0"/>
          </a:p>
          <a:p>
            <a:pPr algn="just">
              <a:lnSpc>
                <a:spcPct val="100000"/>
              </a:lnSpc>
              <a:buClr>
                <a:srgbClr val="FF0000"/>
              </a:buClr>
              <a:buFont typeface="Wingdings" pitchFamily="2" charset="2"/>
              <a:buChar char="v"/>
            </a:pPr>
            <a:r>
              <a:rPr lang="fr-FR" sz="3200" b="1" dirty="0" smtClean="0">
                <a:latin typeface="Candara" panose="020E0502030303020204" pitchFamily="34" charset="0"/>
              </a:rPr>
              <a:t> </a:t>
            </a:r>
            <a:r>
              <a:rPr lang="fr-FR" sz="3200" b="1" dirty="0" smtClean="0">
                <a:solidFill>
                  <a:srgbClr val="FF0000"/>
                </a:solidFill>
              </a:rPr>
              <a:t>L’approche quantitative </a:t>
            </a:r>
          </a:p>
          <a:p>
            <a:pPr algn="just">
              <a:lnSpc>
                <a:spcPct val="100000"/>
              </a:lnSpc>
              <a:buNone/>
            </a:pPr>
            <a:r>
              <a:rPr lang="fr-FR" sz="3200" dirty="0" smtClean="0"/>
              <a:t>Cette approche vise à recueillir des données observables et quantifiables. Ce type de recherche consiste à décrire, à expliquer, à contrôler et à prédire en se fondant sur l’observation de faits et événements, positifs, c’est-à-dire existant indépendamment du chercheur, des faits objectifs. </a:t>
            </a:r>
          </a:p>
          <a:p>
            <a:pPr algn="just">
              <a:lnSpc>
                <a:spcPct val="100000"/>
              </a:lnSpc>
              <a:buNone/>
            </a:pPr>
            <a:r>
              <a:rPr lang="fr-FR" sz="3200" dirty="0" smtClean="0"/>
              <a:t>Cette méthode s’appuie sur des instruments ou techniques de recherche quantitatives de collecte de données dont en principe la fidélité et la validité sont assurées. Elle aboutit à des données chiffrées qui permettent de faire des analyses descriptives, des tableaux et graphiques, des analyses statistiques de recherche de liens entre les variables ou facteurs, des analyses de corrélation ou d’association, etc.</a:t>
            </a:r>
            <a:endParaRPr lang="fr-FR" sz="3200" i="1"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16</a:t>
            </a:fld>
            <a:endParaRPr lang="fr-FR"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28" y="642910"/>
            <a:ext cx="13573220" cy="7464453"/>
          </a:xfrm>
        </p:spPr>
        <p:txBody>
          <a:bodyPr/>
          <a:lstStyle/>
          <a:p>
            <a:pPr marL="0" indent="0">
              <a:buNone/>
            </a:pPr>
            <a:r>
              <a:rPr lang="fr-FR" b="1" dirty="0" smtClean="0"/>
              <a:t>1.1. Les Avantages </a:t>
            </a:r>
          </a:p>
          <a:p>
            <a:pPr algn="just">
              <a:buFont typeface="Calibri" pitchFamily="34" charset="0"/>
              <a:buChar char="→"/>
            </a:pPr>
            <a:r>
              <a:rPr lang="fr-FR" dirty="0" smtClean="0"/>
              <a:t>La recherche quantitative, avec sa structure est un excellent moyen de finaliser les résultats et prouver ou de réfuter une hypothèse.</a:t>
            </a:r>
          </a:p>
          <a:p>
            <a:pPr algn="just">
              <a:buFont typeface="Calibri" pitchFamily="34" charset="0"/>
              <a:buChar char="→"/>
            </a:pPr>
            <a:r>
              <a:rPr lang="fr-FR" dirty="0" smtClean="0"/>
              <a:t> Cette structure n'a pas changé depuis des siècles, donc elle est tellement standard dans de nombreux domaines et disciplines scientifiques. </a:t>
            </a:r>
          </a:p>
          <a:p>
            <a:pPr algn="just">
              <a:buFont typeface="Calibri" pitchFamily="34" charset="0"/>
              <a:buChar char="→"/>
            </a:pPr>
            <a:r>
              <a:rPr lang="fr-FR" dirty="0" smtClean="0"/>
              <a:t>Après une analyse statistique des résultats, une réponse complète est atteinte, et les résultats peuvent être légitimement discutées et publiées.</a:t>
            </a:r>
          </a:p>
          <a:p>
            <a:pPr algn="just">
              <a:buNone/>
            </a:pPr>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1414" y="642910"/>
            <a:ext cx="13787534" cy="7715304"/>
          </a:xfrm>
        </p:spPr>
        <p:txBody>
          <a:bodyPr/>
          <a:lstStyle/>
          <a:p>
            <a:pPr>
              <a:buNone/>
            </a:pPr>
            <a:r>
              <a:rPr lang="fr-FR" b="1" dirty="0" smtClean="0"/>
              <a:t>1.2. Les inconvénients</a:t>
            </a:r>
          </a:p>
          <a:p>
            <a:pPr algn="just">
              <a:buFont typeface="Calibri" pitchFamily="34" charset="0"/>
              <a:buChar char="→"/>
            </a:pPr>
            <a:r>
              <a:rPr lang="fr-FR" dirty="0" smtClean="0"/>
              <a:t>Expériences quantitatives peuvent être difficiles et coûteuses et nécessitent beaucoup de temps pour les mettre en œuvre..</a:t>
            </a:r>
          </a:p>
          <a:p>
            <a:pPr algn="just">
              <a:buFont typeface="Calibri" pitchFamily="34" charset="0"/>
              <a:buChar char="→"/>
            </a:pPr>
            <a:r>
              <a:rPr lang="fr-FR" dirty="0" smtClean="0"/>
              <a:t> Les études quantitatives exigent habituellement une vaste analyse statistique, qui peut être difficile, en raison de la plupart des scientifiques n'étant pas des statisticiens.</a:t>
            </a:r>
          </a:p>
          <a:p>
            <a:pPr algn="just">
              <a:buFont typeface="Calibri" pitchFamily="34" charset="0"/>
              <a:buChar char="→"/>
            </a:pPr>
            <a:r>
              <a:rPr lang="fr-FR" dirty="0" smtClean="0"/>
              <a:t>La structure et la conception de la recherche quantitative a également tendance à générer des résultats prouvés ou seulement à prouver, ça veut dire, avec peu de "zones d'ombre" et d'incertitude.. Les Inconvénients </a:t>
            </a: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2"/>
            <a:ext cx="13716096" cy="8083579"/>
          </a:xfrm>
        </p:spPr>
        <p:txBody>
          <a:bodyPr/>
          <a:lstStyle/>
          <a:p>
            <a:pPr indent="0" algn="just">
              <a:spcAft>
                <a:spcPts val="0"/>
              </a:spcAft>
              <a:buNone/>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1 </a:t>
            </a:r>
            <a:r>
              <a:rPr lang="fr-FR" sz="3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a:t>
            </a: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LA METHODE DE RECHERCHE:</a:t>
            </a:r>
          </a:p>
          <a:p>
            <a:r>
              <a:rPr lang="fr-FR" b="1" dirty="0" smtClean="0"/>
              <a:t> </a:t>
            </a:r>
            <a:r>
              <a:rPr lang="fr-FR" b="1" dirty="0"/>
              <a:t>Les type d’approches </a:t>
            </a:r>
            <a:r>
              <a:rPr lang="fr-FR" b="1" dirty="0" smtClean="0"/>
              <a:t>:</a:t>
            </a:r>
            <a:endParaRPr lang="fr-FR" dirty="0" smtClean="0"/>
          </a:p>
          <a:p>
            <a:pPr algn="just">
              <a:lnSpc>
                <a:spcPct val="100000"/>
              </a:lnSpc>
              <a:buNone/>
            </a:pPr>
            <a:r>
              <a:rPr lang="fr-FR" sz="3200" b="1" dirty="0" smtClean="0">
                <a:latin typeface="Candara" panose="020E0502030303020204" pitchFamily="34" charset="0"/>
              </a:rPr>
              <a:t> </a:t>
            </a:r>
            <a:r>
              <a:rPr lang="fr-FR" sz="3200" b="1" dirty="0" smtClean="0">
                <a:solidFill>
                  <a:srgbClr val="FF0000"/>
                </a:solidFill>
              </a:rPr>
              <a:t>L’approche qualitative</a:t>
            </a:r>
          </a:p>
          <a:p>
            <a:pPr algn="just">
              <a:lnSpc>
                <a:spcPct val="100000"/>
              </a:lnSpc>
              <a:buNone/>
            </a:pPr>
            <a:r>
              <a:rPr lang="fr-FR" sz="3200" dirty="0" smtClean="0"/>
              <a:t>Dans l’approche qualitative, le chercheur part d’une situation concrète comportant un phénomène particulier qu’il ambitionne de</a:t>
            </a:r>
          </a:p>
          <a:p>
            <a:pPr algn="just">
              <a:lnSpc>
                <a:spcPct val="100000"/>
              </a:lnSpc>
              <a:buFont typeface="Wingdings" pitchFamily="2" charset="2"/>
              <a:buChar char="Ø"/>
            </a:pPr>
            <a:r>
              <a:rPr lang="fr-FR" sz="3200" dirty="0" smtClean="0"/>
              <a:t>Comprendre et non de démontrer, </a:t>
            </a:r>
          </a:p>
          <a:p>
            <a:pPr algn="just">
              <a:lnSpc>
                <a:spcPct val="100000"/>
              </a:lnSpc>
              <a:buFont typeface="Wingdings" pitchFamily="2" charset="2"/>
              <a:buChar char="Ø"/>
            </a:pPr>
            <a:r>
              <a:rPr lang="fr-FR" sz="3200" dirty="0" smtClean="0"/>
              <a:t> De prouver ou de contrôler. </a:t>
            </a:r>
          </a:p>
          <a:p>
            <a:pPr algn="just">
              <a:lnSpc>
                <a:spcPct val="100000"/>
              </a:lnSpc>
              <a:buNone/>
            </a:pPr>
            <a:r>
              <a:rPr lang="fr-FR" sz="3200" dirty="0" smtClean="0"/>
              <a:t>Il veut donner sens au phénomène à travers ou au-delà de l’observation, de la description de l’interprétation et de l’appréciation du contexte et du phénomène tel qu’il se présente. </a:t>
            </a:r>
          </a:p>
          <a:p>
            <a:pPr algn="just">
              <a:lnSpc>
                <a:spcPct val="100000"/>
              </a:lnSpc>
              <a:buFont typeface="Wingdings" pitchFamily="2" charset="2"/>
              <a:buChar char="Ø"/>
            </a:pPr>
            <a:r>
              <a:rPr lang="fr-FR" sz="3200" dirty="0" smtClean="0"/>
              <a:t> Cette méthode recourt à des techniques de recherche qualitatives pour étudier des faits particuliers (études de cas, observation, entretiens semi-structurés ou non-structurés, etc.). Le mode qualitatif fournit des données de contenu, et non des données chiffrées.</a:t>
            </a:r>
            <a:endParaRPr lang="fr-FR" sz="3200" dirty="0"/>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19</a:t>
            </a:fld>
            <a:endParaRPr lang="fr-F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980991" y="0"/>
            <a:ext cx="12421553" cy="73883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normAutofit fontScale="90000"/>
            <a:scene3d>
              <a:camera prst="orthographicFront"/>
              <a:lightRig rig="threePt" dir="t"/>
            </a:scene3d>
            <a:sp3d extrusionH="57150">
              <a:bevelT w="38100" h="38100"/>
            </a:sp3d>
          </a:bodyPr>
          <a:lstStyle/>
          <a:p>
            <a:pPr defTabSz="1080181" eaLnBrk="1" fontAlgn="auto" hangingPunct="1">
              <a:spcAft>
                <a:spcPts val="0"/>
              </a:spcAft>
              <a:defRPr/>
            </a:pPr>
            <a:r>
              <a:rPr lang="fr-FR" sz="5198" b="1" dirty="0" smtClean="0">
                <a:solidFill>
                  <a:srgbClr val="3CB9B6"/>
                </a:solidFill>
                <a:effectLst>
                  <a:outerShdw blurRad="38100" dist="38100" dir="2700000" algn="tl">
                    <a:srgbClr val="000000">
                      <a:alpha val="43137"/>
                    </a:srgbClr>
                  </a:outerShdw>
                </a:effectLst>
              </a:rPr>
              <a:t>Programme du semestre</a:t>
            </a:r>
            <a:endParaRPr lang="fr-FR" sz="5198" b="1" dirty="0">
              <a:solidFill>
                <a:srgbClr val="3CB9B6"/>
              </a:solidFill>
              <a:effectLst>
                <a:outerShdw blurRad="38100" dist="38100" dir="2700000" algn="tl">
                  <a:srgbClr val="000000">
                    <a:alpha val="43137"/>
                  </a:srgbClr>
                </a:outerShdw>
              </a:effectLst>
            </a:endParaRPr>
          </a:p>
        </p:txBody>
      </p:sp>
      <p:sp>
        <p:nvSpPr>
          <p:cNvPr id="19" name="Espace réservé du contenu 18"/>
          <p:cNvSpPr>
            <a:spLocks noGrp="1"/>
          </p:cNvSpPr>
          <p:nvPr>
            <p:ph idx="1"/>
          </p:nvPr>
        </p:nvSpPr>
        <p:spPr>
          <a:xfrm>
            <a:off x="720725" y="1285852"/>
            <a:ext cx="11909464" cy="6959623"/>
          </a:xfrm>
        </p:spPr>
        <p:txBody>
          <a:bodyPr rtlCol="0">
            <a:normAutofit/>
          </a:bodyPr>
          <a:lstStyle/>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scientifiques.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en géographie et leur évolution.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La formulation d’un sujet et le choix de la zone d’étude.</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 plan de travail:</a:t>
            </a:r>
          </a:p>
          <a:p>
            <a:pPr marL="571500" indent="-571500" algn="just" defTabSz="1080181" eaLnBrk="1" fontAlgn="auto" hangingPunct="1">
              <a:spcBef>
                <a:spcPts val="1181"/>
              </a:spcBef>
              <a:spcAft>
                <a:spcPts val="0"/>
              </a:spcAft>
              <a:buNone/>
              <a:defRPr/>
            </a:pPr>
            <a:r>
              <a:rPr lang="fr-FR" sz="2800" b="1" dirty="0" smtClean="0"/>
              <a:t>4.1. La recherche documentaire</a:t>
            </a:r>
          </a:p>
          <a:p>
            <a:pPr marL="571500" indent="-571500" algn="just" defTabSz="1080181" eaLnBrk="1" fontAlgn="auto" hangingPunct="1">
              <a:spcBef>
                <a:spcPts val="1181"/>
              </a:spcBef>
              <a:spcAft>
                <a:spcPts val="0"/>
              </a:spcAft>
              <a:buNone/>
              <a:defRPr/>
            </a:pPr>
            <a:r>
              <a:rPr lang="fr-FR" sz="2800" b="1" dirty="0" smtClean="0"/>
              <a:t> 4.2. La formulation d’une problématique </a:t>
            </a:r>
          </a:p>
          <a:p>
            <a:pPr marL="571500" indent="-571500" algn="just" defTabSz="1080181" eaLnBrk="1" fontAlgn="auto" hangingPunct="1">
              <a:spcBef>
                <a:spcPts val="1181"/>
              </a:spcBef>
              <a:spcAft>
                <a:spcPts val="0"/>
              </a:spcAft>
              <a:buNone/>
              <a:defRPr/>
            </a:pPr>
            <a:r>
              <a:rPr lang="fr-FR" sz="2800" b="1" dirty="0" smtClean="0"/>
              <a:t>4.3. La détermination des hypothèses et des objectifs </a:t>
            </a:r>
          </a:p>
          <a:p>
            <a:pPr marL="571500" indent="-571500" algn="just" defTabSz="1080181" eaLnBrk="1" fontAlgn="auto" hangingPunct="1">
              <a:spcBef>
                <a:spcPts val="1181"/>
              </a:spcBef>
              <a:spcAft>
                <a:spcPts val="0"/>
              </a:spcAft>
              <a:buNone/>
              <a:defRPr/>
            </a:pPr>
            <a:r>
              <a:rPr lang="fr-FR" sz="2800" b="1" dirty="0" smtClean="0"/>
              <a:t>4.4. La collecte des données et ses sources</a:t>
            </a:r>
          </a:p>
          <a:p>
            <a:pPr marL="571500" indent="-571500" algn="just" defTabSz="1080181" eaLnBrk="1" fontAlgn="auto" hangingPunct="1">
              <a:spcBef>
                <a:spcPts val="1181"/>
              </a:spcBef>
              <a:spcAft>
                <a:spcPts val="0"/>
              </a:spcAft>
              <a:buNone/>
              <a:defRPr/>
            </a:pPr>
            <a:r>
              <a:rPr lang="fr-FR" sz="2800" b="1" dirty="0" smtClean="0"/>
              <a:t> 4.5. Le traitement des données </a:t>
            </a:r>
          </a:p>
          <a:p>
            <a:pPr marL="571500" indent="-571500" algn="just" defTabSz="1080181" eaLnBrk="1" fontAlgn="auto" hangingPunct="1">
              <a:spcBef>
                <a:spcPts val="1181"/>
              </a:spcBef>
              <a:spcAft>
                <a:spcPts val="0"/>
              </a:spcAft>
              <a:buNone/>
              <a:defRPr/>
            </a:pPr>
            <a:r>
              <a:rPr lang="fr-FR" sz="2800" b="1" dirty="0" smtClean="0"/>
              <a:t>4.6. La rédaction et la mise en forme du projet </a:t>
            </a:r>
          </a:p>
          <a:p>
            <a:pPr marL="571500" indent="-571500" algn="just" defTabSz="1080181" eaLnBrk="1" fontAlgn="auto" hangingPunct="1">
              <a:spcBef>
                <a:spcPts val="1181"/>
              </a:spcBef>
              <a:spcAft>
                <a:spcPts val="0"/>
              </a:spcAft>
              <a:buNone/>
              <a:defRPr/>
            </a:pPr>
            <a:r>
              <a:rPr lang="fr-FR" sz="2800" b="1" dirty="0" smtClean="0"/>
              <a:t>4.7. La présentation orale du projet </a:t>
            </a:r>
            <a:endParaRPr lang="fr-FR" sz="2835" b="1" dirty="0" smtClean="0">
              <a:solidFill>
                <a:schemeClr val="tx1">
                  <a:lumMod val="85000"/>
                  <a:lumOff val="15000"/>
                </a:schemeClr>
              </a:solidFill>
              <a:effectLst>
                <a:outerShdw blurRad="38100" dist="38100" dir="2700000" algn="tl">
                  <a:srgbClr val="000000">
                    <a:alpha val="43137"/>
                  </a:srgbClr>
                </a:outerShdw>
              </a:effectLst>
            </a:endParaRPr>
          </a:p>
          <a:p>
            <a:pPr marL="561670" lvl="1" indent="0" algn="just" defTabSz="1080181" eaLnBrk="1" fontAlgn="auto" hangingPunct="1">
              <a:spcBef>
                <a:spcPts val="591"/>
              </a:spcBef>
              <a:spcAft>
                <a:spcPts val="0"/>
              </a:spcAft>
              <a:buClr>
                <a:schemeClr val="accent5">
                  <a:lumMod val="75000"/>
                </a:schemeClr>
              </a:buClr>
              <a:buFont typeface="Arial" pitchFamily="34" charset="0"/>
              <a:buNone/>
              <a:defRPr/>
            </a:pPr>
            <a:endParaRPr lang="fr-FR" sz="2835" dirty="0">
              <a:solidFill>
                <a:schemeClr val="tx1">
                  <a:lumMod val="85000"/>
                  <a:lumOff val="15000"/>
                </a:schemeClr>
              </a:solidFill>
              <a:effectLst>
                <a:outerShdw blurRad="38100" dist="38100" dir="2700000" algn="tl">
                  <a:srgbClr val="000000">
                    <a:alpha val="43137"/>
                  </a:srgbClr>
                </a:outerShdw>
              </a:effectLst>
            </a:endParaRPr>
          </a:p>
        </p:txBody>
      </p:sp>
      <p:sp>
        <p:nvSpPr>
          <p:cNvPr id="6148" name="Espace réservé du numéro de diapositive 13"/>
          <p:cNvSpPr>
            <a:spLocks noGrp="1"/>
          </p:cNvSpPr>
          <p:nvPr>
            <p:ph type="sldNum" sz="quarter" idx="12"/>
          </p:nvPr>
        </p:nvSpPr>
        <p:spPr bwMode="auto">
          <a:noFill/>
          <a:ln>
            <a:miter lim="800000"/>
            <a:headEnd/>
            <a:tailEnd/>
          </a:ln>
        </p:spPr>
        <p:txBody>
          <a:bodyPr/>
          <a:lstStyle/>
          <a:p>
            <a:fld id="{08FBD9E8-2BD7-42E2-8B19-756B7BE07A52}" type="slidenum">
              <a:rPr lang="fr-FR" sz="4400" b="1" smtClean="0">
                <a:solidFill>
                  <a:srgbClr val="F2F2F2"/>
                </a:solidFill>
              </a:rPr>
              <a:pPr/>
              <a:t>2</a:t>
            </a:fld>
            <a:endParaRPr lang="fr-FR" sz="4400" b="1" smtClean="0">
              <a:solidFill>
                <a:srgbClr val="F2F2F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28" y="642910"/>
            <a:ext cx="13573220" cy="7464453"/>
          </a:xfrm>
        </p:spPr>
        <p:txBody>
          <a:bodyPr/>
          <a:lstStyle/>
          <a:p>
            <a:pPr marL="0" indent="0">
              <a:buNone/>
            </a:pPr>
            <a:r>
              <a:rPr lang="fr-FR" dirty="0" smtClean="0"/>
              <a:t>.</a:t>
            </a:r>
            <a:r>
              <a:rPr lang="fr-FR" b="1" dirty="0" smtClean="0"/>
              <a:t>2.1. Les Avantages </a:t>
            </a:r>
          </a:p>
          <a:p>
            <a:pPr algn="just">
              <a:buFont typeface="Calibri" pitchFamily="34" charset="0"/>
              <a:buChar char="→"/>
            </a:pPr>
            <a:r>
              <a:rPr lang="fr-FR" dirty="0" smtClean="0"/>
              <a:t>Les techniques qualitatives sont extrêmement utiles lorsqu'un sujet est trop complexe pour qu'on y réponde par une simple hypothèse 'oui ou non'.</a:t>
            </a:r>
          </a:p>
          <a:p>
            <a:pPr algn="just">
              <a:buFont typeface="Calibri" pitchFamily="34" charset="0"/>
              <a:buChar char="→"/>
            </a:pPr>
            <a:r>
              <a:rPr lang="fr-FR" dirty="0" smtClean="0"/>
              <a:t>  Ces types de modèles sont beaucoup plus faciles à planifier et à mettre en œuvre; </a:t>
            </a:r>
          </a:p>
          <a:p>
            <a:pPr algn="just">
              <a:buFont typeface="Calibri" pitchFamily="34" charset="0"/>
              <a:buChar char="→"/>
            </a:pPr>
            <a:r>
              <a:rPr lang="fr-FR" dirty="0" smtClean="0"/>
              <a:t> Les méthodes qualitatives ne dépendent pas autant de la taille des échantillons que les méthodes quantitatives; par exemple, une étude de cas peut produire des résultats significatifs avec un petit groupe échantillon ce à générer des résultats prouvés ou seulement à prouver, ça veut dire, avec peu de "zones d'ombre" et d'incertitude.</a:t>
            </a:r>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1414" y="642910"/>
            <a:ext cx="13787534" cy="7715304"/>
          </a:xfrm>
        </p:spPr>
        <p:txBody>
          <a:bodyPr/>
          <a:lstStyle/>
          <a:p>
            <a:pPr>
              <a:buNone/>
            </a:pPr>
            <a:r>
              <a:rPr lang="fr-FR" dirty="0" smtClean="0"/>
              <a:t>.</a:t>
            </a:r>
            <a:r>
              <a:rPr lang="fr-FR" b="1" dirty="0" smtClean="0"/>
              <a:t>2.2. Les inconvénients</a:t>
            </a:r>
          </a:p>
          <a:p>
            <a:pPr algn="just">
              <a:buFont typeface="Calibri" pitchFamily="34" charset="0"/>
              <a:buChar char="→"/>
            </a:pPr>
            <a:r>
              <a:rPr lang="fr-FR" dirty="0" smtClean="0"/>
              <a:t>Même si elles ne consomment pas autant de temps ou de ressources que les expériences quantitatives, les méthodes qualitatives nécessitent toujours beaucoup de réflexion et de planification pour être certain que les résultats obtenus soient aussi précis que possible. </a:t>
            </a:r>
          </a:p>
          <a:p>
            <a:pPr algn="just">
              <a:buFont typeface="Calibri" pitchFamily="34" charset="0"/>
              <a:buChar char="→"/>
            </a:pPr>
            <a:r>
              <a:rPr lang="fr-FR" dirty="0" smtClean="0"/>
              <a:t>Les données qualitatives ne peuvent pas être analysées mathématiquement de la même manière exhaustive que les résultats quantitatifs, elles peuvent seulement guider sur des tendances générales. Elles sont beaucoup plus ouvertes à l'opinion et au jugement personnel et peuvent seulement fournir des observations plutôt que des résultats.</a:t>
            </a: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285720"/>
            <a:ext cx="13787534" cy="8715405"/>
          </a:xfrm>
        </p:spPr>
        <p:txBody>
          <a:bodyPr/>
          <a:lstStyle/>
          <a:p>
            <a:pPr indent="0" algn="ctr">
              <a:spcAft>
                <a:spcPts val="0"/>
              </a:spcAft>
              <a:buNone/>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1 </a:t>
            </a:r>
            <a:r>
              <a:rPr lang="fr-FR" sz="3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a:t>
            </a: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LA METHODE DE RECHERCHE:</a:t>
            </a:r>
          </a:p>
          <a:p>
            <a:r>
              <a:rPr lang="fr-FR" b="1" dirty="0" smtClean="0"/>
              <a:t> </a:t>
            </a:r>
            <a:r>
              <a:rPr lang="fr-FR" b="1" dirty="0"/>
              <a:t>Les type d’approches </a:t>
            </a:r>
            <a:r>
              <a:rPr lang="fr-FR" b="1" dirty="0" smtClean="0"/>
              <a:t>:</a:t>
            </a:r>
          </a:p>
          <a:p>
            <a:pPr>
              <a:buClr>
                <a:srgbClr val="C00000"/>
              </a:buClr>
              <a:buFont typeface="Wingdings" panose="05000000000000000000" pitchFamily="2" charset="2"/>
              <a:buChar char="v"/>
            </a:pPr>
            <a:r>
              <a:rPr lang="fr-FR" sz="3200" b="1" dirty="0" smtClean="0">
                <a:latin typeface="Candara" panose="020E0502030303020204" pitchFamily="34" charset="0"/>
              </a:rPr>
              <a:t> </a:t>
            </a:r>
            <a:r>
              <a:rPr lang="fr-FR" sz="3200" b="1" dirty="0" smtClean="0">
                <a:solidFill>
                  <a:srgbClr val="FF0000"/>
                </a:solidFill>
              </a:rPr>
              <a:t>L’approche mixte </a:t>
            </a:r>
          </a:p>
          <a:p>
            <a:pPr algn="just">
              <a:lnSpc>
                <a:spcPct val="100000"/>
              </a:lnSpc>
              <a:buNone/>
            </a:pPr>
            <a:r>
              <a:rPr lang="fr-FR" sz="3200" dirty="0" smtClean="0"/>
              <a:t>Cette approche est une combinaison des deux précédentes. Elle permet au chercheur de mobiliser aussi bien les avantages du mode quantitatif que ceux du mode qualitatif. Cette conduite aide à maitriser le phénomène dans „toutes’ ses dimensions. </a:t>
            </a:r>
          </a:p>
          <a:p>
            <a:pPr algn="just">
              <a:lnSpc>
                <a:spcPct val="100000"/>
              </a:lnSpc>
              <a:buNone/>
            </a:pPr>
            <a:r>
              <a:rPr lang="fr-FR" sz="3200" dirty="0" smtClean="0"/>
              <a:t>Les deux approches ne s’opposent donc pas. Elles se complètent : L’approche qualitative, par observation, par entretien, par protocoles (etc.…) permet de récolter énormément d’informations. </a:t>
            </a:r>
          </a:p>
          <a:p>
            <a:pPr algn="just">
              <a:lnSpc>
                <a:spcPct val="100000"/>
              </a:lnSpc>
              <a:buNone/>
            </a:pPr>
            <a:r>
              <a:rPr lang="fr-FR" sz="3200" dirty="0" smtClean="0"/>
              <a:t>Certaines d’entre elles n’étaient pas attendues. Elles font progresser la recherche. Cependant la durée d’une enquête qualitative limite son recours à des sujets de recherche pour lesquelles on dispose de peu d’informations. L’enquête qualitative sera choisie dans une phase exploratoire d’un nouveau sujet de recherche. Elle permet de développer une théorie et relève donc d’un processus inductif. </a:t>
            </a: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22</a:t>
            </a:fld>
            <a:endParaRPr lang="fr-F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1414" y="642910"/>
            <a:ext cx="13787534" cy="7715304"/>
          </a:xfrm>
        </p:spPr>
        <p:txBody>
          <a:bodyPr/>
          <a:lstStyle/>
          <a:p>
            <a:pPr algn="just">
              <a:buNone/>
            </a:pPr>
            <a:r>
              <a:rPr lang="fr-FR" dirty="0" smtClean="0"/>
              <a:t>Cependant ce qui fait la force de l’approche quantitative (profondeur des entretiens) est source de faiblesses (durée de l’entretien) : on ne peut interroger qu’une faible partie des individus. La validité externe de la recherche est questionnable.</a:t>
            </a:r>
          </a:p>
          <a:p>
            <a:pPr algn="just">
              <a:buNone/>
            </a:pPr>
            <a:r>
              <a:rPr lang="fr-FR" dirty="0" smtClean="0"/>
              <a:t> L’approche quantitative repose sur un corpus théorique qui permet de poser des hypothèses. La phase empirique d’une telle recherche se réalise souvent en conduisant une enquête par questionnaires. Le questionnaire permet d’interroger un beaucoup plus grand nombre d’individus. Mais le format de l’enquête ne permet de recueillir que les informations relatives aux questions.</a:t>
            </a: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23</a:t>
            </a:fld>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1414" y="285720"/>
            <a:ext cx="13858972" cy="8358246"/>
          </a:xfrm>
        </p:spPr>
        <p:txBody>
          <a:bodyPr/>
          <a:lstStyle/>
          <a:p>
            <a:pPr algn="just">
              <a:buNone/>
            </a:pPr>
            <a:r>
              <a:rPr lang="fr-FR" b="1" dirty="0" smtClean="0">
                <a:solidFill>
                  <a:srgbClr val="FF0000"/>
                </a:solidFill>
                <a:effectLst>
                  <a:outerShdw blurRad="38100" dist="38100" dir="2700000" algn="tl">
                    <a:srgbClr val="000000">
                      <a:alpha val="43137"/>
                    </a:srgbClr>
                  </a:outerShdw>
                </a:effectLst>
              </a:rPr>
              <a:t>5.4.Étude qualitative ou quantitative : laquelle choisir ?</a:t>
            </a:r>
          </a:p>
          <a:p>
            <a:pPr algn="just">
              <a:buNone/>
            </a:pPr>
            <a:r>
              <a:rPr lang="fr-FR" b="1" dirty="0" smtClean="0">
                <a:solidFill>
                  <a:srgbClr val="FF0000"/>
                </a:solidFill>
                <a:effectLst>
                  <a:outerShdw blurRad="38100" dist="38100" dir="2700000" algn="tl">
                    <a:srgbClr val="000000">
                      <a:alpha val="43137"/>
                    </a:srgbClr>
                  </a:outerShdw>
                </a:effectLst>
              </a:rPr>
              <a:t> Quel est le statut de votre travail de recherche ?</a:t>
            </a:r>
          </a:p>
          <a:p>
            <a:pPr algn="just"/>
            <a:r>
              <a:rPr lang="fr-FR" sz="3000" b="1" dirty="0" smtClean="0"/>
              <a:t>Vous recherchez plusieurs vérités (à comprendre à travers l’interrogation de plusieurs personnes). </a:t>
            </a:r>
          </a:p>
          <a:p>
            <a:pPr algn="just"/>
            <a:r>
              <a:rPr lang="fr-FR" sz="3000" b="1" dirty="0" smtClean="0"/>
              <a:t>Vous recherchez une vérité unique (à quantifier par des données chiffrées objectives). </a:t>
            </a:r>
          </a:p>
          <a:p>
            <a:pPr algn="just">
              <a:buNone/>
            </a:pPr>
            <a:r>
              <a:rPr lang="fr-FR" sz="3200" dirty="0" smtClean="0"/>
              <a:t>À travers la réponse à cette question, il est possible de choisir entre l’étude qualitative ou quantitative. Il vous faudra néanmoins étudier plusieurs facteurs, afin de faire les bons choix avant de vous lancer.</a:t>
            </a:r>
          </a:p>
          <a:p>
            <a:pPr marL="514350" indent="-514350" algn="just">
              <a:buClr>
                <a:srgbClr val="FF0000"/>
              </a:buClr>
              <a:buFont typeface="+mj-lt"/>
              <a:buAutoNum type="alphaUcPeriod"/>
            </a:pPr>
            <a:r>
              <a:rPr lang="fr-FR" sz="3200" b="1" dirty="0" smtClean="0"/>
              <a:t>Que cherchez-vous à démontrer ?</a:t>
            </a:r>
          </a:p>
          <a:p>
            <a:pPr marL="514350" indent="-514350" algn="just">
              <a:buClr>
                <a:srgbClr val="FF0000"/>
              </a:buClr>
              <a:buNone/>
            </a:pPr>
            <a:r>
              <a:rPr lang="fr-FR" sz="3200" dirty="0" smtClean="0"/>
              <a:t> Quel type d’étude pourrait vous permettre d’apporter une bonne réponse à votre problématique de départ ? Laquelle serait la plus efficace dans l’aboutissement de votre réflexion ?</a:t>
            </a:r>
          </a:p>
          <a:p>
            <a:pPr marL="514350" indent="-514350" algn="just">
              <a:buClr>
                <a:srgbClr val="FF0000"/>
              </a:buClr>
              <a:buFont typeface="+mj-lt"/>
              <a:buAutoNum type="alphaUcPeriod" startAt="2"/>
            </a:pPr>
            <a:r>
              <a:rPr lang="fr-FR" sz="3200" b="1" dirty="0" smtClean="0"/>
              <a:t>Choisissez entre généralité et détail </a:t>
            </a:r>
          </a:p>
          <a:p>
            <a:pPr marL="514350" indent="-514350" algn="just">
              <a:buClr>
                <a:srgbClr val="FF0000"/>
              </a:buClr>
              <a:buNone/>
            </a:pPr>
            <a:r>
              <a:rPr lang="fr-FR" sz="3200" dirty="0" smtClean="0"/>
              <a:t>Souhaitez-vous faire des comparaisons standardisées (quantitatives) ou étudier un phénomène particulier (qualitativement) </a:t>
            </a:r>
          </a:p>
          <a:p>
            <a:pPr marL="514350" indent="-514350" algn="just">
              <a:buFont typeface="+mj-lt"/>
              <a:buAutoNum type="alphaLcPeriod"/>
            </a:pPr>
            <a:endParaRPr lang="fr-FR" sz="3000" b="1" dirty="0" smtClean="0">
              <a:solidFill>
                <a:srgbClr val="FF0000"/>
              </a:solidFill>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9976" y="571472"/>
            <a:ext cx="13787534" cy="7715304"/>
          </a:xfrm>
        </p:spPr>
        <p:txBody>
          <a:bodyPr/>
          <a:lstStyle/>
          <a:p>
            <a:pPr marL="514350" indent="-514350" algn="just">
              <a:buNone/>
            </a:pPr>
            <a:r>
              <a:rPr lang="fr-FR" b="1" dirty="0" err="1" smtClean="0"/>
              <a:t>C.Faites</a:t>
            </a:r>
            <a:r>
              <a:rPr lang="fr-FR" b="1" dirty="0" smtClean="0"/>
              <a:t> des recherches sur les publications et études existantes </a:t>
            </a:r>
          </a:p>
          <a:p>
            <a:pPr algn="just">
              <a:buNone/>
            </a:pPr>
            <a:r>
              <a:rPr lang="fr-FR" dirty="0" smtClean="0"/>
              <a:t>Comment les autres chercheurs ont-ils traité votre sujet ? De manière qualitative ou quantitative ?</a:t>
            </a:r>
          </a:p>
          <a:p>
            <a:pPr algn="just">
              <a:buNone/>
            </a:pPr>
            <a:r>
              <a:rPr lang="fr-FR" b="1" dirty="0" smtClean="0"/>
              <a:t>D. Analysez les considérations pratiques </a:t>
            </a:r>
          </a:p>
          <a:p>
            <a:pPr algn="just">
              <a:buNone/>
            </a:pPr>
            <a:r>
              <a:rPr lang="fr-FR" dirty="0" smtClean="0"/>
              <a:t>Avez-vous le temps, l’argent, la disponibilité, pour mettre en place votre étude ? Les personnes à interroger sont-elles toutes disponibles ?</a:t>
            </a:r>
          </a:p>
          <a:p>
            <a:pPr algn="just">
              <a:buNone/>
            </a:pPr>
            <a:r>
              <a:rPr lang="fr-FR" b="1" dirty="0" smtClean="0"/>
              <a:t>E. Collectez des connaissances </a:t>
            </a:r>
          </a:p>
          <a:p>
            <a:pPr algn="just">
              <a:buNone/>
            </a:pPr>
            <a:r>
              <a:rPr lang="fr-FR" dirty="0" smtClean="0"/>
              <a:t>En apprenez-vous plus sur votre sujet si vous avez une approche quantitative ou qualitative ? En outre, quelle approche produit l’information la plus utile </a:t>
            </a:r>
          </a:p>
          <a:p>
            <a:pPr algn="just">
              <a:buNone/>
            </a:pPr>
            <a:r>
              <a:rPr lang="fr-FR" b="1" dirty="0" smtClean="0"/>
              <a:t>F. Votre préférence naturelle </a:t>
            </a:r>
          </a:p>
          <a:p>
            <a:pPr algn="just">
              <a:buNone/>
            </a:pPr>
            <a:r>
              <a:rPr lang="fr-FR" dirty="0" smtClean="0"/>
              <a:t>Ce choix personnel pour l’étude qualitative ou l’étude quantitative forge l’identité que vous voulez donner à votre recherche.</a:t>
            </a: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356" y="1214414"/>
            <a:ext cx="12777790" cy="5783263"/>
          </a:xfrm>
        </p:spPr>
        <p:txBody>
          <a:bodyPr/>
          <a:lstStyle/>
          <a:p>
            <a:pPr algn="just">
              <a:buNone/>
            </a:pPr>
            <a:r>
              <a:rPr lang="fr-FR" b="1" dirty="0" smtClean="0">
                <a:latin typeface="Candara" pitchFamily="34" charset="0"/>
              </a:rPr>
              <a:t>G. Style de recherche et paradigmes </a:t>
            </a:r>
          </a:p>
          <a:p>
            <a:pPr algn="just">
              <a:buNone/>
            </a:pPr>
            <a:r>
              <a:rPr lang="fr-FR" dirty="0" smtClean="0">
                <a:latin typeface="Candara" pitchFamily="34" charset="0"/>
              </a:rPr>
              <a:t>À partir de la vision que vous avez en tant que chercheur (votre paradigme), se formera votre technique de recherche. Le choix entre études qualitatives et études quantitatives vous permettra ainsi d’affirmer votre modèle de pensée</a:t>
            </a:r>
          </a:p>
          <a:p>
            <a:endParaRPr lang="fr-FR" dirty="0">
              <a:latin typeface="Candara" pitchFamily="34" charset="0"/>
            </a:endParaRP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27</a:t>
            </a:fld>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557166" y="357158"/>
            <a:ext cx="13216030" cy="735377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985794" y="214282"/>
            <a:ext cx="12421553" cy="128503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normAutofit/>
            <a:scene3d>
              <a:camera prst="orthographicFront"/>
              <a:lightRig rig="threePt" dir="t"/>
            </a:scene3d>
            <a:sp3d extrusionH="57150">
              <a:bevelT w="38100" h="38100"/>
            </a:sp3d>
          </a:bodyPr>
          <a:lstStyle/>
          <a:p>
            <a:pPr defTabSz="1080181" eaLnBrk="1" fontAlgn="auto" hangingPunct="1">
              <a:spcAft>
                <a:spcPts val="0"/>
              </a:spcAft>
              <a:defRPr/>
            </a:pPr>
            <a:r>
              <a:rPr lang="fr-FR" sz="5198" b="1" dirty="0">
                <a:solidFill>
                  <a:srgbClr val="3CB9B6"/>
                </a:solidFill>
                <a:effectLst>
                  <a:outerShdw blurRad="38100" dist="38100" dir="2700000" algn="tl">
                    <a:srgbClr val="000000">
                      <a:alpha val="43137"/>
                    </a:srgbClr>
                  </a:outerShdw>
                </a:effectLst>
              </a:rPr>
              <a:t>Références bibliographiques</a:t>
            </a:r>
          </a:p>
        </p:txBody>
      </p:sp>
      <p:sp>
        <p:nvSpPr>
          <p:cNvPr id="19" name="Espace réservé du contenu 18"/>
          <p:cNvSpPr>
            <a:spLocks noGrp="1"/>
          </p:cNvSpPr>
          <p:nvPr>
            <p:ph idx="1"/>
          </p:nvPr>
        </p:nvSpPr>
        <p:spPr>
          <a:xfrm>
            <a:off x="338522" y="1504684"/>
            <a:ext cx="13716095" cy="6334148"/>
          </a:xfrm>
        </p:spPr>
        <p:txBody>
          <a:bodyPr rtlCol="0">
            <a:normAutofit fontScale="55000" lnSpcReduction="20000"/>
          </a:bodyPr>
          <a:lstStyle/>
          <a:p>
            <a:pPr marL="457200" indent="-457200">
              <a:buFont typeface="+mj-lt"/>
              <a:buAutoNum type="arabicPeriod"/>
            </a:pPr>
            <a:r>
              <a:rPr lang="fr-FR" sz="2400" dirty="0" smtClean="0"/>
              <a:t>Ait </a:t>
            </a:r>
            <a:r>
              <a:rPr lang="fr-FR" sz="2400" dirty="0" err="1" smtClean="0"/>
              <a:t>ouares</a:t>
            </a:r>
            <a:r>
              <a:rPr lang="fr-FR" sz="2400" dirty="0" smtClean="0"/>
              <a:t> L; </a:t>
            </a:r>
            <a:r>
              <a:rPr lang="fr-FR" sz="2400" dirty="0"/>
              <a:t>2020/2021.«</a:t>
            </a:r>
            <a:r>
              <a:rPr lang="fr-FR" sz="2400" dirty="0" smtClean="0"/>
              <a:t>Cours méthodologie de recherche master 1 travail et organisation », Université </a:t>
            </a:r>
            <a:r>
              <a:rPr lang="fr-FR" sz="2400" dirty="0" err="1" smtClean="0"/>
              <a:t>Béjaia</a:t>
            </a:r>
            <a:r>
              <a:rPr lang="fr-FR" sz="2400" dirty="0" smtClean="0"/>
              <a:t>  ,2020/2021.</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ANGERS  M; « Initiation pratique à la méthodologie des sciences humaines », Casbah Edition ,2015.</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BAILLY A., HURIOT J-M., 1999 : « villes et croissances, théories, modèles, perspectives », </a:t>
            </a:r>
            <a:r>
              <a:rPr lang="fr-FR" sz="2400" dirty="0" err="1" smtClean="0"/>
              <a:t>Anthropos</a:t>
            </a:r>
            <a:r>
              <a:rPr lang="fr-FR" sz="2400" dirty="0" smtClean="0"/>
              <a:t>, Paris, 280 p</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BAVOUX J, 2016: « Géographie; objet, méthodes et débats », Armand colin, </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BEGUIN, M. &amp; PUMAIN D., 2000 : « La représentation des données géographiques. Statistique et cartographie », Cursus, A. Colin, Paris.</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BLANCHET A</a:t>
            </a:r>
            <a:r>
              <a:rPr lang="fr-FR" sz="2400" dirty="0"/>
              <a:t>, 2000 </a:t>
            </a:r>
            <a:r>
              <a:rPr lang="fr-FR" sz="2400" dirty="0" smtClean="0"/>
              <a:t>«Les techniques d’enquête en sciences sociales », </a:t>
            </a:r>
            <a:r>
              <a:rPr lang="fr-FR" sz="2400" dirty="0" err="1" smtClean="0"/>
              <a:t>Dunod</a:t>
            </a:r>
            <a:r>
              <a:rPr lang="fr-FR" sz="2400" dirty="0" smtClean="0"/>
              <a:t>, Paris.</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err="1" smtClean="0"/>
              <a:t>Berrebah</a:t>
            </a:r>
            <a:r>
              <a:rPr lang="fr-FR" sz="2400" dirty="0" smtClean="0"/>
              <a:t> J,(</a:t>
            </a:r>
            <a:r>
              <a:rPr lang="fr-FR" sz="2400" dirty="0"/>
              <a:t>2013) , méthodologie d’un mémoire de </a:t>
            </a:r>
            <a:r>
              <a:rPr lang="fr-FR" sz="2400" dirty="0" err="1" smtClean="0"/>
              <a:t>recherche,Paris</a:t>
            </a:r>
            <a:endParaRPr lang="fr-FR" sz="2400" dirty="0" smtClean="0"/>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BORD J.P., 1995 :« Initiation géographique ou comment visualiser son information », (deuxième édition remaniée et augmentée, en collaboration avec Éric Blin), 1995, Éd. SEDES, Paris, 284 p. </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err="1" smtClean="0"/>
              <a:t>Clozier</a:t>
            </a:r>
            <a:r>
              <a:rPr lang="fr-FR" sz="2400" dirty="0" smtClean="0"/>
              <a:t> R. La géographie : méthode et pédagogie. In: L'information géographique, volume 19, n°3, 1955. pp. 108-110;</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Cormier-Salem M-</a:t>
            </a:r>
            <a:r>
              <a:rPr lang="fr-FR" sz="2400" dirty="0" err="1" smtClean="0"/>
              <a:t>Ch</a:t>
            </a:r>
            <a:r>
              <a:rPr lang="fr-FR" sz="2400" dirty="0" smtClean="0"/>
              <a:t> : « Concepts et méthodes de la géographie pour </a:t>
            </a:r>
            <a:r>
              <a:rPr lang="fr-FR" sz="2400" dirty="0" err="1" smtClean="0"/>
              <a:t>I'étude</a:t>
            </a:r>
            <a:r>
              <a:rPr lang="fr-FR" sz="2400" dirty="0" smtClean="0"/>
              <a:t> des espaces halieutiques »</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DA CUNHA A., 2006 : « Objet, démarches et méthodes: les paradigmes de la géographie », université de Lausanne, octobre 2006, avec la collaboration d'Olivier Schmid. </a:t>
            </a:r>
            <a:endParaRPr lang="fr-FR" sz="2400" dirty="0" smtClean="0"/>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err="1" smtClean="0"/>
              <a:t>Frangadouno</a:t>
            </a:r>
            <a:r>
              <a:rPr lang="fr-FR" sz="2400" dirty="0" smtClean="0"/>
              <a:t>  </a:t>
            </a:r>
            <a:r>
              <a:rPr lang="fr-FR" sz="2400" dirty="0"/>
              <a:t>S. </a:t>
            </a:r>
            <a:r>
              <a:rPr lang="fr-FR" sz="2400" dirty="0" smtClean="0"/>
              <a:t>2020.«</a:t>
            </a:r>
            <a:r>
              <a:rPr lang="fr-FR" sz="2400" dirty="0"/>
              <a:t>Cours </a:t>
            </a:r>
            <a:r>
              <a:rPr lang="fr-FR" sz="2400" dirty="0" smtClean="0"/>
              <a:t>Géographie</a:t>
            </a:r>
            <a:r>
              <a:rPr lang="fr-FR" sz="2400" smtClean="0"/>
              <a:t>», </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smtClean="0"/>
              <a:t>GUMUCHIAN </a:t>
            </a:r>
            <a:r>
              <a:rPr lang="fr-FR" sz="2400" dirty="0" smtClean="0"/>
              <a:t>H, MAROIS </a:t>
            </a:r>
            <a:r>
              <a:rPr lang="fr-FR" sz="2400" dirty="0"/>
              <a:t>C, mai </a:t>
            </a:r>
            <a:r>
              <a:rPr lang="fr-FR" sz="2400" dirty="0" smtClean="0"/>
              <a:t>2000 ; «Initiation à la recherche en géographie aménagement, développement territorial, environnement », </a:t>
            </a:r>
            <a:r>
              <a:rPr lang="fr-FR" sz="2400" dirty="0" err="1" smtClean="0"/>
              <a:t>Anthropos</a:t>
            </a:r>
            <a:r>
              <a:rPr lang="fr-FR" sz="2400" dirty="0" smtClean="0"/>
              <a:t> </a:t>
            </a:r>
            <a:r>
              <a:rPr lang="fr-FR" sz="2400" dirty="0" err="1" smtClean="0"/>
              <a:t>Geographie</a:t>
            </a:r>
            <a:r>
              <a:rPr lang="fr-FR" sz="2400" dirty="0" smtClean="0"/>
              <a:t>,.</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Schneider D, (2004), balises de méthodologie pour la recherche en sciences sociales ,Genève</a:t>
            </a:r>
            <a:r>
              <a:rPr lang="fr-FR" sz="2400" dirty="0"/>
              <a:t>.</a:t>
            </a:r>
            <a:endParaRPr lang="fr-FR" sz="2400" dirty="0" smtClean="0"/>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r>
              <a:rPr lang="fr-FR" sz="2400" dirty="0" smtClean="0"/>
              <a:t>ORMAUX S., GRISELIN M., CARPENTIER C. et MAILLARDET J., (1992), Guide de la communication écrite, Paris, </a:t>
            </a:r>
            <a:r>
              <a:rPr lang="fr-FR" sz="2400" dirty="0" err="1" smtClean="0"/>
              <a:t>Dunod</a:t>
            </a:r>
            <a:r>
              <a:rPr lang="fr-FR" sz="2400" dirty="0" smtClean="0"/>
              <a:t>, 325 p.</a:t>
            </a:r>
          </a:p>
          <a:p>
            <a:pPr marL="514350" indent="-514350" algn="just" defTabSz="1080181" eaLnBrk="1" fontAlgn="auto" hangingPunct="1">
              <a:lnSpc>
                <a:spcPct val="150000"/>
              </a:lnSpc>
              <a:spcBef>
                <a:spcPts val="1181"/>
              </a:spcBef>
              <a:spcAft>
                <a:spcPts val="0"/>
              </a:spcAft>
              <a:buClr>
                <a:srgbClr val="FF0000"/>
              </a:buClr>
              <a:buFont typeface="+mj-lt"/>
              <a:buAutoNum type="arabicPeriod"/>
              <a:defRPr/>
            </a:pPr>
            <a:endParaRPr lang="fr-FR" sz="2000" dirty="0" smtClean="0"/>
          </a:p>
          <a:p>
            <a:pPr>
              <a:buNone/>
            </a:pPr>
            <a:endParaRPr lang="fr-FR" sz="2000" dirty="0"/>
          </a:p>
        </p:txBody>
      </p:sp>
      <p:sp>
        <p:nvSpPr>
          <p:cNvPr id="7172" name="Espace réservé du numéro de diapositive 13"/>
          <p:cNvSpPr>
            <a:spLocks noGrp="1"/>
          </p:cNvSpPr>
          <p:nvPr>
            <p:ph type="sldNum" sz="quarter" idx="12"/>
          </p:nvPr>
        </p:nvSpPr>
        <p:spPr bwMode="auto">
          <a:noFill/>
          <a:ln>
            <a:miter lim="800000"/>
            <a:headEnd/>
            <a:tailEnd/>
          </a:ln>
        </p:spPr>
        <p:txBody>
          <a:bodyPr/>
          <a:lstStyle/>
          <a:p>
            <a:fld id="{63DCF4D8-1326-4D2B-8E02-11D07A02B161}" type="slidenum">
              <a:rPr lang="fr-FR" sz="4400" b="1" smtClean="0">
                <a:solidFill>
                  <a:srgbClr val="F2F2F2"/>
                </a:solidFill>
              </a:rPr>
              <a:pPr/>
              <a:t>3</a:t>
            </a:fld>
            <a:endParaRPr lang="fr-FR" sz="4400" b="1" smtClean="0">
              <a:solidFill>
                <a:srgbClr val="F2F2F2"/>
              </a:solidFill>
            </a:endParaRPr>
          </a:p>
        </p:txBody>
      </p:sp>
    </p:spTree>
    <p:extLst>
      <p:ext uri="{BB962C8B-B14F-4D97-AF65-F5344CB8AC3E}">
        <p14:creationId xmlns:p14="http://schemas.microsoft.com/office/powerpoint/2010/main" val="3722769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504825" y="357158"/>
            <a:ext cx="13266738" cy="8358246"/>
          </a:xfrm>
        </p:spPr>
        <p:txBody>
          <a:bodyPr/>
          <a:lstStyle/>
          <a:p>
            <a:pPr indent="0" algn="just">
              <a:spcAft>
                <a:spcPts val="0"/>
              </a:spcAft>
              <a:buFont typeface="Arial" pitchFamily="34" charset="0"/>
              <a:buNone/>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INTRODUCTION :</a:t>
            </a:r>
          </a:p>
          <a:p>
            <a:pPr>
              <a:buNone/>
            </a:pPr>
            <a:r>
              <a:rPr lang="fr-FR" sz="3600" dirty="0" smtClean="0"/>
              <a:t>Le travail de recherche est la construction d’un </a:t>
            </a:r>
            <a:r>
              <a:rPr lang="fr-FR" sz="3600" b="1" dirty="0" smtClean="0">
                <a:solidFill>
                  <a:srgbClr val="FF0000"/>
                </a:solidFill>
              </a:rPr>
              <a:t>«objet scientifique</a:t>
            </a:r>
            <a:r>
              <a:rPr lang="fr-FR" sz="3600" dirty="0" smtClean="0"/>
              <a:t>». Il permet à l’auteur de:</a:t>
            </a:r>
          </a:p>
          <a:p>
            <a:pPr>
              <a:buClr>
                <a:srgbClr val="FF0000"/>
              </a:buClr>
              <a:buFont typeface="Calibri" pitchFamily="34" charset="0"/>
              <a:buChar char="→"/>
            </a:pPr>
            <a:r>
              <a:rPr lang="fr-FR" sz="3600" dirty="0" smtClean="0"/>
              <a:t>Explorer un phénomène.</a:t>
            </a:r>
          </a:p>
          <a:p>
            <a:pPr>
              <a:buClr>
                <a:srgbClr val="FF0000"/>
              </a:buClr>
              <a:buFont typeface="Calibri" pitchFamily="34" charset="0"/>
              <a:buChar char="→"/>
            </a:pPr>
            <a:r>
              <a:rPr lang="fr-FR" sz="3600" dirty="0" smtClean="0"/>
              <a:t>Résoudre un problème.</a:t>
            </a:r>
          </a:p>
          <a:p>
            <a:pPr>
              <a:buClr>
                <a:srgbClr val="FF0000"/>
              </a:buClr>
              <a:buFont typeface="Calibri" pitchFamily="34" charset="0"/>
              <a:buChar char="→"/>
            </a:pPr>
            <a:r>
              <a:rPr lang="fr-FR" sz="3600" dirty="0" smtClean="0"/>
              <a:t>Questionner ou réfuter des résultats fournis dans des travaux antérieurs ou une thèse.</a:t>
            </a:r>
          </a:p>
          <a:p>
            <a:pPr>
              <a:buClr>
                <a:srgbClr val="FF0000"/>
              </a:buClr>
              <a:buFont typeface="Calibri" pitchFamily="34" charset="0"/>
              <a:buChar char="→"/>
            </a:pPr>
            <a:r>
              <a:rPr lang="fr-FR" sz="3600" dirty="0" smtClean="0"/>
              <a:t>Expérimenter un nouveau procédé, une nouvelle solution, une nouvelle théorie.</a:t>
            </a:r>
          </a:p>
          <a:p>
            <a:pPr>
              <a:buClr>
                <a:srgbClr val="FF0000"/>
              </a:buClr>
              <a:buFont typeface="Calibri" pitchFamily="34" charset="0"/>
              <a:buChar char="→"/>
            </a:pPr>
            <a:r>
              <a:rPr lang="fr-FR" sz="3600" dirty="0" smtClean="0"/>
              <a:t>Appliquer une pratique à un phénomène.</a:t>
            </a:r>
          </a:p>
          <a:p>
            <a:pPr>
              <a:buClr>
                <a:srgbClr val="FF0000"/>
              </a:buClr>
              <a:buFont typeface="Calibri" pitchFamily="34" charset="0"/>
              <a:buChar char="→"/>
            </a:pPr>
            <a:r>
              <a:rPr lang="fr-FR" sz="3600" dirty="0" smtClean="0"/>
              <a:t>De décrire un phénomène.</a:t>
            </a:r>
          </a:p>
          <a:p>
            <a:pPr>
              <a:buClr>
                <a:srgbClr val="FF0000"/>
              </a:buClr>
              <a:buFont typeface="Calibri" pitchFamily="34" charset="0"/>
              <a:buChar char="→"/>
            </a:pPr>
            <a:r>
              <a:rPr lang="fr-FR" sz="3600" dirty="0" smtClean="0"/>
              <a:t>Expliquer un phénomène.</a:t>
            </a:r>
          </a:p>
          <a:p>
            <a:pPr>
              <a:buClr>
                <a:srgbClr val="FF0000"/>
              </a:buClr>
              <a:buNone/>
            </a:pPr>
            <a:r>
              <a:rPr lang="fr-FR" sz="3600" b="1" dirty="0" smtClean="0"/>
              <a:t>Ou </a:t>
            </a:r>
            <a:r>
              <a:rPr lang="fr-FR" sz="3600" b="1" dirty="0" smtClean="0">
                <a:solidFill>
                  <a:srgbClr val="FF0000"/>
                </a:solidFill>
              </a:rPr>
              <a:t>une synthèse </a:t>
            </a:r>
            <a:r>
              <a:rPr lang="fr-FR" sz="3600" dirty="0" smtClean="0"/>
              <a:t>de </a:t>
            </a:r>
            <a:r>
              <a:rPr lang="fr-FR" sz="3600" u="sng" dirty="0" smtClean="0"/>
              <a:t>deux</a:t>
            </a:r>
            <a:r>
              <a:rPr lang="fr-FR" sz="3600" dirty="0" smtClean="0"/>
              <a:t> ou </a:t>
            </a:r>
            <a:r>
              <a:rPr lang="fr-FR" sz="3600" u="sng" dirty="0" smtClean="0"/>
              <a:t>plusieurs</a:t>
            </a:r>
            <a:r>
              <a:rPr lang="fr-FR" sz="3600" dirty="0" smtClean="0"/>
              <a:t> de ces objectifs.</a:t>
            </a:r>
          </a:p>
          <a:p>
            <a:pPr indent="0" algn="just">
              <a:spcAft>
                <a:spcPts val="0"/>
              </a:spcAft>
              <a:buFont typeface="Arial" pitchFamily="34" charset="0"/>
              <a:buNone/>
              <a:defRPr/>
            </a:pPr>
            <a:endParaRPr lang="fr-FR" sz="2800"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a:t>
            </a:fld>
            <a:endParaRPr lang="fr-F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5</a:t>
            </a:fld>
            <a:endParaRPr lang="fr-FR"/>
          </a:p>
        </p:txBody>
      </p:sp>
      <p:sp>
        <p:nvSpPr>
          <p:cNvPr id="6" name="Espace réservé du contenu 5"/>
          <p:cNvSpPr>
            <a:spLocks noGrp="1"/>
          </p:cNvSpPr>
          <p:nvPr>
            <p:ph idx="1"/>
          </p:nvPr>
        </p:nvSpPr>
        <p:spPr>
          <a:xfrm>
            <a:off x="990600" y="500034"/>
            <a:ext cx="12420600" cy="7607329"/>
          </a:xfrm>
        </p:spPr>
        <p:txBody>
          <a:bodyPr/>
          <a:lstStyle/>
          <a:p>
            <a:pPr algn="just"/>
            <a:r>
              <a:rPr lang="fr-FR" sz="3600" dirty="0" smtClean="0">
                <a:latin typeface="Candara" pitchFamily="34" charset="0"/>
              </a:rPr>
              <a:t>Ce travail qui est essentiel en raison de ses enjeux scientifiques, sociaux, économiques, politiques et prospectifs demande que l’on en étudie les fondamentaux et la méthode. </a:t>
            </a:r>
          </a:p>
          <a:p>
            <a:pPr algn="just"/>
            <a:r>
              <a:rPr lang="fr-FR" sz="3600" dirty="0" smtClean="0">
                <a:latin typeface="Candara" pitchFamily="34" charset="0"/>
              </a:rPr>
              <a:t>En effet, le travail de recherche est une clef aux mains de l’homme qui non seulement ouvre les portes du changement, de la prospective et de l’innovation, mais également aide à optimiser ses outils et technique de production et à améliorer ses conditions de vie.</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6"/>
          <p:cNvSpPr>
            <a:spLocks noGrp="1"/>
          </p:cNvSpPr>
          <p:nvPr>
            <p:ph type="sldNum" sz="quarter" idx="12"/>
          </p:nvPr>
        </p:nvSpPr>
        <p:spPr bwMode="auto">
          <a:noFill/>
          <a:ln>
            <a:miter lim="800000"/>
            <a:headEnd/>
            <a:tailEnd/>
          </a:ln>
        </p:spPr>
        <p:txBody>
          <a:bodyPr/>
          <a:lstStyle/>
          <a:p>
            <a:fld id="{7B1EA03D-50D0-4149-9ED4-B9ED7BE668F3}" type="slidenum">
              <a:rPr lang="fr-FR" smtClean="0"/>
              <a:pPr/>
              <a:t>6</a:t>
            </a:fld>
            <a:endParaRPr lang="fr-FR" smtClean="0"/>
          </a:p>
        </p:txBody>
      </p:sp>
      <p:sp>
        <p:nvSpPr>
          <p:cNvPr id="5" name="Titre 1"/>
          <p:cNvSpPr txBox="1">
            <a:spLocks/>
          </p:cNvSpPr>
          <p:nvPr/>
        </p:nvSpPr>
        <p:spPr>
          <a:xfrm>
            <a:off x="1223963" y="3060700"/>
            <a:ext cx="11268075" cy="3024188"/>
          </a:xfrm>
          <a:prstGeom prst="rect">
            <a:avLst/>
          </a:prstGeom>
          <a:noFill/>
        </p:spPr>
        <p:txBody>
          <a:bodyPr lIns="112334" tIns="56167" rIns="112334" bIns="56167" anchor="ctr">
            <a:normAutofit/>
          </a:bodyPr>
          <a:lstStyle/>
          <a:p>
            <a:pPr algn="ctr" defTabSz="1123340" eaLnBrk="1" fontAlgn="auto" hangingPunct="1">
              <a:lnSpc>
                <a:spcPct val="90000"/>
              </a:lnSpc>
              <a:spcAft>
                <a:spcPts val="0"/>
              </a:spcAft>
              <a:defRPr/>
            </a:pPr>
            <a:r>
              <a:rPr lang="fr-FR" sz="6600" b="1" dirty="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rPr>
              <a:t>Les méthodes de recherche scientifiques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500034"/>
            <a:ext cx="13716096" cy="7842279"/>
          </a:xfrm>
        </p:spPr>
        <p:txBody>
          <a:bodyPr/>
          <a:lstStyle/>
          <a:p>
            <a:pPr indent="0" algn="ctr">
              <a:spcAft>
                <a:spcPts val="0"/>
              </a:spcAft>
              <a:buNone/>
              <a:defRPr/>
            </a:pPr>
            <a:r>
              <a:rPr lang="fr-FR" sz="3600" b="1" dirty="0" smtClean="0">
                <a:solidFill>
                  <a:srgbClr val="FF0000"/>
                </a:solidFill>
                <a:effectLst>
                  <a:outerShdw blurRad="38100" dist="38100" dir="2700000" algn="tl">
                    <a:srgbClr val="000000">
                      <a:alpha val="43137"/>
                    </a:srgbClr>
                  </a:outerShdw>
                </a:effectLst>
                <a:latin typeface="Candara" panose="020E0502030303020204" pitchFamily="34" charset="0"/>
              </a:rPr>
              <a:t>LA METHODE DE RECHERCHE:</a:t>
            </a:r>
          </a:p>
          <a:p>
            <a:pPr marL="514350" indent="-514350">
              <a:buClr>
                <a:srgbClr val="00A249"/>
              </a:buClr>
              <a:buFont typeface="+mj-lt"/>
              <a:buAutoNum type="arabicPeriod"/>
            </a:pPr>
            <a:r>
              <a:rPr lang="fr-FR" b="1" dirty="0" smtClean="0">
                <a:solidFill>
                  <a:srgbClr val="00A249"/>
                </a:solidFill>
                <a:effectLst>
                  <a:outerShdw blurRad="38100" dist="38100" dir="2700000" algn="tl">
                    <a:srgbClr val="000000">
                      <a:alpha val="43137"/>
                    </a:srgbClr>
                  </a:outerShdw>
                </a:effectLst>
              </a:rPr>
              <a:t>Qu’est</a:t>
            </a:r>
            <a:r>
              <a:rPr lang="fr-FR" dirty="0" smtClean="0">
                <a:solidFill>
                  <a:srgbClr val="00A249"/>
                </a:solidFill>
                <a:effectLst>
                  <a:outerShdw blurRad="38100" dist="38100" dir="2700000" algn="tl">
                    <a:srgbClr val="000000">
                      <a:alpha val="43137"/>
                    </a:srgbClr>
                  </a:outerShdw>
                </a:effectLst>
              </a:rPr>
              <a:t> </a:t>
            </a:r>
            <a:r>
              <a:rPr lang="fr-FR" b="1" dirty="0" smtClean="0">
                <a:solidFill>
                  <a:srgbClr val="00A249"/>
                </a:solidFill>
                <a:effectLst>
                  <a:outerShdw blurRad="38100" dist="38100" dir="2700000" algn="tl">
                    <a:srgbClr val="000000">
                      <a:alpha val="43137"/>
                    </a:srgbClr>
                  </a:outerShdw>
                </a:effectLst>
              </a:rPr>
              <a:t>ce que la recherche?</a:t>
            </a:r>
            <a:endParaRPr lang="fr-FR" dirty="0" smtClean="0">
              <a:solidFill>
                <a:srgbClr val="00A249"/>
              </a:solidFill>
              <a:effectLst>
                <a:outerShdw blurRad="38100" dist="38100" dir="2700000" algn="tl">
                  <a:srgbClr val="000000">
                    <a:alpha val="43137"/>
                  </a:srgbClr>
                </a:outerShdw>
              </a:effectLst>
            </a:endParaRPr>
          </a:p>
          <a:p>
            <a:pPr algn="just">
              <a:lnSpc>
                <a:spcPct val="100000"/>
              </a:lnSpc>
              <a:buNone/>
            </a:pPr>
            <a:r>
              <a:rPr lang="fr-FR" sz="3200" dirty="0" smtClean="0">
                <a:latin typeface="Candara" panose="020E0502030303020204" pitchFamily="34" charset="0"/>
              </a:rPr>
              <a:t>La recherche scientifique est </a:t>
            </a:r>
            <a:r>
              <a:rPr lang="fr-FR" sz="3200" u="sng" dirty="0" smtClean="0">
                <a:latin typeface="Candara" panose="020E0502030303020204" pitchFamily="34" charset="0"/>
              </a:rPr>
              <a:t>un processus dynamique </a:t>
            </a:r>
            <a:r>
              <a:rPr lang="fr-FR" sz="3200" dirty="0" smtClean="0">
                <a:latin typeface="Candara" panose="020E0502030303020204" pitchFamily="34" charset="0"/>
              </a:rPr>
              <a:t>ou </a:t>
            </a:r>
            <a:r>
              <a:rPr lang="fr-FR" sz="3200" u="sng" dirty="0" smtClean="0">
                <a:latin typeface="Candara" panose="020E0502030303020204" pitchFamily="34" charset="0"/>
              </a:rPr>
              <a:t>une démarche  rationnelle </a:t>
            </a:r>
            <a:r>
              <a:rPr lang="fr-FR" sz="3200" dirty="0" smtClean="0">
                <a:latin typeface="Candara" panose="020E0502030303020204" pitchFamily="34" charset="0"/>
              </a:rPr>
              <a:t>qui permet d’examiner des phénomènes, des problèmes à résoudre, et d’obtenir des réponses précises à partir d’investigations.</a:t>
            </a:r>
          </a:p>
          <a:p>
            <a:pPr algn="just">
              <a:lnSpc>
                <a:spcPct val="100000"/>
              </a:lnSpc>
              <a:buNone/>
            </a:pPr>
            <a:r>
              <a:rPr lang="fr-FR" sz="3200" dirty="0" smtClean="0">
                <a:latin typeface="Candara" panose="020E0502030303020204" pitchFamily="34" charset="0"/>
              </a:rPr>
              <a:t>Ce processus se caractérise par le fait qu’il est systématique et rigoureux et conduit à l’acquisition de nouvelles connaissances. Les fonctions de la recherche sont de décrire, d’expliquer, de comprendre, de contrôler, de prédire des faits, des phénomènes et des conduites.</a:t>
            </a:r>
          </a:p>
          <a:p>
            <a:pPr algn="just">
              <a:lnSpc>
                <a:spcPct val="100000"/>
              </a:lnSpc>
              <a:buNone/>
            </a:pPr>
            <a:r>
              <a:rPr lang="fr-FR" sz="3200" dirty="0" smtClean="0">
                <a:latin typeface="Candara" panose="020E0502030303020204" pitchFamily="34" charset="0"/>
              </a:rPr>
              <a:t>La rigueur scientifique est guidée par la notion d’objectivité, c’est-à-dire que le chercheur ne traite que des faits, à l’intérieur d’un canevas défini par la communauté scientifique. </a:t>
            </a:r>
          </a:p>
          <a:p>
            <a:pPr indent="0" algn="just">
              <a:spcAft>
                <a:spcPts val="0"/>
              </a:spcAft>
              <a:buFont typeface="Arial" pitchFamily="34" charset="0"/>
              <a:buNone/>
              <a:defRPr/>
            </a:pPr>
            <a:endParaRPr lang="fr-FR" sz="3200"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7</a:t>
            </a:fld>
            <a:endParaRPr lang="fr-F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7166" y="500034"/>
            <a:ext cx="13430344" cy="7929618"/>
          </a:xfrm>
        </p:spPr>
        <p:txBody>
          <a:bodyPr/>
          <a:lstStyle/>
          <a:p>
            <a:r>
              <a:rPr lang="fr-FR" b="1" dirty="0" smtClean="0">
                <a:solidFill>
                  <a:srgbClr val="FF3300"/>
                </a:solidFill>
              </a:rPr>
              <a:t>Pourquoi la recherche est dynamique </a:t>
            </a:r>
          </a:p>
          <a:p>
            <a:pPr algn="just">
              <a:buClr>
                <a:srgbClr val="C00000"/>
              </a:buClr>
              <a:buFont typeface="Calibri" pitchFamily="34" charset="0"/>
              <a:buChar char="→"/>
            </a:pPr>
            <a:r>
              <a:rPr lang="fr-FR" dirty="0" smtClean="0"/>
              <a:t> Elle n’est pas un ensemble de connaissance fixe.</a:t>
            </a:r>
          </a:p>
          <a:p>
            <a:pPr algn="just">
              <a:buClr>
                <a:srgbClr val="C00000"/>
              </a:buClr>
              <a:buFont typeface="Calibri" pitchFamily="34" charset="0"/>
              <a:buChar char="→"/>
            </a:pPr>
            <a:r>
              <a:rPr lang="fr-FR" dirty="0" smtClean="0"/>
              <a:t>  Elle évolue au fil des interrogations dans la société et du perfectionnement de ses méthodes d’acquisition des connaissances.</a:t>
            </a:r>
          </a:p>
          <a:p>
            <a:pPr algn="just">
              <a:buClr>
                <a:srgbClr val="C00000"/>
              </a:buClr>
              <a:buFont typeface="Calibri" pitchFamily="34" charset="0"/>
              <a:buChar char="→"/>
            </a:pPr>
            <a:r>
              <a:rPr lang="fr-FR" dirty="0" smtClean="0"/>
              <a:t>  Le scientifique doit accepter la possibilité de critiquer les acquis et de réfuter les théories du moment.</a:t>
            </a:r>
          </a:p>
          <a:p>
            <a:pPr algn="just">
              <a:buFont typeface="Wingdings" pitchFamily="2" charset="2"/>
              <a:buChar char="v"/>
            </a:pPr>
            <a:r>
              <a:rPr lang="fr-FR" b="1" dirty="0" smtClean="0"/>
              <a:t>Capacité d’autocritique </a:t>
            </a:r>
          </a:p>
          <a:p>
            <a:pPr algn="just">
              <a:buClr>
                <a:srgbClr val="C00000"/>
              </a:buClr>
              <a:buFont typeface="Calibri" pitchFamily="34" charset="0"/>
              <a:buChar char="→"/>
            </a:pPr>
            <a:r>
              <a:rPr lang="fr-FR" dirty="0" smtClean="0"/>
              <a:t> Pour que la théorie formulée soit fiable ainsi que les connaissances acquises? la science doit se procurer de tendre vers l’objectivité. </a:t>
            </a:r>
          </a:p>
          <a:p>
            <a:pPr algn="just">
              <a:buClr>
                <a:srgbClr val="C00000"/>
              </a:buClr>
              <a:buFont typeface="Calibri" pitchFamily="34" charset="0"/>
              <a:buChar char="→"/>
            </a:pPr>
            <a:r>
              <a:rPr lang="fr-FR" dirty="0" smtClean="0"/>
              <a:t>le scientifique doit accepter d’être critiqué. </a:t>
            </a:r>
          </a:p>
          <a:p>
            <a:pPr algn="just">
              <a:buClr>
                <a:srgbClr val="C00000"/>
              </a:buClr>
              <a:buFont typeface="Calibri" pitchFamily="34" charset="0"/>
              <a:buChar char="→"/>
            </a:pPr>
            <a:r>
              <a:rPr lang="fr-FR" dirty="0" smtClean="0"/>
              <a:t> Le scientifique doit rendre publique ses hypothèses , ses méthodes , ses résultats et ses conclusions. </a:t>
            </a:r>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28" y="285720"/>
            <a:ext cx="12925472" cy="7821643"/>
          </a:xfrm>
        </p:spPr>
        <p:txBody>
          <a:bodyPr/>
          <a:lstStyle/>
          <a:p>
            <a:pPr>
              <a:buFont typeface="Wingdings" pitchFamily="2" charset="2"/>
              <a:buChar char="v"/>
            </a:pPr>
            <a:r>
              <a:rPr lang="fr-FR" b="1" dirty="0" smtClean="0"/>
              <a:t>Capacité de réfutation </a:t>
            </a:r>
          </a:p>
          <a:p>
            <a:pPr algn="just">
              <a:buClr>
                <a:srgbClr val="C00000"/>
              </a:buClr>
              <a:buFont typeface="Calibri" pitchFamily="34" charset="0"/>
              <a:buChar char="→"/>
            </a:pPr>
            <a:r>
              <a:rPr lang="fr-FR" dirty="0" smtClean="0"/>
              <a:t>La science progresse par sa capacité de réfuter des explications théoriques . </a:t>
            </a:r>
          </a:p>
          <a:p>
            <a:pPr algn="just">
              <a:buClr>
                <a:srgbClr val="C00000"/>
              </a:buClr>
              <a:buFont typeface="Calibri" pitchFamily="34" charset="0"/>
              <a:buChar char="→"/>
            </a:pPr>
            <a:r>
              <a:rPr lang="fr-FR" dirty="0" smtClean="0"/>
              <a:t>les explications acceptés peuvent devenir désuètes par la découverte de fait plus récents, donc les théories se construisent, se modifient puis deviennent périmés.</a:t>
            </a:r>
          </a:p>
          <a:p>
            <a:pPr algn="just">
              <a:buClr>
                <a:srgbClr val="C00000"/>
              </a:buClr>
              <a:buFont typeface="Calibri" pitchFamily="34" charset="0"/>
              <a:buChar char="→"/>
            </a:pPr>
            <a:r>
              <a:rPr lang="fr-FR" dirty="0" smtClean="0"/>
              <a:t> De même des théories contradictoires peuvent coexister tant que des recherches ne mettent pas a jours des fait nouveaux appuyant l’une plus que l’autre, ou réfutant les deux a la fois.</a:t>
            </a:r>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9</a:t>
            </a:fld>
            <a:endParaRPr lang="fr-FR"/>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19744</TotalTime>
  <Words>1897</Words>
  <Application>Microsoft Office PowerPoint</Application>
  <PresentationFormat>Custom</PresentationFormat>
  <Paragraphs>214</Paragraphs>
  <Slides>27</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27</vt:i4>
      </vt:variant>
    </vt:vector>
  </HeadingPairs>
  <TitlesOfParts>
    <vt:vector size="37" baseType="lpstr">
      <vt:lpstr>Arial</vt:lpstr>
      <vt:lpstr>Calibri</vt:lpstr>
      <vt:lpstr>Calibri Light</vt:lpstr>
      <vt:lpstr>Candara</vt:lpstr>
      <vt:lpstr>Open Sans</vt:lpstr>
      <vt:lpstr>Times New Roman</vt:lpstr>
      <vt:lpstr>Wingdings</vt:lpstr>
      <vt:lpstr>Wingdings 2</vt:lpstr>
      <vt:lpstr>HDOfficeLightV0</vt:lpstr>
      <vt:lpstr>Thème Office</vt:lpstr>
      <vt:lpstr>UEM1(1)  Méthodes de recherche </vt:lpstr>
      <vt:lpstr>Programme du semestre</vt:lpstr>
      <vt:lpstr>Références bibliographiques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à la cartographie</dc:title>
  <dc:creator>amina mellakh</dc:creator>
  <cp:lastModifiedBy>SARIUB</cp:lastModifiedBy>
  <cp:revision>349</cp:revision>
  <dcterms:created xsi:type="dcterms:W3CDTF">2017-10-23T17:46:05Z</dcterms:created>
  <dcterms:modified xsi:type="dcterms:W3CDTF">2023-05-03T17:21:54Z</dcterms:modified>
</cp:coreProperties>
</file>