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60" r:id="rId4"/>
    <p:sldId id="301" r:id="rId5"/>
    <p:sldId id="262" r:id="rId6"/>
    <p:sldId id="263" r:id="rId7"/>
    <p:sldId id="264" r:id="rId8"/>
    <p:sldId id="270" r:id="rId9"/>
    <p:sldId id="265" r:id="rId10"/>
    <p:sldId id="266" r:id="rId11"/>
    <p:sldId id="267" r:id="rId12"/>
    <p:sldId id="268" r:id="rId13"/>
    <p:sldId id="299" r:id="rId14"/>
    <p:sldId id="300" r:id="rId15"/>
    <p:sldId id="269" r:id="rId16"/>
    <p:sldId id="289" r:id="rId17"/>
    <p:sldId id="302" r:id="rId18"/>
    <p:sldId id="291" r:id="rId19"/>
    <p:sldId id="303" r:id="rId20"/>
    <p:sldId id="292" r:id="rId21"/>
    <p:sldId id="293" r:id="rId22"/>
    <p:sldId id="294" r:id="rId23"/>
    <p:sldId id="296" r:id="rId24"/>
    <p:sldId id="298"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179" autoAdjust="0"/>
  </p:normalViewPr>
  <p:slideViewPr>
    <p:cSldViewPr snapToGrid="0">
      <p:cViewPr varScale="1">
        <p:scale>
          <a:sx n="55" d="100"/>
          <a:sy n="55" d="100"/>
        </p:scale>
        <p:origin x="10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2D40-DB65-4F25-A34E-7C12F8721CFD}" type="datetimeFigureOut">
              <a:rPr lang="fr-FR" smtClean="0"/>
              <a:t>13/12/2024</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4F5A38-2D66-49A4-95C1-1B97241061D8}" type="slidenum">
              <a:rPr lang="fr-FR" smtClean="0"/>
              <a:t>‹#›</a:t>
            </a:fld>
            <a:endParaRPr lang="fr-FR"/>
          </a:p>
        </p:txBody>
      </p:sp>
    </p:spTree>
    <p:extLst>
      <p:ext uri="{BB962C8B-B14F-4D97-AF65-F5344CB8AC3E}">
        <p14:creationId xmlns:p14="http://schemas.microsoft.com/office/powerpoint/2010/main" val="3525046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La fois passée, on a clotué le chapitre de la mobilité durable ou on a dit que la ville des courtes distance, une forme des villes durables impose la réfléxion a une mobilité durable, c-a-d une mobilité qui réduit et limite les déplacements qui favotisent la congstion et la pollution.</a:t>
            </a:r>
          </a:p>
          <a:p>
            <a:r>
              <a:rPr lang="fr-FR" dirty="0"/>
              <a:t>Pour que la mobilité soit durable, elle doit toucher aux 3 piliers de dév durable (croissance éco, équité soc et resp de l’env) mbilité qui permet aux citoyens de satisfaire leurs besoin d’une maniére équitable, le cout est supportable, une mobilité peu polluante et peu consommatrice d’espace </a:t>
            </a:r>
          </a:p>
          <a:p>
            <a:r>
              <a:rPr lang="fr-FR" dirty="0"/>
              <a:t>Pour promouvoir la mobilité durable on doit aménager notre ville dans ce sens la, qui démarre au niveau des docs d’urbanisme (pdau, pos) , post projet, aprés les projet , faire disponible les pistes cyclables, pistes cyclables a doubles sens, la pietonisation des rues, alterner la circulation....</a:t>
            </a:r>
          </a:p>
          <a:p>
            <a:endParaRPr lang="fr-FR" dirty="0"/>
          </a:p>
          <a:p>
            <a:endParaRPr lang="fr-FR" dirty="0"/>
          </a:p>
        </p:txBody>
      </p:sp>
      <p:sp>
        <p:nvSpPr>
          <p:cNvPr id="4" name="Slide Number Placeholder 3"/>
          <p:cNvSpPr>
            <a:spLocks noGrp="1"/>
          </p:cNvSpPr>
          <p:nvPr>
            <p:ph type="sldNum" sz="quarter" idx="5"/>
          </p:nvPr>
        </p:nvSpPr>
        <p:spPr/>
        <p:txBody>
          <a:bodyPr/>
          <a:lstStyle/>
          <a:p>
            <a:fld id="{BE4F5A38-2D66-49A4-95C1-1B97241061D8}" type="slidenum">
              <a:rPr lang="fr-FR" smtClean="0"/>
              <a:t>1</a:t>
            </a:fld>
            <a:endParaRPr lang="fr-FR"/>
          </a:p>
        </p:txBody>
      </p:sp>
    </p:spTree>
    <p:extLst>
      <p:ext uri="{BB962C8B-B14F-4D97-AF65-F5344CB8AC3E}">
        <p14:creationId xmlns:p14="http://schemas.microsoft.com/office/powerpoint/2010/main" val="6735647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BE4F5A38-2D66-49A4-95C1-1B97241061D8}" type="slidenum">
              <a:rPr lang="fr-FR" smtClean="0"/>
              <a:t>21</a:t>
            </a:fld>
            <a:endParaRPr lang="fr-FR"/>
          </a:p>
        </p:txBody>
      </p:sp>
    </p:spTree>
    <p:extLst>
      <p:ext uri="{BB962C8B-B14F-4D97-AF65-F5344CB8AC3E}">
        <p14:creationId xmlns:p14="http://schemas.microsoft.com/office/powerpoint/2010/main" val="3698670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BE4F5A38-2D66-49A4-95C1-1B97241061D8}" type="slidenum">
              <a:rPr lang="fr-FR" smtClean="0"/>
              <a:t>2</a:t>
            </a:fld>
            <a:endParaRPr lang="fr-FR"/>
          </a:p>
        </p:txBody>
      </p:sp>
    </p:spTree>
    <p:extLst>
      <p:ext uri="{BB962C8B-B14F-4D97-AF65-F5344CB8AC3E}">
        <p14:creationId xmlns:p14="http://schemas.microsoft.com/office/powerpoint/2010/main" val="1656677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Vécu au quotidien (les habitudes) avant de se lancer au projet,  les éléments du projet doivent se conformer avec les habitudes des gens. </a:t>
            </a:r>
          </a:p>
          <a:p>
            <a:r>
              <a:rPr lang="fr-FR" dirty="0"/>
              <a:t>L’acceptabilité sociale est le jugement collectif par rapport a une décision d’un projet, (exemple, les éolienne sources de nuisance sonore)</a:t>
            </a:r>
          </a:p>
        </p:txBody>
      </p:sp>
      <p:sp>
        <p:nvSpPr>
          <p:cNvPr id="4" name="Slide Number Placeholder 3"/>
          <p:cNvSpPr>
            <a:spLocks noGrp="1"/>
          </p:cNvSpPr>
          <p:nvPr>
            <p:ph type="sldNum" sz="quarter" idx="5"/>
          </p:nvPr>
        </p:nvSpPr>
        <p:spPr/>
        <p:txBody>
          <a:bodyPr/>
          <a:lstStyle/>
          <a:p>
            <a:fld id="{BE4F5A38-2D66-49A4-95C1-1B97241061D8}" type="slidenum">
              <a:rPr lang="fr-FR" smtClean="0"/>
              <a:t>3</a:t>
            </a:fld>
            <a:endParaRPr lang="fr-FR"/>
          </a:p>
        </p:txBody>
      </p:sp>
    </p:spTree>
    <p:extLst>
      <p:ext uri="{BB962C8B-B14F-4D97-AF65-F5344CB8AC3E}">
        <p14:creationId xmlns:p14="http://schemas.microsoft.com/office/powerpoint/2010/main" val="1303977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Le monde moderne est celui de l’information, et un nombre de plus en plus grand d’organismes et d’utilisateurs trouvent intérêt dans la disponibilité d’informations qui contribuent considérablement à la planification et au développement socio-économique. L’information est le principal moteur d’une bonne gestion</a:t>
            </a:r>
          </a:p>
        </p:txBody>
      </p:sp>
      <p:sp>
        <p:nvSpPr>
          <p:cNvPr id="4" name="Slide Number Placeholder 3"/>
          <p:cNvSpPr>
            <a:spLocks noGrp="1"/>
          </p:cNvSpPr>
          <p:nvPr>
            <p:ph type="sldNum" sz="quarter" idx="5"/>
          </p:nvPr>
        </p:nvSpPr>
        <p:spPr/>
        <p:txBody>
          <a:bodyPr/>
          <a:lstStyle/>
          <a:p>
            <a:fld id="{BE4F5A38-2D66-49A4-95C1-1B97241061D8}" type="slidenum">
              <a:rPr lang="fr-FR" smtClean="0"/>
              <a:t>5</a:t>
            </a:fld>
            <a:endParaRPr lang="fr-FR"/>
          </a:p>
        </p:txBody>
      </p:sp>
    </p:spTree>
    <p:extLst>
      <p:ext uri="{BB962C8B-B14F-4D97-AF65-F5344CB8AC3E}">
        <p14:creationId xmlns:p14="http://schemas.microsoft.com/office/powerpoint/2010/main" val="1411818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Communication ‘’top down’’ dans les entreprises , diffusion de l’information de la haute sphére (direction) vers les empolyés </a:t>
            </a:r>
          </a:p>
        </p:txBody>
      </p:sp>
      <p:sp>
        <p:nvSpPr>
          <p:cNvPr id="4" name="Slide Number Placeholder 3"/>
          <p:cNvSpPr>
            <a:spLocks noGrp="1"/>
          </p:cNvSpPr>
          <p:nvPr>
            <p:ph type="sldNum" sz="quarter" idx="5"/>
          </p:nvPr>
        </p:nvSpPr>
        <p:spPr/>
        <p:txBody>
          <a:bodyPr/>
          <a:lstStyle/>
          <a:p>
            <a:fld id="{BE4F5A38-2D66-49A4-95C1-1B97241061D8}" type="slidenum">
              <a:rPr lang="fr-FR" smtClean="0"/>
              <a:t>9</a:t>
            </a:fld>
            <a:endParaRPr lang="fr-FR"/>
          </a:p>
        </p:txBody>
      </p:sp>
    </p:spTree>
    <p:extLst>
      <p:ext uri="{BB962C8B-B14F-4D97-AF65-F5344CB8AC3E}">
        <p14:creationId xmlns:p14="http://schemas.microsoft.com/office/powerpoint/2010/main" val="833096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0" i="0" dirty="0">
                <a:solidFill>
                  <a:srgbClr val="000000"/>
                </a:solidFill>
                <a:effectLst/>
                <a:latin typeface="latin_ext"/>
              </a:rPr>
              <a:t>la participation citoyenne est considérée par différents auteurs comme une solution contre la marginalisation des citoyens dans les projets. Elle devient dans cette optique une condition pour la réalisation et l’acceptabilité du projet, comme elle peut servir de moyen de légitimation d’une décision institutionnelle</a:t>
            </a:r>
            <a:endParaRPr lang="fr-FR" dirty="0"/>
          </a:p>
        </p:txBody>
      </p:sp>
      <p:sp>
        <p:nvSpPr>
          <p:cNvPr id="4" name="Slide Number Placeholder 3"/>
          <p:cNvSpPr>
            <a:spLocks noGrp="1"/>
          </p:cNvSpPr>
          <p:nvPr>
            <p:ph type="sldNum" sz="quarter" idx="5"/>
          </p:nvPr>
        </p:nvSpPr>
        <p:spPr/>
        <p:txBody>
          <a:bodyPr/>
          <a:lstStyle/>
          <a:p>
            <a:fld id="{BE4F5A38-2D66-49A4-95C1-1B97241061D8}" type="slidenum">
              <a:rPr lang="fr-FR" smtClean="0"/>
              <a:t>12</a:t>
            </a:fld>
            <a:endParaRPr lang="fr-FR"/>
          </a:p>
        </p:txBody>
      </p:sp>
    </p:spTree>
    <p:extLst>
      <p:ext uri="{BB962C8B-B14F-4D97-AF65-F5344CB8AC3E}">
        <p14:creationId xmlns:p14="http://schemas.microsoft.com/office/powerpoint/2010/main" val="3234503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Agenda 21 local qui représente un outil de mise en œuvre indispensable pour passer du concept de développement durable à sa réalisation aux niveaux de tous les échelons territoriaux : de la ville a la région, en passant par les communes,</a:t>
            </a:r>
          </a:p>
        </p:txBody>
      </p:sp>
      <p:sp>
        <p:nvSpPr>
          <p:cNvPr id="4" name="Espace réservé du numéro de diapositive 3"/>
          <p:cNvSpPr>
            <a:spLocks noGrp="1"/>
          </p:cNvSpPr>
          <p:nvPr>
            <p:ph type="sldNum" sz="quarter" idx="10"/>
          </p:nvPr>
        </p:nvSpPr>
        <p:spPr/>
        <p:txBody>
          <a:bodyPr/>
          <a:lstStyle/>
          <a:p>
            <a:fld id="{A1E9D2CF-1B36-45FA-8284-C0840D5AA3C2}" type="slidenum">
              <a:rPr lang="fr-FR" smtClean="0"/>
              <a:pPr/>
              <a:t>16</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55000" lnSpcReduction="20000"/>
          </a:bodyPr>
          <a:lstStyle/>
          <a:p>
            <a:r>
              <a:rPr lang="fr-FR" sz="1200" b="1" kern="1200" baseline="0" dirty="0">
                <a:solidFill>
                  <a:schemeClr val="tx1"/>
                </a:solidFill>
                <a:latin typeface="+mn-lt"/>
                <a:ea typeface="+mn-ea"/>
                <a:cs typeface="+mn-cs"/>
              </a:rPr>
              <a:t>1-La protection de l’environnement : L’environnement est considéré comme le support indispensable des activités sociales et économiques,</a:t>
            </a:r>
          </a:p>
          <a:p>
            <a:r>
              <a:rPr lang="fr-FR" sz="1200" kern="1200" baseline="0" dirty="0">
                <a:solidFill>
                  <a:schemeClr val="tx1"/>
                </a:solidFill>
                <a:latin typeface="+mn-lt"/>
                <a:ea typeface="+mn-ea"/>
                <a:cs typeface="+mn-cs"/>
              </a:rPr>
              <a:t>et de manière plus globale, de la vie sur terre : sa protection et sa pérennité doivent être considérées comme facteur prioritaire.</a:t>
            </a:r>
          </a:p>
          <a:p>
            <a:r>
              <a:rPr lang="fr-FR" sz="1200" kern="1200" baseline="0" dirty="0">
                <a:solidFill>
                  <a:schemeClr val="tx1"/>
                </a:solidFill>
                <a:latin typeface="+mn-lt"/>
                <a:ea typeface="+mn-ea"/>
                <a:cs typeface="+mn-cs"/>
              </a:rPr>
              <a:t>La première partie de l’Agenda 21 local reprend les grandes orientations proposées dans les chartes de l’environnement (en l’occurrence la</a:t>
            </a:r>
          </a:p>
          <a:p>
            <a:r>
              <a:rPr lang="fr-FR" sz="1200" kern="1200" baseline="0" dirty="0">
                <a:solidFill>
                  <a:schemeClr val="tx1"/>
                </a:solidFill>
                <a:latin typeface="+mn-lt"/>
                <a:ea typeface="+mn-ea"/>
                <a:cs typeface="+mn-cs"/>
              </a:rPr>
              <a:t>charte pour l’environnement et le développement durable algérienne lancée en 2001).</a:t>
            </a:r>
          </a:p>
          <a:p>
            <a:r>
              <a:rPr lang="fr-FR" sz="1200" kern="1200" baseline="0" dirty="0">
                <a:solidFill>
                  <a:schemeClr val="tx1"/>
                </a:solidFill>
                <a:latin typeface="+mn-lt"/>
                <a:ea typeface="+mn-ea"/>
                <a:cs typeface="+mn-cs"/>
              </a:rPr>
              <a:t>Une intention spéciale est accordée à l’établissement d’une cohérence entre les différents secteurs traditionnels à savoir :</a:t>
            </a:r>
          </a:p>
          <a:p>
            <a:r>
              <a:rPr lang="fr-FR" sz="1200" b="1" kern="1200" baseline="0" dirty="0">
                <a:solidFill>
                  <a:schemeClr val="tx1"/>
                </a:solidFill>
                <a:latin typeface="+mn-lt"/>
                <a:ea typeface="+mn-ea"/>
                <a:cs typeface="+mn-cs"/>
              </a:rPr>
              <a:t>1. Les paysages, les espaces verts naturels et la biodiversité en général.</a:t>
            </a:r>
          </a:p>
          <a:p>
            <a:r>
              <a:rPr lang="fr-FR" sz="1200" b="1" kern="1200" baseline="0" dirty="0">
                <a:solidFill>
                  <a:schemeClr val="tx1"/>
                </a:solidFill>
                <a:latin typeface="+mn-lt"/>
                <a:ea typeface="+mn-ea"/>
                <a:cs typeface="+mn-cs"/>
              </a:rPr>
              <a:t>2. La protection et la réhabilitation des milieux aquatiques.</a:t>
            </a:r>
          </a:p>
          <a:p>
            <a:r>
              <a:rPr lang="fr-FR" sz="1200" b="1" kern="1200" baseline="0" dirty="0">
                <a:solidFill>
                  <a:schemeClr val="tx1"/>
                </a:solidFill>
                <a:latin typeface="+mn-lt"/>
                <a:ea typeface="+mn-ea"/>
                <a:cs typeface="+mn-cs"/>
              </a:rPr>
              <a:t>3. La préservation et le traitement des pollutions et des nuisances (déchets, sol, air, bruit, …) au même titre pour les risques majeurs.</a:t>
            </a:r>
          </a:p>
          <a:p>
            <a:r>
              <a:rPr lang="fr-FR" sz="1200" b="1" kern="1200" baseline="0" dirty="0">
                <a:solidFill>
                  <a:schemeClr val="tx1"/>
                </a:solidFill>
                <a:latin typeface="+mn-lt"/>
                <a:ea typeface="+mn-ea"/>
                <a:cs typeface="+mn-cs"/>
              </a:rPr>
              <a:t>2-L’équité sociale : Il s’agit d’intégrer les préoccupations environnementales dans les préoccupations sociales. Le concept de développement</a:t>
            </a:r>
          </a:p>
          <a:p>
            <a:r>
              <a:rPr lang="fr-FR" sz="1200" kern="1200" baseline="0" dirty="0">
                <a:solidFill>
                  <a:schemeClr val="tx1"/>
                </a:solidFill>
                <a:latin typeface="+mn-lt"/>
                <a:ea typeface="+mn-ea"/>
                <a:cs typeface="+mn-cs"/>
              </a:rPr>
              <a:t>durable reconnait que la pérennité d’une société est fortement liée à son équilibre social.</a:t>
            </a:r>
          </a:p>
          <a:p>
            <a:r>
              <a:rPr lang="fr-FR" sz="1200" kern="1200" baseline="0" dirty="0">
                <a:solidFill>
                  <a:schemeClr val="tx1"/>
                </a:solidFill>
                <a:latin typeface="+mn-lt"/>
                <a:ea typeface="+mn-ea"/>
                <a:cs typeface="+mn-cs"/>
              </a:rPr>
              <a:t>Les collectivités locales agissent pour la plupart d’entre elles dans le domaine social, et à ce propos, le développement durable vise à redéfinir</a:t>
            </a:r>
          </a:p>
          <a:p>
            <a:r>
              <a:rPr lang="fr-FR" sz="1200" kern="1200" baseline="0" dirty="0">
                <a:solidFill>
                  <a:schemeClr val="tx1"/>
                </a:solidFill>
                <a:latin typeface="+mn-lt"/>
                <a:ea typeface="+mn-ea"/>
                <a:cs typeface="+mn-cs"/>
              </a:rPr>
              <a:t>la notion de développement, pour y intégrer les valeurs environnementales, comme le cadre de vie et la qualité de l’environnement.</a:t>
            </a:r>
          </a:p>
          <a:p>
            <a:r>
              <a:rPr lang="fr-FR" sz="1200" kern="1200" baseline="0" dirty="0">
                <a:solidFill>
                  <a:schemeClr val="tx1"/>
                </a:solidFill>
                <a:latin typeface="+mn-lt"/>
                <a:ea typeface="+mn-ea"/>
                <a:cs typeface="+mn-cs"/>
              </a:rPr>
              <a:t>De plus, l’implication des individus et la concertation de la population représentent les facteurs sociaux fondamentaux pour la réussite d’une</a:t>
            </a:r>
          </a:p>
          <a:p>
            <a:r>
              <a:rPr lang="fr-FR" sz="1200" kern="1200" baseline="0" dirty="0">
                <a:solidFill>
                  <a:schemeClr val="tx1"/>
                </a:solidFill>
                <a:latin typeface="+mn-lt"/>
                <a:ea typeface="+mn-ea"/>
                <a:cs typeface="+mn-cs"/>
              </a:rPr>
              <a:t>politique de développement durable.</a:t>
            </a:r>
          </a:p>
          <a:p>
            <a:r>
              <a:rPr lang="fr-FR" sz="1200" b="1" kern="1200" baseline="0" dirty="0">
                <a:solidFill>
                  <a:schemeClr val="tx1"/>
                </a:solidFill>
                <a:latin typeface="+mn-lt"/>
                <a:ea typeface="+mn-ea"/>
                <a:cs typeface="+mn-cs"/>
              </a:rPr>
              <a:t>3-L’efficacité économique : Il s’agit d’intégrer l’environnement dans le processus économique. Et à ce propos, les activités économiques</a:t>
            </a:r>
          </a:p>
          <a:p>
            <a:r>
              <a:rPr lang="fr-FR" sz="1200" kern="1200" baseline="0" dirty="0">
                <a:solidFill>
                  <a:schemeClr val="tx1"/>
                </a:solidFill>
                <a:latin typeface="+mn-lt"/>
                <a:ea typeface="+mn-ea"/>
                <a:cs typeface="+mn-cs"/>
              </a:rPr>
              <a:t>doivent se développer sans nuire à l’environnement, et sans entrainer des disfonctionnements et des inégalités sociales. A l’inverse, les</a:t>
            </a:r>
          </a:p>
          <a:p>
            <a:r>
              <a:rPr lang="fr-FR" sz="1200" kern="1200" baseline="0" dirty="0">
                <a:solidFill>
                  <a:schemeClr val="tx1"/>
                </a:solidFill>
                <a:latin typeface="+mn-lt"/>
                <a:ea typeface="+mn-ea"/>
                <a:cs typeface="+mn-cs"/>
              </a:rPr>
              <a:t>activités sociales et environnementales ne doivent pas pénaliser les activités économiques.</a:t>
            </a:r>
          </a:p>
          <a:p>
            <a:r>
              <a:rPr lang="fr-FR" sz="1200" b="1" kern="1200" baseline="0" dirty="0">
                <a:solidFill>
                  <a:schemeClr val="tx1"/>
                </a:solidFill>
                <a:latin typeface="+mn-lt"/>
                <a:ea typeface="+mn-ea"/>
                <a:cs typeface="+mn-cs"/>
              </a:rPr>
              <a:t>4-La gouvernance : Il s’agit d’établir un nouveau mode de concertation entre les collectivités locales et la population.</a:t>
            </a:r>
          </a:p>
          <a:p>
            <a:r>
              <a:rPr lang="fr-FR" sz="1200" kern="1200" baseline="0" dirty="0">
                <a:solidFill>
                  <a:schemeClr val="tx1"/>
                </a:solidFill>
                <a:latin typeface="+mn-lt"/>
                <a:ea typeface="+mn-ea"/>
                <a:cs typeface="+mn-cs"/>
              </a:rPr>
              <a:t>La gouvernance est le pilier de l’Agenda 21 local.</a:t>
            </a:r>
          </a:p>
          <a:p>
            <a:r>
              <a:rPr lang="fr-FR" sz="1200" b="1" i="1" kern="1200" baseline="0" dirty="0">
                <a:solidFill>
                  <a:schemeClr val="tx1"/>
                </a:solidFill>
                <a:latin typeface="+mn-lt"/>
                <a:ea typeface="+mn-ea"/>
                <a:cs typeface="+mn-cs"/>
              </a:rPr>
              <a:t>« Par gouvernance on entend l’organisation d’un nouveau mode de concertation entre la collectivité (élus et services) et ses membre (les</a:t>
            </a:r>
          </a:p>
          <a:p>
            <a:r>
              <a:rPr lang="fr-FR" sz="1200" b="1" i="1" kern="1200" baseline="0" dirty="0">
                <a:solidFill>
                  <a:schemeClr val="tx1"/>
                </a:solidFill>
                <a:latin typeface="+mn-lt"/>
                <a:ea typeface="+mn-ea"/>
                <a:cs typeface="+mn-cs"/>
              </a:rPr>
              <a:t>citoyens, les associations) »</a:t>
            </a:r>
          </a:p>
          <a:p>
            <a:r>
              <a:rPr lang="fr-FR" sz="1200" kern="1200" baseline="0" dirty="0">
                <a:solidFill>
                  <a:schemeClr val="tx1"/>
                </a:solidFill>
                <a:latin typeface="+mn-lt"/>
                <a:ea typeface="+mn-ea"/>
                <a:cs typeface="+mn-cs"/>
              </a:rPr>
              <a:t>La gouvernance vise à répondre aux exigences de transparence, de démocratie, et de participation du développement durable .Il s’agit</a:t>
            </a:r>
          </a:p>
          <a:p>
            <a:r>
              <a:rPr lang="fr-FR" sz="1200" kern="1200" baseline="0" dirty="0">
                <a:solidFill>
                  <a:schemeClr val="tx1"/>
                </a:solidFill>
                <a:latin typeface="+mn-lt"/>
                <a:ea typeface="+mn-ea"/>
                <a:cs typeface="+mn-cs"/>
              </a:rPr>
              <a:t>d’associer la population d’une manière plus importante, plus vivante et plus réactive, et c’est cet aspect fondamental qui fait toute la</a:t>
            </a:r>
          </a:p>
          <a:p>
            <a:r>
              <a:rPr lang="fr-FR" sz="1200" kern="1200" baseline="0" dirty="0">
                <a:solidFill>
                  <a:schemeClr val="tx1"/>
                </a:solidFill>
                <a:latin typeface="+mn-lt"/>
                <a:ea typeface="+mn-ea"/>
                <a:cs typeface="+mn-cs"/>
              </a:rPr>
              <a:t>différence entre un Agenda 21 local et d’autre formes de planifications écologiques.</a:t>
            </a:r>
            <a:endParaRPr lang="fr-FR" dirty="0"/>
          </a:p>
        </p:txBody>
      </p:sp>
      <p:sp>
        <p:nvSpPr>
          <p:cNvPr id="4" name="Espace réservé du numéro de diapositive 3"/>
          <p:cNvSpPr>
            <a:spLocks noGrp="1"/>
          </p:cNvSpPr>
          <p:nvPr>
            <p:ph type="sldNum" sz="quarter" idx="10"/>
          </p:nvPr>
        </p:nvSpPr>
        <p:spPr/>
        <p:txBody>
          <a:bodyPr/>
          <a:lstStyle/>
          <a:p>
            <a:fld id="{A1E9D2CF-1B36-45FA-8284-C0840D5AA3C2}" type="slidenum">
              <a:rPr lang="fr-FR" smtClean="0"/>
              <a:pPr/>
              <a:t>18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Agenda 21 initié par la collectivité et conduite par la population et les acteurs locaux </a:t>
            </a:r>
          </a:p>
        </p:txBody>
      </p:sp>
      <p:sp>
        <p:nvSpPr>
          <p:cNvPr id="4" name="Slide Number Placeholder 3"/>
          <p:cNvSpPr>
            <a:spLocks noGrp="1"/>
          </p:cNvSpPr>
          <p:nvPr>
            <p:ph type="sldNum" sz="quarter" idx="5"/>
          </p:nvPr>
        </p:nvSpPr>
        <p:spPr/>
        <p:txBody>
          <a:bodyPr/>
          <a:lstStyle/>
          <a:p>
            <a:fld id="{BE4F5A38-2D66-49A4-95C1-1B97241061D8}" type="slidenum">
              <a:rPr lang="fr-FR" smtClean="0"/>
              <a:t>20</a:t>
            </a:fld>
            <a:endParaRPr lang="fr-FR"/>
          </a:p>
        </p:txBody>
      </p:sp>
    </p:spTree>
    <p:extLst>
      <p:ext uri="{BB962C8B-B14F-4D97-AF65-F5344CB8AC3E}">
        <p14:creationId xmlns:p14="http://schemas.microsoft.com/office/powerpoint/2010/main" val="4050167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FF5FF-3D73-AB4A-3F57-7FB59569373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fr-FR"/>
          </a:p>
        </p:txBody>
      </p:sp>
      <p:sp>
        <p:nvSpPr>
          <p:cNvPr id="3" name="Subtitle 2">
            <a:extLst>
              <a:ext uri="{FF2B5EF4-FFF2-40B4-BE49-F238E27FC236}">
                <a16:creationId xmlns:a16="http://schemas.microsoft.com/office/drawing/2014/main" id="{E988788A-1905-EBF7-D77B-EB27DF870B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r-FR"/>
          </a:p>
        </p:txBody>
      </p:sp>
      <p:sp>
        <p:nvSpPr>
          <p:cNvPr id="4" name="Date Placeholder 3">
            <a:extLst>
              <a:ext uri="{FF2B5EF4-FFF2-40B4-BE49-F238E27FC236}">
                <a16:creationId xmlns:a16="http://schemas.microsoft.com/office/drawing/2014/main" id="{DF1DC51F-D2C9-C579-97AF-7633031E7F10}"/>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5" name="Footer Placeholder 4">
            <a:extLst>
              <a:ext uri="{FF2B5EF4-FFF2-40B4-BE49-F238E27FC236}">
                <a16:creationId xmlns:a16="http://schemas.microsoft.com/office/drawing/2014/main" id="{91133E05-61D2-F75B-37FF-F3A7F6706A69}"/>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0E8F2C9-57A7-A706-ADA0-EB19731AC3C9}"/>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2314607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48FDA-D3F6-B986-5E4C-D0B0766A4AD8}"/>
              </a:ext>
            </a:extLst>
          </p:cNvPr>
          <p:cNvSpPr>
            <a:spLocks noGrp="1"/>
          </p:cNvSpPr>
          <p:nvPr>
            <p:ph type="title"/>
          </p:nvPr>
        </p:nvSpPr>
        <p:spPr/>
        <p:txBody>
          <a:bodyPr/>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C77A9E27-48C9-D5B7-77BC-5F37700F3DB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397DEC41-2C3E-0675-6E3A-CFEC2003DAF9}"/>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5" name="Footer Placeholder 4">
            <a:extLst>
              <a:ext uri="{FF2B5EF4-FFF2-40B4-BE49-F238E27FC236}">
                <a16:creationId xmlns:a16="http://schemas.microsoft.com/office/drawing/2014/main" id="{894CAA63-35B6-B377-44F9-AD277E6DB818}"/>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67B32421-8AC4-804F-708E-7BB2449BECE8}"/>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438423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0B3AEB-C294-08FB-2E1C-710D58FD140F}"/>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0854F400-9039-5A49-A7EA-ECD3A2615A1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D5AA1F9B-6F77-FFDA-098A-EA044BD21546}"/>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5" name="Footer Placeholder 4">
            <a:extLst>
              <a:ext uri="{FF2B5EF4-FFF2-40B4-BE49-F238E27FC236}">
                <a16:creationId xmlns:a16="http://schemas.microsoft.com/office/drawing/2014/main" id="{CF209EDD-5AE5-3825-869F-800ED7E96B6A}"/>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F6CBE4BA-1F22-E794-62F1-C65F05FB2E1A}"/>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4210596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B958B-E4CB-9191-9638-95C07850ECE9}"/>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398C4AC8-A658-6404-26EE-8A680B25C15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3B042E2A-E9E5-D7A7-0A70-C057EC5EBB95}"/>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5" name="Footer Placeholder 4">
            <a:extLst>
              <a:ext uri="{FF2B5EF4-FFF2-40B4-BE49-F238E27FC236}">
                <a16:creationId xmlns:a16="http://schemas.microsoft.com/office/drawing/2014/main" id="{A6B67C21-BBA2-41FB-FF6E-D113AF2A197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12631F48-EB46-1005-0423-9550DED267C2}"/>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2695520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C24FD-6A52-349E-07F6-A1FD1E0FD5D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fr-FR"/>
          </a:p>
        </p:txBody>
      </p:sp>
      <p:sp>
        <p:nvSpPr>
          <p:cNvPr id="3" name="Text Placeholder 2">
            <a:extLst>
              <a:ext uri="{FF2B5EF4-FFF2-40B4-BE49-F238E27FC236}">
                <a16:creationId xmlns:a16="http://schemas.microsoft.com/office/drawing/2014/main" id="{F361E0B2-98F8-B8CA-5E7A-DD5F94C3D2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6E415F2-8EFF-AA71-304B-6F862AD9ACBB}"/>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5" name="Footer Placeholder 4">
            <a:extLst>
              <a:ext uri="{FF2B5EF4-FFF2-40B4-BE49-F238E27FC236}">
                <a16:creationId xmlns:a16="http://schemas.microsoft.com/office/drawing/2014/main" id="{6AED67D0-7657-AC8E-9ED9-97EAE0252AC8}"/>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E7C718D5-FD05-B03C-78A0-7F4D95B257A9}"/>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2267953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7EF5D-E3F6-FE0F-DB19-F744D28BC43E}"/>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2DA9E1E8-BE50-92AE-CDAB-F504122FB68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a:extLst>
              <a:ext uri="{FF2B5EF4-FFF2-40B4-BE49-F238E27FC236}">
                <a16:creationId xmlns:a16="http://schemas.microsoft.com/office/drawing/2014/main" id="{4C9ACAD1-E51D-5B81-CE8D-747D14FC21D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Date Placeholder 4">
            <a:extLst>
              <a:ext uri="{FF2B5EF4-FFF2-40B4-BE49-F238E27FC236}">
                <a16:creationId xmlns:a16="http://schemas.microsoft.com/office/drawing/2014/main" id="{6DE7A37A-B7CC-B349-6B46-60EDD54ECA42}"/>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6" name="Footer Placeholder 5">
            <a:extLst>
              <a:ext uri="{FF2B5EF4-FFF2-40B4-BE49-F238E27FC236}">
                <a16:creationId xmlns:a16="http://schemas.microsoft.com/office/drawing/2014/main" id="{27FF2245-2A56-4007-9EEB-43EF94A7021B}"/>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A303ED0C-85C0-D607-595F-41D90B315F91}"/>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3402809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39C1D-C30D-472E-A0C7-D473DB74C218}"/>
              </a:ext>
            </a:extLst>
          </p:cNvPr>
          <p:cNvSpPr>
            <a:spLocks noGrp="1"/>
          </p:cNvSpPr>
          <p:nvPr>
            <p:ph type="title"/>
          </p:nvPr>
        </p:nvSpPr>
        <p:spPr>
          <a:xfrm>
            <a:off x="839788" y="365125"/>
            <a:ext cx="10515600" cy="1325563"/>
          </a:xfrm>
        </p:spPr>
        <p:txBody>
          <a:bodyPr/>
          <a:lstStyle/>
          <a:p>
            <a:r>
              <a:rPr lang="en-GB"/>
              <a:t>Click to edit Master title style</a:t>
            </a:r>
            <a:endParaRPr lang="fr-FR"/>
          </a:p>
        </p:txBody>
      </p:sp>
      <p:sp>
        <p:nvSpPr>
          <p:cNvPr id="3" name="Text Placeholder 2">
            <a:extLst>
              <a:ext uri="{FF2B5EF4-FFF2-40B4-BE49-F238E27FC236}">
                <a16:creationId xmlns:a16="http://schemas.microsoft.com/office/drawing/2014/main" id="{E3196CCA-63C6-4296-3D82-6F1D449C7D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E9C0DAB-1051-5B4A-1631-07FB34465C2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a:extLst>
              <a:ext uri="{FF2B5EF4-FFF2-40B4-BE49-F238E27FC236}">
                <a16:creationId xmlns:a16="http://schemas.microsoft.com/office/drawing/2014/main" id="{26CD1E57-36B5-43B4-8DFB-A940851434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E7FA487-636A-334F-9D88-6BF4200FCFE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7" name="Date Placeholder 6">
            <a:extLst>
              <a:ext uri="{FF2B5EF4-FFF2-40B4-BE49-F238E27FC236}">
                <a16:creationId xmlns:a16="http://schemas.microsoft.com/office/drawing/2014/main" id="{80EED5C3-DD81-D1F8-C73B-6210764DFDB9}"/>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8" name="Footer Placeholder 7">
            <a:extLst>
              <a:ext uri="{FF2B5EF4-FFF2-40B4-BE49-F238E27FC236}">
                <a16:creationId xmlns:a16="http://schemas.microsoft.com/office/drawing/2014/main" id="{0172C7CF-1FE2-5A76-A56F-89404B48C700}"/>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F3F872CD-60DD-B227-6315-43B30A6529B5}"/>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2325183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4A618-5867-FB9D-1672-3E98BB1C13B8}"/>
              </a:ext>
            </a:extLst>
          </p:cNvPr>
          <p:cNvSpPr>
            <a:spLocks noGrp="1"/>
          </p:cNvSpPr>
          <p:nvPr>
            <p:ph type="title"/>
          </p:nvPr>
        </p:nvSpPr>
        <p:spPr/>
        <p:txBody>
          <a:bodyPr/>
          <a:lstStyle/>
          <a:p>
            <a:r>
              <a:rPr lang="en-GB"/>
              <a:t>Click to edit Master title style</a:t>
            </a:r>
            <a:endParaRPr lang="fr-FR"/>
          </a:p>
        </p:txBody>
      </p:sp>
      <p:sp>
        <p:nvSpPr>
          <p:cNvPr id="3" name="Date Placeholder 2">
            <a:extLst>
              <a:ext uri="{FF2B5EF4-FFF2-40B4-BE49-F238E27FC236}">
                <a16:creationId xmlns:a16="http://schemas.microsoft.com/office/drawing/2014/main" id="{153AF711-F8B6-8542-2F06-1DA5AA34785F}"/>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4" name="Footer Placeholder 3">
            <a:extLst>
              <a:ext uri="{FF2B5EF4-FFF2-40B4-BE49-F238E27FC236}">
                <a16:creationId xmlns:a16="http://schemas.microsoft.com/office/drawing/2014/main" id="{87CF1EA2-7EB3-A7F4-54B4-18A494D4F6DA}"/>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064A1EFA-2910-928D-79C9-E7DA5BC2E02B}"/>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3009350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6D7EB9-5CA3-425D-7059-F6D30BF4AFA8}"/>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3" name="Footer Placeholder 2">
            <a:extLst>
              <a:ext uri="{FF2B5EF4-FFF2-40B4-BE49-F238E27FC236}">
                <a16:creationId xmlns:a16="http://schemas.microsoft.com/office/drawing/2014/main" id="{5CC9EBCD-3EA3-5BB0-D89F-EC93E8B99057}"/>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9F0723F2-589B-6C3D-0A82-16E9B783D609}"/>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1157768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56139-115F-D145-65C0-A348017318A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FR"/>
          </a:p>
        </p:txBody>
      </p:sp>
      <p:sp>
        <p:nvSpPr>
          <p:cNvPr id="3" name="Content Placeholder 2">
            <a:extLst>
              <a:ext uri="{FF2B5EF4-FFF2-40B4-BE49-F238E27FC236}">
                <a16:creationId xmlns:a16="http://schemas.microsoft.com/office/drawing/2014/main" id="{8127811C-0C96-A369-0318-1563B83A91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a:extLst>
              <a:ext uri="{FF2B5EF4-FFF2-40B4-BE49-F238E27FC236}">
                <a16:creationId xmlns:a16="http://schemas.microsoft.com/office/drawing/2014/main" id="{00B263CC-380F-7223-8F68-0B3BB318EE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4560BC0-1631-AC84-878D-EDD3C099D489}"/>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6" name="Footer Placeholder 5">
            <a:extLst>
              <a:ext uri="{FF2B5EF4-FFF2-40B4-BE49-F238E27FC236}">
                <a16:creationId xmlns:a16="http://schemas.microsoft.com/office/drawing/2014/main" id="{4F8ABB3F-317F-7C56-B2B5-9F9C3076252A}"/>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91E9C288-19C3-49E8-A07F-B2D85D64C555}"/>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169036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94632-BCB2-C156-D82A-8B35E79AB8C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FR"/>
          </a:p>
        </p:txBody>
      </p:sp>
      <p:sp>
        <p:nvSpPr>
          <p:cNvPr id="3" name="Picture Placeholder 2">
            <a:extLst>
              <a:ext uri="{FF2B5EF4-FFF2-40B4-BE49-F238E27FC236}">
                <a16:creationId xmlns:a16="http://schemas.microsoft.com/office/drawing/2014/main" id="{2AFE7EB4-4939-A366-40BD-C04D65FE84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BE3E2FE5-8B4E-20AE-C261-FCBFA1FBF3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E039B37-CAFE-BC1A-722C-A793E42C56E2}"/>
              </a:ext>
            </a:extLst>
          </p:cNvPr>
          <p:cNvSpPr>
            <a:spLocks noGrp="1"/>
          </p:cNvSpPr>
          <p:nvPr>
            <p:ph type="dt" sz="half" idx="10"/>
          </p:nvPr>
        </p:nvSpPr>
        <p:spPr/>
        <p:txBody>
          <a:bodyPr/>
          <a:lstStyle/>
          <a:p>
            <a:fld id="{11AF65AC-0FD4-4509-8C1C-BAA121A9F071}" type="datetimeFigureOut">
              <a:rPr lang="fr-FR" smtClean="0"/>
              <a:t>13/12/2024</a:t>
            </a:fld>
            <a:endParaRPr lang="fr-FR"/>
          </a:p>
        </p:txBody>
      </p:sp>
      <p:sp>
        <p:nvSpPr>
          <p:cNvPr id="6" name="Footer Placeholder 5">
            <a:extLst>
              <a:ext uri="{FF2B5EF4-FFF2-40B4-BE49-F238E27FC236}">
                <a16:creationId xmlns:a16="http://schemas.microsoft.com/office/drawing/2014/main" id="{7E205749-907D-77A1-4C32-E487B68108A3}"/>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E3401AB-902B-8721-4A4D-E2A69F19AE90}"/>
              </a:ext>
            </a:extLst>
          </p:cNvPr>
          <p:cNvSpPr>
            <a:spLocks noGrp="1"/>
          </p:cNvSpPr>
          <p:nvPr>
            <p:ph type="sldNum" sz="quarter" idx="12"/>
          </p:nvPr>
        </p:nvSpPr>
        <p:spPr/>
        <p:txBody>
          <a:bodyPr/>
          <a:lstStyle/>
          <a:p>
            <a:fld id="{653AC17B-AF0B-4007-975C-43CBCBC948ED}" type="slidenum">
              <a:rPr lang="fr-FR" smtClean="0"/>
              <a:t>‹#›</a:t>
            </a:fld>
            <a:endParaRPr lang="fr-FR"/>
          </a:p>
        </p:txBody>
      </p:sp>
    </p:spTree>
    <p:extLst>
      <p:ext uri="{BB962C8B-B14F-4D97-AF65-F5344CB8AC3E}">
        <p14:creationId xmlns:p14="http://schemas.microsoft.com/office/powerpoint/2010/main" val="2710832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A0ACAA-282C-1FD5-A9C0-F03D5DCB95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fr-FR"/>
          </a:p>
        </p:txBody>
      </p:sp>
      <p:sp>
        <p:nvSpPr>
          <p:cNvPr id="3" name="Text Placeholder 2">
            <a:extLst>
              <a:ext uri="{FF2B5EF4-FFF2-40B4-BE49-F238E27FC236}">
                <a16:creationId xmlns:a16="http://schemas.microsoft.com/office/drawing/2014/main" id="{3EF3DE3A-904B-C86F-DB94-1BAF91271E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0039DF49-7DD2-79D2-9CA0-D38CBDF6B8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AF65AC-0FD4-4509-8C1C-BAA121A9F071}" type="datetimeFigureOut">
              <a:rPr lang="fr-FR" smtClean="0"/>
              <a:t>13/12/2024</a:t>
            </a:fld>
            <a:endParaRPr lang="fr-FR"/>
          </a:p>
        </p:txBody>
      </p:sp>
      <p:sp>
        <p:nvSpPr>
          <p:cNvPr id="5" name="Footer Placeholder 4">
            <a:extLst>
              <a:ext uri="{FF2B5EF4-FFF2-40B4-BE49-F238E27FC236}">
                <a16:creationId xmlns:a16="http://schemas.microsoft.com/office/drawing/2014/main" id="{77B66AF9-9BFB-3B42-DE72-B956AFB537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C809C0C1-5FB4-377F-F7A9-B14B110BF1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3AC17B-AF0B-4007-975C-43CBCBC948ED}" type="slidenum">
              <a:rPr lang="fr-FR" smtClean="0"/>
              <a:t>‹#›</a:t>
            </a:fld>
            <a:endParaRPr lang="fr-FR"/>
          </a:p>
        </p:txBody>
      </p:sp>
    </p:spTree>
    <p:extLst>
      <p:ext uri="{BB962C8B-B14F-4D97-AF65-F5344CB8AC3E}">
        <p14:creationId xmlns:p14="http://schemas.microsoft.com/office/powerpoint/2010/main" val="7916653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E42C4-89FE-0D57-901D-47F30327F5D1}"/>
              </a:ext>
            </a:extLst>
          </p:cNvPr>
          <p:cNvSpPr>
            <a:spLocks noGrp="1"/>
          </p:cNvSpPr>
          <p:nvPr>
            <p:ph type="ctrTitle"/>
          </p:nvPr>
        </p:nvSpPr>
        <p:spPr>
          <a:xfrm>
            <a:off x="1524000" y="1967651"/>
            <a:ext cx="9144000" cy="1461349"/>
          </a:xfrm>
        </p:spPr>
        <p:txBody>
          <a:bodyPr/>
          <a:lstStyle/>
          <a:p>
            <a:r>
              <a:rPr lang="fr-FR" b="1" dirty="0">
                <a:solidFill>
                  <a:srgbClr val="FF0000"/>
                </a:solidFill>
              </a:rPr>
              <a:t>La participation citoyenne</a:t>
            </a:r>
          </a:p>
        </p:txBody>
      </p:sp>
      <p:sp>
        <p:nvSpPr>
          <p:cNvPr id="3" name="Subtitle 2">
            <a:extLst>
              <a:ext uri="{FF2B5EF4-FFF2-40B4-BE49-F238E27FC236}">
                <a16:creationId xmlns:a16="http://schemas.microsoft.com/office/drawing/2014/main" id="{8A124654-DB23-0987-2CB1-AD338482DFBF}"/>
              </a:ext>
            </a:extLst>
          </p:cNvPr>
          <p:cNvSpPr>
            <a:spLocks noGrp="1"/>
          </p:cNvSpPr>
          <p:nvPr>
            <p:ph type="subTitle" idx="1"/>
          </p:nvPr>
        </p:nvSpPr>
        <p:spPr>
          <a:xfrm>
            <a:off x="1524000" y="4473908"/>
            <a:ext cx="9144000" cy="1655762"/>
          </a:xfrm>
        </p:spPr>
        <p:txBody>
          <a:bodyPr/>
          <a:lstStyle/>
          <a:p>
            <a:endParaRPr lang="fr-FR" dirty="0"/>
          </a:p>
        </p:txBody>
      </p:sp>
    </p:spTree>
    <p:extLst>
      <p:ext uri="{BB962C8B-B14F-4D97-AF65-F5344CB8AC3E}">
        <p14:creationId xmlns:p14="http://schemas.microsoft.com/office/powerpoint/2010/main" val="2130707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58CE8-2D28-D024-137E-685C504813D5}"/>
              </a:ext>
            </a:extLst>
          </p:cNvPr>
          <p:cNvSpPr>
            <a:spLocks noGrp="1"/>
          </p:cNvSpPr>
          <p:nvPr>
            <p:ph type="ctrTitle"/>
          </p:nvPr>
        </p:nvSpPr>
        <p:spPr>
          <a:xfrm>
            <a:off x="0" y="144168"/>
            <a:ext cx="9144000" cy="477837"/>
          </a:xfrm>
        </p:spPr>
        <p:txBody>
          <a:bodyPr>
            <a:noAutofit/>
          </a:bodyPr>
          <a:lstStyle/>
          <a:p>
            <a:pPr algn="l"/>
            <a:r>
              <a:rPr lang="fr-FR" sz="2400" b="1" u="sng" dirty="0">
                <a:latin typeface="+mn-lt"/>
              </a:rPr>
              <a:t>B - La dynamique ascendante ‘’Bottom up’’</a:t>
            </a:r>
          </a:p>
        </p:txBody>
      </p:sp>
      <p:sp>
        <p:nvSpPr>
          <p:cNvPr id="3" name="Subtitle 2">
            <a:extLst>
              <a:ext uri="{FF2B5EF4-FFF2-40B4-BE49-F238E27FC236}">
                <a16:creationId xmlns:a16="http://schemas.microsoft.com/office/drawing/2014/main" id="{F2B9FD78-370E-6A38-40B5-2CD1122EDE32}"/>
              </a:ext>
            </a:extLst>
          </p:cNvPr>
          <p:cNvSpPr>
            <a:spLocks noGrp="1"/>
          </p:cNvSpPr>
          <p:nvPr>
            <p:ph type="subTitle" idx="1"/>
          </p:nvPr>
        </p:nvSpPr>
        <p:spPr>
          <a:xfrm>
            <a:off x="0" y="1063255"/>
            <a:ext cx="12192000" cy="3944679"/>
          </a:xfrm>
        </p:spPr>
        <p:txBody>
          <a:bodyPr>
            <a:normAutofit/>
          </a:bodyPr>
          <a:lstStyle/>
          <a:p>
            <a:pPr algn="just">
              <a:lnSpc>
                <a:spcPct val="150000"/>
              </a:lnSpc>
            </a:pPr>
            <a:r>
              <a:rPr lang="fr-FR" dirty="0"/>
              <a:t>La participation citoyenne peut être </a:t>
            </a:r>
            <a:r>
              <a:rPr lang="fr-FR" b="1" u="sng" dirty="0"/>
              <a:t>initiée par les citoyens</a:t>
            </a:r>
            <a:r>
              <a:rPr lang="fr-FR" dirty="0"/>
              <a:t>, suivant un schéma « ascendant », ou de « bottom up ». </a:t>
            </a:r>
          </a:p>
          <a:p>
            <a:pPr algn="just">
              <a:lnSpc>
                <a:spcPct val="150000"/>
              </a:lnSpc>
            </a:pPr>
            <a:r>
              <a:rPr lang="fr-FR" dirty="0"/>
              <a:t>La participation prend alors la forme d’une revendication citoyenne, d’une manifestation, d’un rassemblement de citoyens pour défendre leur intérêt, etc. Elle peut être subie ou provoquée par les décideurs politiques. Cela peut se faire de deux façons : d’une </a:t>
            </a:r>
            <a:r>
              <a:rPr lang="fr-FR" u="sng" dirty="0"/>
              <a:t>manière structurée</a:t>
            </a:r>
            <a:r>
              <a:rPr lang="fr-FR" dirty="0"/>
              <a:t>, prenant la forme d’une association, ou de manière plus désorganisée, non préparée.</a:t>
            </a:r>
          </a:p>
        </p:txBody>
      </p:sp>
    </p:spTree>
    <p:extLst>
      <p:ext uri="{BB962C8B-B14F-4D97-AF65-F5344CB8AC3E}">
        <p14:creationId xmlns:p14="http://schemas.microsoft.com/office/powerpoint/2010/main" val="2702227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35179-FC6D-6C98-2AE5-80A8B3F55E43}"/>
              </a:ext>
            </a:extLst>
          </p:cNvPr>
          <p:cNvSpPr>
            <a:spLocks noGrp="1"/>
          </p:cNvSpPr>
          <p:nvPr>
            <p:ph type="ctrTitle"/>
          </p:nvPr>
        </p:nvSpPr>
        <p:spPr>
          <a:xfrm>
            <a:off x="0" y="144168"/>
            <a:ext cx="9144000" cy="477837"/>
          </a:xfrm>
        </p:spPr>
        <p:txBody>
          <a:bodyPr>
            <a:normAutofit fontScale="90000"/>
          </a:bodyPr>
          <a:lstStyle/>
          <a:p>
            <a:pPr algn="l"/>
            <a:r>
              <a:rPr lang="fr-FR" sz="3200" b="1" u="sng" dirty="0"/>
              <a:t>4-1/ Limites de la participation:</a:t>
            </a:r>
          </a:p>
        </p:txBody>
      </p:sp>
      <p:sp>
        <p:nvSpPr>
          <p:cNvPr id="3" name="Subtitle 2">
            <a:extLst>
              <a:ext uri="{FF2B5EF4-FFF2-40B4-BE49-F238E27FC236}">
                <a16:creationId xmlns:a16="http://schemas.microsoft.com/office/drawing/2014/main" id="{D29BA366-7A58-915F-2EE4-08E623BA0322}"/>
              </a:ext>
            </a:extLst>
          </p:cNvPr>
          <p:cNvSpPr>
            <a:spLocks noGrp="1"/>
          </p:cNvSpPr>
          <p:nvPr>
            <p:ph type="subTitle" idx="1"/>
          </p:nvPr>
        </p:nvSpPr>
        <p:spPr>
          <a:xfrm>
            <a:off x="0" y="622004"/>
            <a:ext cx="12192000" cy="6235995"/>
          </a:xfrm>
        </p:spPr>
        <p:txBody>
          <a:bodyPr>
            <a:normAutofit/>
          </a:bodyPr>
          <a:lstStyle/>
          <a:p>
            <a:pPr algn="just"/>
            <a:r>
              <a:rPr lang="fr-FR" dirty="0"/>
              <a:t>Les deux mouvements de participation citoyenne ont des limites, et leur complémentarité est nécessaire afin d’optimiser la participation des citoyens.:</a:t>
            </a:r>
          </a:p>
          <a:p>
            <a:pPr algn="just"/>
            <a:r>
              <a:rPr lang="fr-FR" b="1" u="sng" dirty="0"/>
              <a:t>A/ Lorsque la participation suit une logique de « top down »:</a:t>
            </a:r>
          </a:p>
          <a:p>
            <a:pPr algn="just"/>
            <a:r>
              <a:rPr lang="fr-FR" dirty="0"/>
              <a:t>La collectivité impose son agenda aux citoyens. En effet, lors de consultations ou de concertations, la participation est bien délimitée à ce que les pouvoirs publics proposent aux citoyens. </a:t>
            </a:r>
          </a:p>
          <a:p>
            <a:pPr algn="just"/>
            <a:endParaRPr lang="fr-FR" dirty="0"/>
          </a:p>
          <a:p>
            <a:pPr algn="just"/>
            <a:r>
              <a:rPr lang="fr-FR" dirty="0"/>
              <a:t>En outre, le traitement de l’information, suite à une consultation par exemple, est soumis au pouvoir discrétionnaire du décideur politique. L’élu est libre de suivre ou de ne pas suivre l’avis des citoyens qui ont été consultés. </a:t>
            </a:r>
          </a:p>
          <a:p>
            <a:pPr algn="just"/>
            <a:endParaRPr lang="fr-FR" dirty="0"/>
          </a:p>
          <a:p>
            <a:pPr algn="just"/>
            <a:r>
              <a:rPr lang="fr-FR" dirty="0"/>
              <a:t>Cela vaut également pour la concertation, la décision reste largement aux mains des décideurs politiques. La consultation est un outil assez étroit et passif de participation : le fond est délimité précisément et dans la forme, les citoyens ont peu de marge de manœuvre.  La participation sollicitée peut être simplement symbolique et ne pas véritablement prendre en compte les demandes sociales profondes des habitants. </a:t>
            </a:r>
          </a:p>
        </p:txBody>
      </p:sp>
    </p:spTree>
    <p:extLst>
      <p:ext uri="{BB962C8B-B14F-4D97-AF65-F5344CB8AC3E}">
        <p14:creationId xmlns:p14="http://schemas.microsoft.com/office/powerpoint/2010/main" val="2615856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AC7EBDB-6829-7386-E17C-EF7AD7D77F6F}"/>
              </a:ext>
            </a:extLst>
          </p:cNvPr>
          <p:cNvSpPr>
            <a:spLocks noGrp="1"/>
          </p:cNvSpPr>
          <p:nvPr>
            <p:ph type="subTitle" idx="1"/>
          </p:nvPr>
        </p:nvSpPr>
        <p:spPr>
          <a:xfrm>
            <a:off x="0" y="74428"/>
            <a:ext cx="12192000" cy="6783572"/>
          </a:xfrm>
        </p:spPr>
        <p:txBody>
          <a:bodyPr>
            <a:normAutofit/>
          </a:bodyPr>
          <a:lstStyle/>
          <a:p>
            <a:pPr algn="just"/>
            <a:r>
              <a:rPr lang="fr-FR" b="1" u="sng" dirty="0"/>
              <a:t>Lorsque la participation suit une logique de « bottom up »:</a:t>
            </a:r>
          </a:p>
          <a:p>
            <a:pPr algn="just"/>
            <a:r>
              <a:rPr lang="fr-FR" dirty="0"/>
              <a:t>       </a:t>
            </a:r>
          </a:p>
          <a:p>
            <a:pPr algn="just"/>
            <a:r>
              <a:rPr lang="fr-FR" dirty="0"/>
              <a:t>       La limite principale est celle de la prise en considération par les pouvoirs publics de la revendication citoyenne. </a:t>
            </a:r>
          </a:p>
          <a:p>
            <a:pPr algn="just"/>
            <a:r>
              <a:rPr lang="fr-FR" dirty="0"/>
              <a:t>       En effet, les citoyens peuvent manifester, défendre leur intérêt ou une cause mais il n’est pas garanti que les décideurs tiennent compte de leur parole et agissent en conséquence. </a:t>
            </a:r>
          </a:p>
          <a:p>
            <a:pPr algn="just"/>
            <a:r>
              <a:rPr lang="fr-FR" dirty="0"/>
              <a:t>En outre, la participation est aussi peu représentative, puisque les populations les plus défavorisées sont généralement mal représentées dans ces processus.,</a:t>
            </a:r>
          </a:p>
          <a:p>
            <a:pPr algn="just"/>
            <a:endParaRPr lang="fr-FR" dirty="0"/>
          </a:p>
          <a:p>
            <a:pPr algn="just"/>
            <a:r>
              <a:rPr lang="fr-FR" dirty="0"/>
              <a:t>     Néanmoins, la participation des habitants est là encore filtrée, puisqu’elle est portée par des militants associatifs. </a:t>
            </a:r>
          </a:p>
          <a:p>
            <a:pPr algn="just"/>
            <a:r>
              <a:rPr lang="fr-FR" dirty="0"/>
              <a:t>      Les citoyens peuvent également s’autoexclure par manque de confiance, peur des moqueries à cause d’un manque de connaissances, ou parce qu’ils ont l’impression que de toute façon cela ne sert à rien, au-delà du « coût » de la participation, souvent négligé, en termes de temps notamment</a:t>
            </a:r>
          </a:p>
        </p:txBody>
      </p:sp>
    </p:spTree>
    <p:extLst>
      <p:ext uri="{BB962C8B-B14F-4D97-AF65-F5344CB8AC3E}">
        <p14:creationId xmlns:p14="http://schemas.microsoft.com/office/powerpoint/2010/main" val="4286890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5BD4E-7858-DD8B-1155-C0787FD56908}"/>
              </a:ext>
            </a:extLst>
          </p:cNvPr>
          <p:cNvSpPr>
            <a:spLocks noGrp="1"/>
          </p:cNvSpPr>
          <p:nvPr>
            <p:ph type="ctrTitle"/>
          </p:nvPr>
        </p:nvSpPr>
        <p:spPr>
          <a:xfrm>
            <a:off x="0" y="0"/>
            <a:ext cx="9144000" cy="600111"/>
          </a:xfrm>
        </p:spPr>
        <p:txBody>
          <a:bodyPr>
            <a:normAutofit/>
          </a:bodyPr>
          <a:lstStyle/>
          <a:p>
            <a:pPr algn="l"/>
            <a:r>
              <a:rPr lang="fr-FR" sz="3600" b="1" u="sng" dirty="0">
                <a:solidFill>
                  <a:srgbClr val="FF0000"/>
                </a:solidFill>
              </a:rPr>
              <a:t>5/ La gouvernance:</a:t>
            </a:r>
          </a:p>
        </p:txBody>
      </p:sp>
      <p:sp>
        <p:nvSpPr>
          <p:cNvPr id="3" name="Subtitle 2">
            <a:extLst>
              <a:ext uri="{FF2B5EF4-FFF2-40B4-BE49-F238E27FC236}">
                <a16:creationId xmlns:a16="http://schemas.microsoft.com/office/drawing/2014/main" id="{4064E91D-E00E-4DD2-45EF-186C26FFD57E}"/>
              </a:ext>
            </a:extLst>
          </p:cNvPr>
          <p:cNvSpPr>
            <a:spLocks noGrp="1"/>
          </p:cNvSpPr>
          <p:nvPr>
            <p:ph type="subTitle" idx="1"/>
          </p:nvPr>
        </p:nvSpPr>
        <p:spPr>
          <a:xfrm>
            <a:off x="0" y="816308"/>
            <a:ext cx="12192000" cy="3149636"/>
          </a:xfrm>
        </p:spPr>
        <p:txBody>
          <a:bodyPr>
            <a:normAutofit/>
          </a:bodyPr>
          <a:lstStyle/>
          <a:p>
            <a:pPr algn="l"/>
            <a:r>
              <a:rPr lang="fr-FR" dirty="0"/>
              <a:t>Le terme gouvernance est employé comme synonyme au gouvernement</a:t>
            </a:r>
          </a:p>
          <a:p>
            <a:pPr algn="l"/>
            <a:endParaRPr lang="fr-FR" dirty="0"/>
          </a:p>
          <a:p>
            <a:pPr algn="just">
              <a:lnSpc>
                <a:spcPct val="150000"/>
              </a:lnSpc>
            </a:pPr>
            <a:r>
              <a:rPr lang="fr-FR" dirty="0"/>
              <a:t>‘’La gouvernance regroupe les mécanismes, les procédés et les institutions au travers desquelles les décisions collectives sont produites et appliquées et où les citoyens, les groupes et les communautés poursuivent leurs visions, articulent leurs intérêts, exercent leurs droits, remplissent leurs devoirs et expriment leurs différences’’</a:t>
            </a:r>
          </a:p>
        </p:txBody>
      </p:sp>
    </p:spTree>
    <p:extLst>
      <p:ext uri="{BB962C8B-B14F-4D97-AF65-F5344CB8AC3E}">
        <p14:creationId xmlns:p14="http://schemas.microsoft.com/office/powerpoint/2010/main" val="352210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58B14D36-8B13-1468-E051-02AE60C15402}"/>
              </a:ext>
            </a:extLst>
          </p:cNvPr>
          <p:cNvSpPr/>
          <p:nvPr/>
        </p:nvSpPr>
        <p:spPr>
          <a:xfrm>
            <a:off x="4148470" y="2485101"/>
            <a:ext cx="3540642" cy="1541721"/>
          </a:xfrm>
          <a:prstGeom prst="ellipse">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extBox 4">
            <a:extLst>
              <a:ext uri="{FF2B5EF4-FFF2-40B4-BE49-F238E27FC236}">
                <a16:creationId xmlns:a16="http://schemas.microsoft.com/office/drawing/2014/main" id="{E1C3BA3A-D386-2853-E5FC-3B155AB7EBAB}"/>
              </a:ext>
            </a:extLst>
          </p:cNvPr>
          <p:cNvSpPr txBox="1"/>
          <p:nvPr/>
        </p:nvSpPr>
        <p:spPr>
          <a:xfrm>
            <a:off x="4850218" y="2778907"/>
            <a:ext cx="2137145" cy="954107"/>
          </a:xfrm>
          <a:prstGeom prst="rect">
            <a:avLst/>
          </a:prstGeom>
          <a:noFill/>
        </p:spPr>
        <p:txBody>
          <a:bodyPr wrap="square" rtlCol="0">
            <a:spAutoFit/>
          </a:bodyPr>
          <a:lstStyle/>
          <a:p>
            <a:pPr algn="ctr"/>
            <a:r>
              <a:rPr lang="fr-FR" sz="2800" b="1" dirty="0"/>
              <a:t>Une bonne gouvernance</a:t>
            </a:r>
          </a:p>
        </p:txBody>
      </p:sp>
      <p:cxnSp>
        <p:nvCxnSpPr>
          <p:cNvPr id="7" name="Straight Arrow Connector 6">
            <a:extLst>
              <a:ext uri="{FF2B5EF4-FFF2-40B4-BE49-F238E27FC236}">
                <a16:creationId xmlns:a16="http://schemas.microsoft.com/office/drawing/2014/main" id="{63FA1BB0-B42E-DB6E-5894-DB89E6B6DA9F}"/>
              </a:ext>
            </a:extLst>
          </p:cNvPr>
          <p:cNvCxnSpPr/>
          <p:nvPr/>
        </p:nvCxnSpPr>
        <p:spPr>
          <a:xfrm flipV="1">
            <a:off x="7336465" y="1467293"/>
            <a:ext cx="1467293" cy="114831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076CB35-BB39-2137-7D26-D3A91A988E15}"/>
              </a:ext>
            </a:extLst>
          </p:cNvPr>
          <p:cNvSpPr txBox="1"/>
          <p:nvPr/>
        </p:nvSpPr>
        <p:spPr>
          <a:xfrm>
            <a:off x="8155172" y="320680"/>
            <a:ext cx="4036828" cy="1015663"/>
          </a:xfrm>
          <a:prstGeom prst="rect">
            <a:avLst/>
          </a:prstGeom>
          <a:solidFill>
            <a:schemeClr val="accent6">
              <a:lumMod val="40000"/>
              <a:lumOff val="60000"/>
            </a:schemeClr>
          </a:solidFill>
        </p:spPr>
        <p:txBody>
          <a:bodyPr wrap="square" rtlCol="0">
            <a:spAutoFit/>
          </a:bodyPr>
          <a:lstStyle/>
          <a:p>
            <a:pPr algn="just"/>
            <a:r>
              <a:rPr lang="fr-FR" sz="2000" dirty="0"/>
              <a:t>L’instauration d'un Etat de droit qui garantit la sécurité des citoyens et le respect des lois</a:t>
            </a:r>
          </a:p>
        </p:txBody>
      </p:sp>
      <p:cxnSp>
        <p:nvCxnSpPr>
          <p:cNvPr id="10" name="Straight Arrow Connector 9">
            <a:extLst>
              <a:ext uri="{FF2B5EF4-FFF2-40B4-BE49-F238E27FC236}">
                <a16:creationId xmlns:a16="http://schemas.microsoft.com/office/drawing/2014/main" id="{307425BE-51B1-013A-7384-EBE530B3A60D}"/>
              </a:ext>
            </a:extLst>
          </p:cNvPr>
          <p:cNvCxnSpPr>
            <a:cxnSpLocks/>
          </p:cNvCxnSpPr>
          <p:nvPr/>
        </p:nvCxnSpPr>
        <p:spPr>
          <a:xfrm flipH="1" flipV="1">
            <a:off x="3211033" y="1492416"/>
            <a:ext cx="1148316" cy="112319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194FA9D0-3FF3-47C9-EF87-2571A7846383}"/>
              </a:ext>
            </a:extLst>
          </p:cNvPr>
          <p:cNvSpPr txBox="1"/>
          <p:nvPr/>
        </p:nvSpPr>
        <p:spPr>
          <a:xfrm>
            <a:off x="191386" y="397594"/>
            <a:ext cx="4167963" cy="707886"/>
          </a:xfrm>
          <a:prstGeom prst="rect">
            <a:avLst/>
          </a:prstGeom>
          <a:solidFill>
            <a:schemeClr val="accent6">
              <a:lumMod val="40000"/>
              <a:lumOff val="60000"/>
            </a:schemeClr>
          </a:solidFill>
        </p:spPr>
        <p:txBody>
          <a:bodyPr wrap="square" rtlCol="0">
            <a:spAutoFit/>
          </a:bodyPr>
          <a:lstStyle/>
          <a:p>
            <a:r>
              <a:rPr lang="fr-FR" sz="2000" dirty="0"/>
              <a:t>Une gestion correcte et équitable des dépenses publiques </a:t>
            </a:r>
          </a:p>
        </p:txBody>
      </p:sp>
      <p:cxnSp>
        <p:nvCxnSpPr>
          <p:cNvPr id="14" name="Straight Arrow Connector 13">
            <a:extLst>
              <a:ext uri="{FF2B5EF4-FFF2-40B4-BE49-F238E27FC236}">
                <a16:creationId xmlns:a16="http://schemas.microsoft.com/office/drawing/2014/main" id="{DA67D013-4ADC-2BD5-F375-9F0463433D43}"/>
              </a:ext>
            </a:extLst>
          </p:cNvPr>
          <p:cNvCxnSpPr>
            <a:cxnSpLocks/>
          </p:cNvCxnSpPr>
          <p:nvPr/>
        </p:nvCxnSpPr>
        <p:spPr>
          <a:xfrm flipH="1">
            <a:off x="3359888" y="4026822"/>
            <a:ext cx="1073889" cy="101780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7ED142A6-1DA7-972F-22B6-64CC8FA238FA}"/>
              </a:ext>
            </a:extLst>
          </p:cNvPr>
          <p:cNvSpPr txBox="1"/>
          <p:nvPr/>
        </p:nvSpPr>
        <p:spPr>
          <a:xfrm>
            <a:off x="340242" y="5273749"/>
            <a:ext cx="4019107" cy="1015663"/>
          </a:xfrm>
          <a:prstGeom prst="rect">
            <a:avLst/>
          </a:prstGeom>
          <a:solidFill>
            <a:schemeClr val="accent6">
              <a:lumMod val="40000"/>
              <a:lumOff val="60000"/>
            </a:schemeClr>
          </a:solidFill>
        </p:spPr>
        <p:txBody>
          <a:bodyPr wrap="square" rtlCol="0">
            <a:spAutoFit/>
          </a:bodyPr>
          <a:lstStyle/>
          <a:p>
            <a:pPr algn="just"/>
            <a:r>
              <a:rPr lang="fr-FR" sz="2000" dirty="0"/>
              <a:t>La responsabilité qui imposent que les dirigeants rendent compte de leurs actions devant la population.</a:t>
            </a:r>
          </a:p>
        </p:txBody>
      </p:sp>
      <p:cxnSp>
        <p:nvCxnSpPr>
          <p:cNvPr id="18" name="Straight Arrow Connector 17">
            <a:extLst>
              <a:ext uri="{FF2B5EF4-FFF2-40B4-BE49-F238E27FC236}">
                <a16:creationId xmlns:a16="http://schemas.microsoft.com/office/drawing/2014/main" id="{D4C5A078-160C-9B5C-4C73-586DCA3098BA}"/>
              </a:ext>
            </a:extLst>
          </p:cNvPr>
          <p:cNvCxnSpPr/>
          <p:nvPr/>
        </p:nvCxnSpPr>
        <p:spPr>
          <a:xfrm>
            <a:off x="7336465" y="4026822"/>
            <a:ext cx="1105786" cy="111933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F82C62F0-C590-A5B3-9DAF-7DEDC87850E4}"/>
              </a:ext>
            </a:extLst>
          </p:cNvPr>
          <p:cNvSpPr txBox="1"/>
          <p:nvPr/>
        </p:nvSpPr>
        <p:spPr>
          <a:xfrm>
            <a:off x="8070111" y="5273749"/>
            <a:ext cx="4162646" cy="1015663"/>
          </a:xfrm>
          <a:prstGeom prst="rect">
            <a:avLst/>
          </a:prstGeom>
          <a:solidFill>
            <a:schemeClr val="accent6">
              <a:lumMod val="40000"/>
              <a:lumOff val="60000"/>
            </a:schemeClr>
          </a:solidFill>
        </p:spPr>
        <p:txBody>
          <a:bodyPr wrap="square" rtlCol="0">
            <a:spAutoFit/>
          </a:bodyPr>
          <a:lstStyle/>
          <a:p>
            <a:pPr algn="just"/>
            <a:r>
              <a:rPr lang="fr-FR" sz="2000" dirty="0"/>
              <a:t>La transparence qui permet à chaque citoyen de disposer et d'accéder à l'information.</a:t>
            </a:r>
          </a:p>
        </p:txBody>
      </p:sp>
    </p:spTree>
    <p:extLst>
      <p:ext uri="{BB962C8B-B14F-4D97-AF65-F5344CB8AC3E}">
        <p14:creationId xmlns:p14="http://schemas.microsoft.com/office/powerpoint/2010/main" val="1404521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8E59F-E3F1-A816-B709-3FAE6D6AA174}"/>
              </a:ext>
            </a:extLst>
          </p:cNvPr>
          <p:cNvSpPr>
            <a:spLocks noGrp="1"/>
          </p:cNvSpPr>
          <p:nvPr>
            <p:ph type="ctrTitle"/>
          </p:nvPr>
        </p:nvSpPr>
        <p:spPr>
          <a:xfrm>
            <a:off x="2870520" y="2673752"/>
            <a:ext cx="7963383" cy="1039355"/>
          </a:xfrm>
        </p:spPr>
        <p:txBody>
          <a:bodyPr>
            <a:noAutofit/>
          </a:bodyPr>
          <a:lstStyle/>
          <a:p>
            <a:pPr algn="l"/>
            <a:r>
              <a:rPr lang="fr-FR" sz="3600" b="1" dirty="0">
                <a:solidFill>
                  <a:srgbClr val="FF0000"/>
                </a:solidFill>
              </a:rPr>
              <a:t>Mécanismes de la participation citoyenne</a:t>
            </a:r>
          </a:p>
        </p:txBody>
      </p:sp>
    </p:spTree>
    <p:extLst>
      <p:ext uri="{BB962C8B-B14F-4D97-AF65-F5344CB8AC3E}">
        <p14:creationId xmlns:p14="http://schemas.microsoft.com/office/powerpoint/2010/main" val="2554598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3665" y="153485"/>
            <a:ext cx="7772400" cy="428627"/>
          </a:xfrm>
        </p:spPr>
        <p:txBody>
          <a:bodyPr>
            <a:normAutofit fontScale="90000"/>
          </a:bodyPr>
          <a:lstStyle/>
          <a:p>
            <a:pPr algn="l"/>
            <a:r>
              <a:rPr lang="fr-FR" sz="3200" b="1" u="sng" dirty="0">
                <a:solidFill>
                  <a:srgbClr val="FF0000"/>
                </a:solidFill>
              </a:rPr>
              <a:t>5/ L’agenda 21: </a:t>
            </a:r>
          </a:p>
        </p:txBody>
      </p:sp>
      <p:sp>
        <p:nvSpPr>
          <p:cNvPr id="3" name="Sous-titre 2"/>
          <p:cNvSpPr>
            <a:spLocks noGrp="1"/>
          </p:cNvSpPr>
          <p:nvPr>
            <p:ph type="subTitle" idx="1"/>
          </p:nvPr>
        </p:nvSpPr>
        <p:spPr>
          <a:xfrm>
            <a:off x="85060" y="754380"/>
            <a:ext cx="12106940" cy="6103620"/>
          </a:xfrm>
        </p:spPr>
        <p:txBody>
          <a:bodyPr>
            <a:normAutofit/>
          </a:bodyPr>
          <a:lstStyle/>
          <a:p>
            <a:pPr algn="just">
              <a:lnSpc>
                <a:spcPct val="150000"/>
              </a:lnSpc>
            </a:pPr>
            <a:r>
              <a:rPr lang="fr-FR" dirty="0"/>
              <a:t>C’est un plan d'action pour le</a:t>
            </a:r>
            <a:r>
              <a:rPr lang="fr-FR" cap="small" dirty="0"/>
              <a:t> 21</a:t>
            </a:r>
            <a:r>
              <a:rPr lang="fr-FR" baseline="30000" dirty="0"/>
              <a:t>e</a:t>
            </a:r>
            <a:r>
              <a:rPr lang="fr-FR" dirty="0"/>
              <a:t> siècle</a:t>
            </a:r>
            <a:r>
              <a:rPr lang="fr-FR" cap="small" dirty="0"/>
              <a:t>, (</a:t>
            </a:r>
            <a:r>
              <a:rPr lang="fr-FR" u="sng" dirty="0"/>
              <a:t>Agenda </a:t>
            </a:r>
            <a:r>
              <a:rPr lang="fr-FR" dirty="0"/>
              <a:t>: ce qui doit être fait, </a:t>
            </a:r>
            <a:r>
              <a:rPr lang="fr-FR" u="sng" dirty="0"/>
              <a:t>21</a:t>
            </a:r>
            <a:r>
              <a:rPr lang="fr-FR" dirty="0"/>
              <a:t> : par rapport au </a:t>
            </a:r>
            <a:r>
              <a:rPr lang="fr-FR" cap="small" dirty="0"/>
              <a:t>21</a:t>
            </a:r>
            <a:r>
              <a:rPr lang="fr-FR" baseline="30000" dirty="0"/>
              <a:t>e</a:t>
            </a:r>
            <a:r>
              <a:rPr lang="fr-FR" dirty="0"/>
              <a:t> siècle) adopté par 182 (Chefs d'État lors du sommet de la Terre à Rio de Janeiro</a:t>
            </a:r>
            <a:r>
              <a:rPr lang="fr-FR" u="sng" dirty="0"/>
              <a:t> </a:t>
            </a:r>
            <a:r>
              <a:rPr lang="fr-FR" dirty="0"/>
              <a:t>en juin 1992, il décrit les secteurs où </a:t>
            </a:r>
            <a:r>
              <a:rPr lang="fr-FR" b="1" u="sng" dirty="0"/>
              <a:t>le développement durable </a:t>
            </a:r>
            <a:r>
              <a:rPr lang="fr-FR" dirty="0"/>
              <a:t>doit s'appliquer dans le cadre des </a:t>
            </a:r>
            <a:r>
              <a:rPr lang="fr-FR" b="1" dirty="0"/>
              <a:t>collectivités territoriales.        </a:t>
            </a:r>
          </a:p>
          <a:p>
            <a:pPr algn="just"/>
            <a:r>
              <a:rPr lang="fr-FR" dirty="0"/>
              <a:t>            </a:t>
            </a:r>
          </a:p>
          <a:p>
            <a:pPr algn="just"/>
            <a:r>
              <a:rPr lang="fr-FR" b="1" dirty="0"/>
              <a:t>« Penser globalement et agir localement » c’est le slogan de l’agenda 21 local.</a:t>
            </a:r>
          </a:p>
          <a:p>
            <a:pPr algn="just"/>
            <a:endParaRPr lang="fr-FR" dirty="0"/>
          </a:p>
          <a:p>
            <a:pPr algn="just">
              <a:lnSpc>
                <a:spcPct val="150000"/>
              </a:lnSpc>
            </a:pPr>
            <a:r>
              <a:rPr lang="fr-FR" dirty="0"/>
              <a:t>« Composé de 27 principes, l’agenda 21 local est le processus par lequel les collectivités locales et les territoires (élus, techniciens) </a:t>
            </a:r>
            <a:r>
              <a:rPr lang="fr-FR" u="sng" dirty="0"/>
              <a:t>travaillent en partenariat </a:t>
            </a:r>
            <a:r>
              <a:rPr lang="fr-FR" dirty="0"/>
              <a:t>avec tous les acteurs de la communauté (citoyens, associations, groupes divers) pour élaborer un plan d’actions concrètes visant au développement durable de leur territoire ».</a:t>
            </a:r>
          </a:p>
          <a:p>
            <a:pPr algn="just"/>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F978214-43D6-8895-AFB7-9DBD00983F2E}"/>
              </a:ext>
            </a:extLst>
          </p:cNvPr>
          <p:cNvSpPr>
            <a:spLocks noGrp="1"/>
          </p:cNvSpPr>
          <p:nvPr>
            <p:ph type="subTitle" idx="1"/>
          </p:nvPr>
        </p:nvSpPr>
        <p:spPr>
          <a:xfrm>
            <a:off x="91440" y="344488"/>
            <a:ext cx="12100560" cy="2745076"/>
          </a:xfrm>
        </p:spPr>
        <p:txBody>
          <a:bodyPr>
            <a:normAutofit/>
          </a:bodyPr>
          <a:lstStyle/>
          <a:p>
            <a:pPr algn="just"/>
            <a:r>
              <a:rPr lang="fr-FR" b="1" dirty="0"/>
              <a:t>Le développement durable est donc </a:t>
            </a:r>
            <a:r>
              <a:rPr lang="fr-FR" b="1" u="sng" dirty="0"/>
              <a:t>la raison d’être </a:t>
            </a:r>
            <a:r>
              <a:rPr lang="fr-FR" b="1" dirty="0"/>
              <a:t>d’un l’agenda 21 local (c'est-à-dire sa finalité).</a:t>
            </a:r>
          </a:p>
          <a:p>
            <a:pPr algn="just">
              <a:lnSpc>
                <a:spcPct val="150000"/>
              </a:lnSpc>
            </a:pPr>
            <a:r>
              <a:rPr lang="fr-FR" dirty="0"/>
              <a:t>Les collectivités locales ont une place importante pour parvenir au développement durable et pour </a:t>
            </a:r>
            <a:r>
              <a:rPr lang="fr-FR" u="sng" dirty="0"/>
              <a:t>la concrétisation de l’agenda 21 local.</a:t>
            </a:r>
          </a:p>
          <a:p>
            <a:endParaRPr lang="fr-FR" dirty="0"/>
          </a:p>
        </p:txBody>
      </p:sp>
      <p:sp>
        <p:nvSpPr>
          <p:cNvPr id="2" name="TextBox 1">
            <a:extLst>
              <a:ext uri="{FF2B5EF4-FFF2-40B4-BE49-F238E27FC236}">
                <a16:creationId xmlns:a16="http://schemas.microsoft.com/office/drawing/2014/main" id="{2C5A534C-96B9-B35D-A0FC-ECB025B0F760}"/>
              </a:ext>
            </a:extLst>
          </p:cNvPr>
          <p:cNvSpPr txBox="1"/>
          <p:nvPr/>
        </p:nvSpPr>
        <p:spPr>
          <a:xfrm>
            <a:off x="0" y="5847454"/>
            <a:ext cx="12192000" cy="830997"/>
          </a:xfrm>
          <a:prstGeom prst="rect">
            <a:avLst/>
          </a:prstGeom>
          <a:solidFill>
            <a:schemeClr val="accent2">
              <a:lumMod val="40000"/>
              <a:lumOff val="60000"/>
            </a:schemeClr>
          </a:solidFill>
        </p:spPr>
        <p:txBody>
          <a:bodyPr wrap="square" rtlCol="0">
            <a:spAutoFit/>
          </a:bodyPr>
          <a:lstStyle/>
          <a:p>
            <a:pPr algn="just"/>
            <a:r>
              <a:rPr lang="fr-FR" sz="2400" dirty="0"/>
              <a:t>La force de l'agenda 21 local réside dans sa capacité à répondre aux enjeux locaux de chaque niveau de collectivité</a:t>
            </a:r>
            <a:r>
              <a:rPr lang="fr-FR" dirty="0"/>
              <a:t>.</a:t>
            </a:r>
          </a:p>
        </p:txBody>
      </p:sp>
      <p:sp>
        <p:nvSpPr>
          <p:cNvPr id="4" name="TextBox 3">
            <a:extLst>
              <a:ext uri="{FF2B5EF4-FFF2-40B4-BE49-F238E27FC236}">
                <a16:creationId xmlns:a16="http://schemas.microsoft.com/office/drawing/2014/main" id="{929B768B-6A99-0C48-978E-29DD2318014D}"/>
              </a:ext>
            </a:extLst>
          </p:cNvPr>
          <p:cNvSpPr txBox="1"/>
          <p:nvPr/>
        </p:nvSpPr>
        <p:spPr>
          <a:xfrm>
            <a:off x="0" y="2465408"/>
            <a:ext cx="11880641" cy="3046988"/>
          </a:xfrm>
          <a:prstGeom prst="rect">
            <a:avLst/>
          </a:prstGeom>
          <a:noFill/>
        </p:spPr>
        <p:txBody>
          <a:bodyPr wrap="square" rtlCol="0">
            <a:spAutoFit/>
          </a:bodyPr>
          <a:lstStyle/>
          <a:p>
            <a:pPr algn="l">
              <a:buFont typeface="Arial" panose="020B0604020202020204" pitchFamily="34" charset="0"/>
              <a:buChar char="•"/>
            </a:pPr>
            <a:r>
              <a:rPr lang="fr-FR" sz="2400" b="0" i="0" dirty="0">
                <a:solidFill>
                  <a:srgbClr val="3A3A3A"/>
                </a:solidFill>
                <a:effectLst/>
                <a:latin typeface="Marianne"/>
              </a:rPr>
              <a:t>L'Agenda 21 comportait </a:t>
            </a:r>
            <a:r>
              <a:rPr lang="fr-FR" sz="2400" b="1" i="0" dirty="0">
                <a:solidFill>
                  <a:srgbClr val="3A3A3A"/>
                </a:solidFill>
                <a:effectLst/>
                <a:latin typeface="Marianne"/>
              </a:rPr>
              <a:t>27 principes</a:t>
            </a:r>
            <a:r>
              <a:rPr lang="fr-FR" sz="2400" b="0" i="0" dirty="0">
                <a:solidFill>
                  <a:srgbClr val="3A3A3A"/>
                </a:solidFill>
                <a:effectLst/>
                <a:latin typeface="Marianne"/>
              </a:rPr>
              <a:t>, autour de 5 finalités :</a:t>
            </a:r>
          </a:p>
          <a:p>
            <a:pPr algn="l"/>
            <a:endParaRPr lang="fr-FR" sz="2400" b="0" i="0" dirty="0">
              <a:solidFill>
                <a:srgbClr val="3A3A3A"/>
              </a:solidFill>
              <a:effectLst/>
              <a:latin typeface="Marianne"/>
            </a:endParaRPr>
          </a:p>
          <a:p>
            <a:pPr algn="l">
              <a:buFont typeface="Arial" panose="020B0604020202020204" pitchFamily="34" charset="0"/>
              <a:buChar char="•"/>
            </a:pPr>
            <a:r>
              <a:rPr lang="fr-FR" sz="2400" b="0" i="0" dirty="0">
                <a:solidFill>
                  <a:srgbClr val="3A3A3A"/>
                </a:solidFill>
                <a:effectLst/>
                <a:latin typeface="Marianne"/>
              </a:rPr>
              <a:t>la lutte contre le changement climatique ;</a:t>
            </a:r>
          </a:p>
          <a:p>
            <a:pPr algn="l">
              <a:buFont typeface="Arial" panose="020B0604020202020204" pitchFamily="34" charset="0"/>
              <a:buChar char="•"/>
            </a:pPr>
            <a:r>
              <a:rPr lang="fr-FR" sz="2400" b="0" i="0" dirty="0">
                <a:solidFill>
                  <a:srgbClr val="3A3A3A"/>
                </a:solidFill>
                <a:effectLst/>
                <a:latin typeface="Marianne"/>
              </a:rPr>
              <a:t>la préservation de la biodiversité, des milieux et des ressources ;</a:t>
            </a:r>
          </a:p>
          <a:p>
            <a:pPr algn="l">
              <a:buFont typeface="Arial" panose="020B0604020202020204" pitchFamily="34" charset="0"/>
              <a:buChar char="•"/>
            </a:pPr>
            <a:r>
              <a:rPr lang="fr-FR" sz="2400" b="0" i="0" dirty="0">
                <a:solidFill>
                  <a:srgbClr val="3A3A3A"/>
                </a:solidFill>
                <a:effectLst/>
                <a:latin typeface="Marianne"/>
              </a:rPr>
              <a:t>la cohésion sociale et la solidarité entre les territoires et les générations ;</a:t>
            </a:r>
          </a:p>
          <a:p>
            <a:pPr algn="l">
              <a:buFont typeface="Arial" panose="020B0604020202020204" pitchFamily="34" charset="0"/>
              <a:buChar char="•"/>
            </a:pPr>
            <a:r>
              <a:rPr lang="fr-FR" sz="2400" b="0" i="0" dirty="0">
                <a:solidFill>
                  <a:srgbClr val="3A3A3A"/>
                </a:solidFill>
                <a:effectLst/>
                <a:latin typeface="Marianne"/>
              </a:rPr>
              <a:t>l'épanouissement de tous les êtres humains ;</a:t>
            </a:r>
          </a:p>
          <a:p>
            <a:pPr algn="l">
              <a:buFont typeface="Arial" panose="020B0604020202020204" pitchFamily="34" charset="0"/>
              <a:buChar char="•"/>
            </a:pPr>
            <a:r>
              <a:rPr lang="fr-FR" sz="2400" b="0" i="0" dirty="0">
                <a:solidFill>
                  <a:srgbClr val="3A3A3A"/>
                </a:solidFill>
                <a:effectLst/>
                <a:latin typeface="Marianne"/>
              </a:rPr>
              <a:t>une dynamique de développement suivant des modes de production et de consommation responsables</a:t>
            </a:r>
            <a:r>
              <a:rPr lang="fr-FR" b="0" i="0" dirty="0">
                <a:solidFill>
                  <a:srgbClr val="3A3A3A"/>
                </a:solidFill>
                <a:effectLst/>
                <a:latin typeface="Marianne"/>
              </a:rPr>
              <a:t>.</a:t>
            </a:r>
          </a:p>
        </p:txBody>
      </p:sp>
    </p:spTree>
    <p:extLst>
      <p:ext uri="{BB962C8B-B14F-4D97-AF65-F5344CB8AC3E}">
        <p14:creationId xmlns:p14="http://schemas.microsoft.com/office/powerpoint/2010/main" val="3853164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218"/>
            <a:ext cx="9144000" cy="571503"/>
          </a:xfrm>
        </p:spPr>
        <p:txBody>
          <a:bodyPr>
            <a:normAutofit/>
          </a:bodyPr>
          <a:lstStyle/>
          <a:p>
            <a:pPr algn="l"/>
            <a:r>
              <a:rPr lang="fr-FR" sz="2400" b="1" u="sng" dirty="0">
                <a:solidFill>
                  <a:srgbClr val="FF0000"/>
                </a:solidFill>
              </a:rPr>
              <a:t>5-1/ Les orientations nécessaires pour l’élaboration de l’Agenda 21:</a:t>
            </a:r>
          </a:p>
        </p:txBody>
      </p:sp>
      <p:sp>
        <p:nvSpPr>
          <p:cNvPr id="3" name="Sous-titre 2"/>
          <p:cNvSpPr>
            <a:spLocks noGrp="1"/>
          </p:cNvSpPr>
          <p:nvPr>
            <p:ph type="subTitle" idx="1"/>
          </p:nvPr>
        </p:nvSpPr>
        <p:spPr>
          <a:xfrm>
            <a:off x="85060" y="714356"/>
            <a:ext cx="12106940" cy="5072098"/>
          </a:xfrm>
        </p:spPr>
        <p:txBody>
          <a:bodyPr>
            <a:normAutofit/>
          </a:bodyPr>
          <a:lstStyle/>
          <a:p>
            <a:pPr algn="just">
              <a:lnSpc>
                <a:spcPct val="150000"/>
              </a:lnSpc>
            </a:pPr>
            <a:r>
              <a:rPr lang="fr-FR" sz="2000" dirty="0"/>
              <a:t>L’Agenda 21 local cherche à intégrer au mieux les 3 dimensions du développement durable (environnement, économie, social) en se basant sur le 4 </a:t>
            </a:r>
            <a:r>
              <a:rPr lang="fr-FR" sz="2000" dirty="0" err="1"/>
              <a:t>ème</a:t>
            </a:r>
            <a:r>
              <a:rPr lang="fr-FR" sz="2000" dirty="0"/>
              <a:t> pilier du développement durable qui est la gouvernance.</a:t>
            </a:r>
          </a:p>
        </p:txBody>
      </p:sp>
      <p:sp>
        <p:nvSpPr>
          <p:cNvPr id="4" name="Ellipse 3"/>
          <p:cNvSpPr/>
          <p:nvPr/>
        </p:nvSpPr>
        <p:spPr>
          <a:xfrm>
            <a:off x="4524364" y="2000240"/>
            <a:ext cx="2786082" cy="100013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5" name="ZoneTexte 4"/>
          <p:cNvSpPr txBox="1"/>
          <p:nvPr/>
        </p:nvSpPr>
        <p:spPr>
          <a:xfrm>
            <a:off x="4810116" y="2285993"/>
            <a:ext cx="2357454" cy="461665"/>
          </a:xfrm>
          <a:prstGeom prst="rect">
            <a:avLst/>
          </a:prstGeom>
          <a:noFill/>
        </p:spPr>
        <p:txBody>
          <a:bodyPr wrap="square" rtlCol="0">
            <a:spAutoFit/>
          </a:bodyPr>
          <a:lstStyle/>
          <a:p>
            <a:r>
              <a:rPr lang="fr-FR" sz="2400" b="1" dirty="0"/>
              <a:t>Agenda local 21</a:t>
            </a:r>
          </a:p>
        </p:txBody>
      </p:sp>
      <p:sp>
        <p:nvSpPr>
          <p:cNvPr id="6" name="Ellipse 5"/>
          <p:cNvSpPr/>
          <p:nvPr/>
        </p:nvSpPr>
        <p:spPr>
          <a:xfrm>
            <a:off x="1738282" y="3571876"/>
            <a:ext cx="1928826" cy="1000132"/>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7" name="ZoneTexte 6"/>
          <p:cNvSpPr txBox="1"/>
          <p:nvPr/>
        </p:nvSpPr>
        <p:spPr>
          <a:xfrm>
            <a:off x="1738282" y="3643314"/>
            <a:ext cx="1928826" cy="707886"/>
          </a:xfrm>
          <a:prstGeom prst="rect">
            <a:avLst/>
          </a:prstGeom>
          <a:noFill/>
        </p:spPr>
        <p:txBody>
          <a:bodyPr wrap="square" rtlCol="0">
            <a:spAutoFit/>
          </a:bodyPr>
          <a:lstStyle/>
          <a:p>
            <a:pPr algn="ctr"/>
            <a:r>
              <a:rPr lang="fr-FR" sz="2000" b="1" dirty="0"/>
              <a:t>Gestion de l’environnement </a:t>
            </a:r>
          </a:p>
        </p:txBody>
      </p:sp>
      <p:sp>
        <p:nvSpPr>
          <p:cNvPr id="8" name="Ellipse 7"/>
          <p:cNvSpPr/>
          <p:nvPr/>
        </p:nvSpPr>
        <p:spPr>
          <a:xfrm>
            <a:off x="4167174" y="3643314"/>
            <a:ext cx="2071702" cy="92869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9" name="ZoneTexte 8"/>
          <p:cNvSpPr txBox="1"/>
          <p:nvPr/>
        </p:nvSpPr>
        <p:spPr>
          <a:xfrm>
            <a:off x="4167174" y="3714752"/>
            <a:ext cx="2071702" cy="707886"/>
          </a:xfrm>
          <a:prstGeom prst="rect">
            <a:avLst/>
          </a:prstGeom>
          <a:noFill/>
        </p:spPr>
        <p:txBody>
          <a:bodyPr wrap="square" rtlCol="0">
            <a:spAutoFit/>
          </a:bodyPr>
          <a:lstStyle/>
          <a:p>
            <a:pPr algn="ctr"/>
            <a:r>
              <a:rPr lang="fr-FR" sz="2000" b="1" dirty="0"/>
              <a:t>Aspiration a une équité sociale </a:t>
            </a:r>
          </a:p>
        </p:txBody>
      </p:sp>
      <p:sp>
        <p:nvSpPr>
          <p:cNvPr id="10" name="Ellipse 9"/>
          <p:cNvSpPr/>
          <p:nvPr/>
        </p:nvSpPr>
        <p:spPr>
          <a:xfrm>
            <a:off x="6667504" y="3643314"/>
            <a:ext cx="1714512" cy="85725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1" name="ZoneTexte 10"/>
          <p:cNvSpPr txBox="1"/>
          <p:nvPr/>
        </p:nvSpPr>
        <p:spPr>
          <a:xfrm>
            <a:off x="6810380" y="3714752"/>
            <a:ext cx="1500198" cy="707886"/>
          </a:xfrm>
          <a:prstGeom prst="rect">
            <a:avLst/>
          </a:prstGeom>
          <a:noFill/>
        </p:spPr>
        <p:txBody>
          <a:bodyPr wrap="square" rtlCol="0">
            <a:spAutoFit/>
          </a:bodyPr>
          <a:lstStyle/>
          <a:p>
            <a:pPr algn="ctr"/>
            <a:r>
              <a:rPr lang="fr-FR" sz="2000" b="1" dirty="0"/>
              <a:t>Efficacité économique </a:t>
            </a:r>
          </a:p>
        </p:txBody>
      </p:sp>
      <p:sp>
        <p:nvSpPr>
          <p:cNvPr id="12" name="Ellipse 11"/>
          <p:cNvSpPr/>
          <p:nvPr/>
        </p:nvSpPr>
        <p:spPr>
          <a:xfrm>
            <a:off x="8810644" y="3714752"/>
            <a:ext cx="1643074" cy="78581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3" name="ZoneTexte 12"/>
          <p:cNvSpPr txBox="1"/>
          <p:nvPr/>
        </p:nvSpPr>
        <p:spPr>
          <a:xfrm>
            <a:off x="8810644" y="3786191"/>
            <a:ext cx="1643042" cy="646331"/>
          </a:xfrm>
          <a:prstGeom prst="rect">
            <a:avLst/>
          </a:prstGeom>
          <a:noFill/>
        </p:spPr>
        <p:txBody>
          <a:bodyPr wrap="square" rtlCol="0">
            <a:spAutoFit/>
          </a:bodyPr>
          <a:lstStyle/>
          <a:p>
            <a:pPr algn="ctr"/>
            <a:r>
              <a:rPr lang="fr-FR" b="1" dirty="0"/>
              <a:t>Bonne gouvernance </a:t>
            </a:r>
          </a:p>
        </p:txBody>
      </p:sp>
      <p:cxnSp>
        <p:nvCxnSpPr>
          <p:cNvPr id="15" name="Connecteur droit avec flèche 14"/>
          <p:cNvCxnSpPr>
            <a:stCxn id="4" idx="2"/>
          </p:cNvCxnSpPr>
          <p:nvPr/>
        </p:nvCxnSpPr>
        <p:spPr>
          <a:xfrm rot="10800000" flipV="1">
            <a:off x="2809852" y="2500306"/>
            <a:ext cx="1714512" cy="107157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a:endCxn id="8" idx="0"/>
          </p:cNvCxnSpPr>
          <p:nvPr/>
        </p:nvCxnSpPr>
        <p:spPr>
          <a:xfrm rot="5400000">
            <a:off x="5006571" y="3196828"/>
            <a:ext cx="642942" cy="25003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16200000" flipH="1">
            <a:off x="6703223" y="3036091"/>
            <a:ext cx="714380" cy="50006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a:stCxn id="4" idx="6"/>
          </p:cNvCxnSpPr>
          <p:nvPr/>
        </p:nvCxnSpPr>
        <p:spPr>
          <a:xfrm>
            <a:off x="7310446" y="2500306"/>
            <a:ext cx="2357454" cy="114300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1D905-8067-EB66-0196-CCE2501E9F6C}"/>
              </a:ext>
            </a:extLst>
          </p:cNvPr>
          <p:cNvSpPr>
            <a:spLocks noGrp="1"/>
          </p:cNvSpPr>
          <p:nvPr>
            <p:ph type="ctrTitle"/>
          </p:nvPr>
        </p:nvSpPr>
        <p:spPr>
          <a:xfrm>
            <a:off x="0" y="103791"/>
            <a:ext cx="9144000" cy="477837"/>
          </a:xfrm>
        </p:spPr>
        <p:txBody>
          <a:bodyPr>
            <a:normAutofit fontScale="90000"/>
          </a:bodyPr>
          <a:lstStyle/>
          <a:p>
            <a:pPr algn="l"/>
            <a:r>
              <a:rPr lang="fr-FR" sz="3200" b="1" u="sng" dirty="0">
                <a:solidFill>
                  <a:srgbClr val="FF0000"/>
                </a:solidFill>
              </a:rPr>
              <a:t>5-2/ Démarches de l’Agenda 21:</a:t>
            </a:r>
            <a:endParaRPr lang="fr-FR" sz="3200" dirty="0"/>
          </a:p>
        </p:txBody>
      </p:sp>
      <p:pic>
        <p:nvPicPr>
          <p:cNvPr id="7" name="Picture 6">
            <a:extLst>
              <a:ext uri="{FF2B5EF4-FFF2-40B4-BE49-F238E27FC236}">
                <a16:creationId xmlns:a16="http://schemas.microsoft.com/office/drawing/2014/main" id="{06BB9EDF-09F9-E573-B813-FA4EF4B25831}"/>
              </a:ext>
            </a:extLst>
          </p:cNvPr>
          <p:cNvPicPr>
            <a:picLocks noChangeAspect="1"/>
          </p:cNvPicPr>
          <p:nvPr/>
        </p:nvPicPr>
        <p:blipFill>
          <a:blip r:embed="rId2"/>
          <a:stretch>
            <a:fillRect/>
          </a:stretch>
        </p:blipFill>
        <p:spPr>
          <a:xfrm>
            <a:off x="2782415" y="1078344"/>
            <a:ext cx="7530628" cy="4701311"/>
          </a:xfrm>
          <a:prstGeom prst="rect">
            <a:avLst/>
          </a:prstGeom>
        </p:spPr>
      </p:pic>
    </p:spTree>
    <p:extLst>
      <p:ext uri="{BB962C8B-B14F-4D97-AF65-F5344CB8AC3E}">
        <p14:creationId xmlns:p14="http://schemas.microsoft.com/office/powerpoint/2010/main" val="967311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E9AE1F4-F982-3563-EE82-508C9906A63F}"/>
              </a:ext>
            </a:extLst>
          </p:cNvPr>
          <p:cNvSpPr>
            <a:spLocks noGrp="1"/>
          </p:cNvSpPr>
          <p:nvPr>
            <p:ph type="subTitle" idx="1"/>
          </p:nvPr>
        </p:nvSpPr>
        <p:spPr>
          <a:xfrm>
            <a:off x="0" y="935665"/>
            <a:ext cx="12192000" cy="1424763"/>
          </a:xfrm>
          <a:solidFill>
            <a:schemeClr val="accent1">
              <a:lumMod val="20000"/>
              <a:lumOff val="80000"/>
            </a:schemeClr>
          </a:solidFill>
        </p:spPr>
        <p:txBody>
          <a:bodyPr>
            <a:normAutofit fontScale="25000" lnSpcReduction="20000"/>
          </a:bodyPr>
          <a:lstStyle/>
          <a:p>
            <a:pPr algn="just">
              <a:lnSpc>
                <a:spcPct val="170000"/>
              </a:lnSpc>
            </a:pPr>
            <a:r>
              <a:rPr lang="fr-FR" dirty="0"/>
              <a:t>                                                     </a:t>
            </a:r>
            <a:r>
              <a:rPr lang="fr-FR" sz="9600" dirty="0"/>
              <a:t>La participation citoyenne recouvre </a:t>
            </a:r>
            <a:r>
              <a:rPr lang="fr-FR" sz="9600" u="sng" dirty="0"/>
              <a:t>les différents moyens </a:t>
            </a:r>
            <a:r>
              <a:rPr lang="fr-FR" sz="9600" dirty="0"/>
              <a:t>selon les quels les citoyens peuvent </a:t>
            </a:r>
            <a:r>
              <a:rPr lang="fr-FR" sz="9600" u="sng" dirty="0"/>
              <a:t>contribuer aux décisions politiques </a:t>
            </a:r>
            <a:r>
              <a:rPr lang="fr-FR" sz="9600" dirty="0"/>
              <a:t>dans le domaine de l’aménagement urbain</a:t>
            </a:r>
            <a:r>
              <a:rPr lang="fr-FR" dirty="0"/>
              <a:t>.</a:t>
            </a:r>
          </a:p>
          <a:p>
            <a:pPr algn="just"/>
            <a:endParaRPr lang="fr-FR" dirty="0"/>
          </a:p>
          <a:p>
            <a:pPr algn="just"/>
            <a:r>
              <a:rPr lang="fr-FR" dirty="0"/>
              <a:t>              </a:t>
            </a:r>
          </a:p>
        </p:txBody>
      </p:sp>
      <p:sp>
        <p:nvSpPr>
          <p:cNvPr id="4" name="TextBox 3">
            <a:extLst>
              <a:ext uri="{FF2B5EF4-FFF2-40B4-BE49-F238E27FC236}">
                <a16:creationId xmlns:a16="http://schemas.microsoft.com/office/drawing/2014/main" id="{9F608FFB-F2B5-DC41-943F-8C93F8CECC3F}"/>
              </a:ext>
            </a:extLst>
          </p:cNvPr>
          <p:cNvSpPr txBox="1"/>
          <p:nvPr/>
        </p:nvSpPr>
        <p:spPr>
          <a:xfrm>
            <a:off x="0" y="2811252"/>
            <a:ext cx="12192000" cy="589072"/>
          </a:xfrm>
          <a:prstGeom prst="rect">
            <a:avLst/>
          </a:prstGeom>
          <a:solidFill>
            <a:schemeClr val="accent1">
              <a:lumMod val="20000"/>
              <a:lumOff val="80000"/>
            </a:schemeClr>
          </a:solidFill>
        </p:spPr>
        <p:txBody>
          <a:bodyPr wrap="square" rtlCol="0">
            <a:spAutoFit/>
          </a:bodyPr>
          <a:lstStyle/>
          <a:p>
            <a:pPr algn="just">
              <a:lnSpc>
                <a:spcPct val="150000"/>
              </a:lnSpc>
            </a:pPr>
            <a:r>
              <a:rPr lang="fr-FR" sz="2400" dirty="0"/>
              <a:t>              Elle peut etre plus au moins active, de la simple </a:t>
            </a:r>
            <a:r>
              <a:rPr lang="fr-FR" sz="2400" u="sng" dirty="0"/>
              <a:t>information</a:t>
            </a:r>
            <a:r>
              <a:rPr lang="fr-FR" sz="2400" dirty="0"/>
              <a:t> a la coproduction.</a:t>
            </a:r>
          </a:p>
        </p:txBody>
      </p:sp>
      <p:sp>
        <p:nvSpPr>
          <p:cNvPr id="5" name="TextBox 4">
            <a:extLst>
              <a:ext uri="{FF2B5EF4-FFF2-40B4-BE49-F238E27FC236}">
                <a16:creationId xmlns:a16="http://schemas.microsoft.com/office/drawing/2014/main" id="{51345580-9966-2344-FC14-BAB379284D07}"/>
              </a:ext>
            </a:extLst>
          </p:cNvPr>
          <p:cNvSpPr txBox="1"/>
          <p:nvPr/>
        </p:nvSpPr>
        <p:spPr>
          <a:xfrm>
            <a:off x="0" y="0"/>
            <a:ext cx="3934047" cy="523220"/>
          </a:xfrm>
          <a:prstGeom prst="rect">
            <a:avLst/>
          </a:prstGeom>
          <a:noFill/>
        </p:spPr>
        <p:txBody>
          <a:bodyPr wrap="square" rtlCol="0">
            <a:spAutoFit/>
          </a:bodyPr>
          <a:lstStyle/>
          <a:p>
            <a:r>
              <a:rPr lang="fr-FR" sz="2800" b="1" u="sng" dirty="0">
                <a:solidFill>
                  <a:srgbClr val="FF0000"/>
                </a:solidFill>
              </a:rPr>
              <a:t>1/ Définition:</a:t>
            </a:r>
          </a:p>
        </p:txBody>
      </p:sp>
      <p:cxnSp>
        <p:nvCxnSpPr>
          <p:cNvPr id="7" name="Straight Arrow Connector 6">
            <a:extLst>
              <a:ext uri="{FF2B5EF4-FFF2-40B4-BE49-F238E27FC236}">
                <a16:creationId xmlns:a16="http://schemas.microsoft.com/office/drawing/2014/main" id="{DFF010C2-9096-DEE9-3AE8-4C2C93F08BC8}"/>
              </a:ext>
            </a:extLst>
          </p:cNvPr>
          <p:cNvCxnSpPr>
            <a:cxnSpLocks/>
          </p:cNvCxnSpPr>
          <p:nvPr/>
        </p:nvCxnSpPr>
        <p:spPr>
          <a:xfrm>
            <a:off x="265814" y="1297172"/>
            <a:ext cx="627321"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5D403B5-08D2-FD3D-2A13-29BBE1F5801D}"/>
              </a:ext>
            </a:extLst>
          </p:cNvPr>
          <p:cNvSpPr txBox="1"/>
          <p:nvPr/>
        </p:nvSpPr>
        <p:spPr>
          <a:xfrm>
            <a:off x="0" y="3997842"/>
            <a:ext cx="12192000" cy="461665"/>
          </a:xfrm>
          <a:prstGeom prst="rect">
            <a:avLst/>
          </a:prstGeom>
          <a:solidFill>
            <a:schemeClr val="accent1">
              <a:lumMod val="20000"/>
              <a:lumOff val="80000"/>
            </a:schemeClr>
          </a:solidFill>
        </p:spPr>
        <p:txBody>
          <a:bodyPr wrap="square" rtlCol="0">
            <a:spAutoFit/>
          </a:bodyPr>
          <a:lstStyle/>
          <a:p>
            <a:r>
              <a:rPr lang="fr-FR" sz="1800" dirty="0"/>
              <a:t>                   </a:t>
            </a:r>
            <a:r>
              <a:rPr lang="fr-FR" sz="2400" dirty="0"/>
              <a:t>Les modalités de cette participation sont définis par </a:t>
            </a:r>
            <a:r>
              <a:rPr lang="fr-FR" sz="2400" u="sng" dirty="0"/>
              <a:t>les collectivités</a:t>
            </a:r>
            <a:endParaRPr lang="fr-FR" u="sng" dirty="0"/>
          </a:p>
        </p:txBody>
      </p:sp>
      <p:cxnSp>
        <p:nvCxnSpPr>
          <p:cNvPr id="10" name="Straight Arrow Connector 9">
            <a:extLst>
              <a:ext uri="{FF2B5EF4-FFF2-40B4-BE49-F238E27FC236}">
                <a16:creationId xmlns:a16="http://schemas.microsoft.com/office/drawing/2014/main" id="{65414736-1173-6E41-2F1D-699A08F5DE72}"/>
              </a:ext>
            </a:extLst>
          </p:cNvPr>
          <p:cNvCxnSpPr>
            <a:cxnSpLocks/>
          </p:cNvCxnSpPr>
          <p:nvPr/>
        </p:nvCxnSpPr>
        <p:spPr>
          <a:xfrm>
            <a:off x="265814" y="3160032"/>
            <a:ext cx="627321"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690C8480-F9DC-AB9F-EB0F-4D02930959F3}"/>
              </a:ext>
            </a:extLst>
          </p:cNvPr>
          <p:cNvCxnSpPr/>
          <p:nvPr/>
        </p:nvCxnSpPr>
        <p:spPr>
          <a:xfrm>
            <a:off x="265814" y="4221126"/>
            <a:ext cx="627321"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9305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2097360-050E-42B6-2B57-E6653E41820F}"/>
              </a:ext>
            </a:extLst>
          </p:cNvPr>
          <p:cNvSpPr>
            <a:spLocks noGrp="1"/>
          </p:cNvSpPr>
          <p:nvPr>
            <p:ph type="subTitle" idx="1"/>
          </p:nvPr>
        </p:nvSpPr>
        <p:spPr>
          <a:xfrm>
            <a:off x="0" y="1595494"/>
            <a:ext cx="12192000" cy="1182613"/>
          </a:xfrm>
          <a:solidFill>
            <a:schemeClr val="accent2">
              <a:lumMod val="20000"/>
              <a:lumOff val="80000"/>
            </a:schemeClr>
          </a:solidFill>
        </p:spPr>
        <p:txBody>
          <a:bodyPr>
            <a:noAutofit/>
          </a:bodyPr>
          <a:lstStyle/>
          <a:p>
            <a:pPr algn="just">
              <a:lnSpc>
                <a:spcPct val="150000"/>
              </a:lnSpc>
            </a:pPr>
            <a:r>
              <a:rPr lang="fr-FR" dirty="0"/>
              <a:t>        Identification et mobilisation des acteurs, de leurs rôles et des ressources, selon les temps de la démarche. </a:t>
            </a:r>
          </a:p>
        </p:txBody>
      </p:sp>
      <p:sp>
        <p:nvSpPr>
          <p:cNvPr id="4" name="TextBox 3">
            <a:extLst>
              <a:ext uri="{FF2B5EF4-FFF2-40B4-BE49-F238E27FC236}">
                <a16:creationId xmlns:a16="http://schemas.microsoft.com/office/drawing/2014/main" id="{40083E6F-5C27-0FB5-8C66-DF19CC1B0D13}"/>
              </a:ext>
            </a:extLst>
          </p:cNvPr>
          <p:cNvSpPr txBox="1"/>
          <p:nvPr/>
        </p:nvSpPr>
        <p:spPr>
          <a:xfrm>
            <a:off x="0" y="3013501"/>
            <a:ext cx="12192000" cy="830997"/>
          </a:xfrm>
          <a:prstGeom prst="rect">
            <a:avLst/>
          </a:prstGeom>
          <a:solidFill>
            <a:schemeClr val="accent2">
              <a:lumMod val="20000"/>
              <a:lumOff val="80000"/>
            </a:schemeClr>
          </a:solidFill>
        </p:spPr>
        <p:txBody>
          <a:bodyPr wrap="square" rtlCol="0">
            <a:spAutoFit/>
          </a:bodyPr>
          <a:lstStyle/>
          <a:p>
            <a:pPr algn="just"/>
            <a:r>
              <a:rPr lang="fr-FR" sz="2400" dirty="0"/>
              <a:t>        Construire et adapter une structure de travail (un dispositif de pilotage) à la collectivité : un comité 21</a:t>
            </a:r>
            <a:r>
              <a:rPr lang="fr-FR" dirty="0"/>
              <a:t>. </a:t>
            </a:r>
          </a:p>
        </p:txBody>
      </p:sp>
      <p:cxnSp>
        <p:nvCxnSpPr>
          <p:cNvPr id="6" name="Straight Arrow Connector 5">
            <a:extLst>
              <a:ext uri="{FF2B5EF4-FFF2-40B4-BE49-F238E27FC236}">
                <a16:creationId xmlns:a16="http://schemas.microsoft.com/office/drawing/2014/main" id="{90742546-C843-708D-2080-49F4ED177A8E}"/>
              </a:ext>
            </a:extLst>
          </p:cNvPr>
          <p:cNvCxnSpPr/>
          <p:nvPr/>
        </p:nvCxnSpPr>
        <p:spPr>
          <a:xfrm>
            <a:off x="116958" y="1957828"/>
            <a:ext cx="467833"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C9F5E478-8A64-3E3B-CADD-A5EE195598BC}"/>
              </a:ext>
            </a:extLst>
          </p:cNvPr>
          <p:cNvCxnSpPr>
            <a:cxnSpLocks/>
          </p:cNvCxnSpPr>
          <p:nvPr/>
        </p:nvCxnSpPr>
        <p:spPr>
          <a:xfrm>
            <a:off x="116958" y="3238489"/>
            <a:ext cx="467833"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6FF8A87-0EA8-D0AD-0439-33B731BFF962}"/>
              </a:ext>
            </a:extLst>
          </p:cNvPr>
          <p:cNvCxnSpPr>
            <a:cxnSpLocks/>
          </p:cNvCxnSpPr>
          <p:nvPr/>
        </p:nvCxnSpPr>
        <p:spPr>
          <a:xfrm>
            <a:off x="350874" y="3865944"/>
            <a:ext cx="0" cy="253178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EEF7098-EB14-240E-ACBD-DD502EFEAC5B}"/>
              </a:ext>
            </a:extLst>
          </p:cNvPr>
          <p:cNvCxnSpPr/>
          <p:nvPr/>
        </p:nvCxnSpPr>
        <p:spPr>
          <a:xfrm>
            <a:off x="350875" y="4546117"/>
            <a:ext cx="4040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ACD8BC30-E4AF-2E26-EA71-AEEAC2D23A67}"/>
              </a:ext>
            </a:extLst>
          </p:cNvPr>
          <p:cNvSpPr txBox="1"/>
          <p:nvPr/>
        </p:nvSpPr>
        <p:spPr>
          <a:xfrm>
            <a:off x="691116" y="4315285"/>
            <a:ext cx="10122195" cy="461665"/>
          </a:xfrm>
          <a:prstGeom prst="rect">
            <a:avLst/>
          </a:prstGeom>
          <a:noFill/>
        </p:spPr>
        <p:txBody>
          <a:bodyPr wrap="square" rtlCol="0">
            <a:spAutoFit/>
          </a:bodyPr>
          <a:lstStyle/>
          <a:p>
            <a:r>
              <a:rPr lang="fr-FR" sz="2400" dirty="0"/>
              <a:t>Définir les roles et les défis du comité.</a:t>
            </a:r>
          </a:p>
        </p:txBody>
      </p:sp>
      <p:cxnSp>
        <p:nvCxnSpPr>
          <p:cNvPr id="17" name="Straight Arrow Connector 16">
            <a:extLst>
              <a:ext uri="{FF2B5EF4-FFF2-40B4-BE49-F238E27FC236}">
                <a16:creationId xmlns:a16="http://schemas.microsoft.com/office/drawing/2014/main" id="{065274E9-5DDD-8C3C-222F-421C9DD9F59C}"/>
              </a:ext>
            </a:extLst>
          </p:cNvPr>
          <p:cNvCxnSpPr/>
          <p:nvPr/>
        </p:nvCxnSpPr>
        <p:spPr>
          <a:xfrm>
            <a:off x="340242" y="5301175"/>
            <a:ext cx="4040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73C84FC-65AB-D26D-7C37-522DD967A737}"/>
              </a:ext>
            </a:extLst>
          </p:cNvPr>
          <p:cNvSpPr txBox="1"/>
          <p:nvPr/>
        </p:nvSpPr>
        <p:spPr>
          <a:xfrm>
            <a:off x="754912" y="5044401"/>
            <a:ext cx="11272281" cy="830997"/>
          </a:xfrm>
          <a:prstGeom prst="rect">
            <a:avLst/>
          </a:prstGeom>
          <a:noFill/>
        </p:spPr>
        <p:txBody>
          <a:bodyPr wrap="square" rtlCol="0">
            <a:spAutoFit/>
          </a:bodyPr>
          <a:lstStyle/>
          <a:p>
            <a:r>
              <a:rPr lang="fr-FR" sz="2400" dirty="0"/>
              <a:t>Construire un partenariat avec tous les parties prenantes, à commencer par les employés municipaux</a:t>
            </a:r>
            <a:r>
              <a:rPr lang="fr-FR" sz="2000" dirty="0"/>
              <a:t>.</a:t>
            </a:r>
          </a:p>
        </p:txBody>
      </p:sp>
      <p:cxnSp>
        <p:nvCxnSpPr>
          <p:cNvPr id="20" name="Straight Arrow Connector 19">
            <a:extLst>
              <a:ext uri="{FF2B5EF4-FFF2-40B4-BE49-F238E27FC236}">
                <a16:creationId xmlns:a16="http://schemas.microsoft.com/office/drawing/2014/main" id="{2BE13ADB-2724-D3E4-B313-797FE772C2DA}"/>
              </a:ext>
            </a:extLst>
          </p:cNvPr>
          <p:cNvCxnSpPr/>
          <p:nvPr/>
        </p:nvCxnSpPr>
        <p:spPr>
          <a:xfrm>
            <a:off x="350875" y="6397729"/>
            <a:ext cx="4040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607E6D62-A14D-588D-046A-97CB11843DF1}"/>
              </a:ext>
            </a:extLst>
          </p:cNvPr>
          <p:cNvSpPr txBox="1"/>
          <p:nvPr/>
        </p:nvSpPr>
        <p:spPr>
          <a:xfrm>
            <a:off x="754912" y="6166897"/>
            <a:ext cx="9239692" cy="461665"/>
          </a:xfrm>
          <a:prstGeom prst="rect">
            <a:avLst/>
          </a:prstGeom>
          <a:noFill/>
        </p:spPr>
        <p:txBody>
          <a:bodyPr wrap="square" rtlCol="0">
            <a:spAutoFit/>
          </a:bodyPr>
          <a:lstStyle/>
          <a:p>
            <a:r>
              <a:rPr lang="fr-FR" sz="2400" dirty="0"/>
              <a:t>Appréhender la société civile dans sa pluralité</a:t>
            </a:r>
            <a:r>
              <a:rPr lang="fr-FR" dirty="0"/>
              <a:t>. </a:t>
            </a:r>
          </a:p>
        </p:txBody>
      </p:sp>
      <p:sp>
        <p:nvSpPr>
          <p:cNvPr id="11" name="TextBox 10">
            <a:extLst>
              <a:ext uri="{FF2B5EF4-FFF2-40B4-BE49-F238E27FC236}">
                <a16:creationId xmlns:a16="http://schemas.microsoft.com/office/drawing/2014/main" id="{8DFF0613-E363-E118-AAD2-953E62D37EBC}"/>
              </a:ext>
            </a:extLst>
          </p:cNvPr>
          <p:cNvSpPr txBox="1"/>
          <p:nvPr/>
        </p:nvSpPr>
        <p:spPr>
          <a:xfrm>
            <a:off x="0" y="732354"/>
            <a:ext cx="12192000" cy="461665"/>
          </a:xfrm>
          <a:prstGeom prst="rect">
            <a:avLst/>
          </a:prstGeom>
          <a:solidFill>
            <a:schemeClr val="accent2">
              <a:lumMod val="20000"/>
              <a:lumOff val="80000"/>
            </a:schemeClr>
          </a:solidFill>
        </p:spPr>
        <p:txBody>
          <a:bodyPr wrap="square" rtlCol="0">
            <a:spAutoFit/>
          </a:bodyPr>
          <a:lstStyle/>
          <a:p>
            <a:r>
              <a:rPr lang="fr-FR" sz="2400" b="1" dirty="0"/>
              <a:t>        </a:t>
            </a:r>
            <a:r>
              <a:rPr lang="fr-FR" sz="2400" dirty="0"/>
              <a:t>Impulsion politique : La volonté politique et l’engagement de la part des élus. </a:t>
            </a:r>
          </a:p>
        </p:txBody>
      </p:sp>
      <p:cxnSp>
        <p:nvCxnSpPr>
          <p:cNvPr id="16" name="Straight Arrow Connector 15">
            <a:extLst>
              <a:ext uri="{FF2B5EF4-FFF2-40B4-BE49-F238E27FC236}">
                <a16:creationId xmlns:a16="http://schemas.microsoft.com/office/drawing/2014/main" id="{DD9CC37F-D800-F2B2-95E9-509AA183DDBF}"/>
              </a:ext>
            </a:extLst>
          </p:cNvPr>
          <p:cNvCxnSpPr>
            <a:cxnSpLocks/>
          </p:cNvCxnSpPr>
          <p:nvPr/>
        </p:nvCxnSpPr>
        <p:spPr>
          <a:xfrm>
            <a:off x="116958" y="982602"/>
            <a:ext cx="467833"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7751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717CD69-325E-FB9B-699C-7052E89B0AC2}"/>
              </a:ext>
            </a:extLst>
          </p:cNvPr>
          <p:cNvSpPr>
            <a:spLocks noGrp="1"/>
          </p:cNvSpPr>
          <p:nvPr>
            <p:ph type="subTitle" idx="1"/>
          </p:nvPr>
        </p:nvSpPr>
        <p:spPr>
          <a:xfrm>
            <a:off x="166576" y="1329160"/>
            <a:ext cx="8433414" cy="461666"/>
          </a:xfrm>
          <a:solidFill>
            <a:schemeClr val="accent2">
              <a:lumMod val="20000"/>
              <a:lumOff val="80000"/>
            </a:schemeClr>
          </a:solidFill>
        </p:spPr>
        <p:txBody>
          <a:bodyPr/>
          <a:lstStyle/>
          <a:p>
            <a:pPr algn="l"/>
            <a:r>
              <a:rPr lang="fr-FR" dirty="0"/>
              <a:t>        Organiser un débat public : la concertation avec les citoyens </a:t>
            </a:r>
          </a:p>
        </p:txBody>
      </p:sp>
      <p:sp>
        <p:nvSpPr>
          <p:cNvPr id="4" name="TextBox 3">
            <a:extLst>
              <a:ext uri="{FF2B5EF4-FFF2-40B4-BE49-F238E27FC236}">
                <a16:creationId xmlns:a16="http://schemas.microsoft.com/office/drawing/2014/main" id="{FBF38C0A-3C5D-51F6-32C2-155145903FBE}"/>
              </a:ext>
            </a:extLst>
          </p:cNvPr>
          <p:cNvSpPr txBox="1"/>
          <p:nvPr/>
        </p:nvSpPr>
        <p:spPr>
          <a:xfrm>
            <a:off x="166576" y="423237"/>
            <a:ext cx="6755084" cy="461665"/>
          </a:xfrm>
          <a:prstGeom prst="rect">
            <a:avLst/>
          </a:prstGeom>
          <a:solidFill>
            <a:schemeClr val="accent2">
              <a:lumMod val="20000"/>
              <a:lumOff val="80000"/>
            </a:schemeClr>
          </a:solidFill>
        </p:spPr>
        <p:txBody>
          <a:bodyPr wrap="square" rtlCol="0">
            <a:spAutoFit/>
          </a:bodyPr>
          <a:lstStyle/>
          <a:p>
            <a:r>
              <a:rPr lang="fr-FR" sz="2400" dirty="0"/>
              <a:t>        Etablir un état des lieux pertinent à l’action. </a:t>
            </a:r>
          </a:p>
        </p:txBody>
      </p:sp>
      <p:sp>
        <p:nvSpPr>
          <p:cNvPr id="5" name="TextBox 4">
            <a:extLst>
              <a:ext uri="{FF2B5EF4-FFF2-40B4-BE49-F238E27FC236}">
                <a16:creationId xmlns:a16="http://schemas.microsoft.com/office/drawing/2014/main" id="{0DE26E66-7AA9-3AD1-AA38-8D07FF2BBE9E}"/>
              </a:ext>
            </a:extLst>
          </p:cNvPr>
          <p:cNvSpPr txBox="1"/>
          <p:nvPr/>
        </p:nvSpPr>
        <p:spPr>
          <a:xfrm>
            <a:off x="0" y="2806489"/>
            <a:ext cx="12192000" cy="830997"/>
          </a:xfrm>
          <a:prstGeom prst="rect">
            <a:avLst/>
          </a:prstGeom>
          <a:solidFill>
            <a:schemeClr val="accent2">
              <a:lumMod val="20000"/>
              <a:lumOff val="80000"/>
            </a:schemeClr>
          </a:solidFill>
        </p:spPr>
        <p:txBody>
          <a:bodyPr wrap="square" rtlCol="0">
            <a:spAutoFit/>
          </a:bodyPr>
          <a:lstStyle/>
          <a:p>
            <a:r>
              <a:rPr lang="fr-FR" sz="2400" dirty="0"/>
              <a:t>         Elaborer un plan d’actions, c’est l’opération délicate, difficile et décisive. La planification est un processus méthodique de traitement de l’information aux fins de :</a:t>
            </a:r>
          </a:p>
        </p:txBody>
      </p:sp>
      <p:sp>
        <p:nvSpPr>
          <p:cNvPr id="6" name="TextBox 5">
            <a:extLst>
              <a:ext uri="{FF2B5EF4-FFF2-40B4-BE49-F238E27FC236}">
                <a16:creationId xmlns:a16="http://schemas.microsoft.com/office/drawing/2014/main" id="{B901582C-DAB6-FE6B-06D7-EA473140E9E2}"/>
              </a:ext>
            </a:extLst>
          </p:cNvPr>
          <p:cNvSpPr txBox="1"/>
          <p:nvPr/>
        </p:nvSpPr>
        <p:spPr>
          <a:xfrm>
            <a:off x="691115" y="3842312"/>
            <a:ext cx="11334307" cy="1200329"/>
          </a:xfrm>
          <a:prstGeom prst="rect">
            <a:avLst/>
          </a:prstGeom>
          <a:noFill/>
        </p:spPr>
        <p:txBody>
          <a:bodyPr wrap="square" rtlCol="0">
            <a:spAutoFit/>
          </a:bodyPr>
          <a:lstStyle/>
          <a:p>
            <a:r>
              <a:rPr lang="fr-FR" sz="2400" dirty="0"/>
              <a:t>      *Comprendre, orienter et encadrer le développement.</a:t>
            </a:r>
          </a:p>
          <a:p>
            <a:endParaRPr lang="ar-DZ" sz="2400" dirty="0"/>
          </a:p>
          <a:p>
            <a:r>
              <a:rPr lang="fr-FR" sz="2400" dirty="0"/>
              <a:t>      *Favoriser la recherche d’un consensus  sur les objectifs à suivre. </a:t>
            </a:r>
          </a:p>
        </p:txBody>
      </p:sp>
      <p:sp>
        <p:nvSpPr>
          <p:cNvPr id="7" name="TextBox 6">
            <a:extLst>
              <a:ext uri="{FF2B5EF4-FFF2-40B4-BE49-F238E27FC236}">
                <a16:creationId xmlns:a16="http://schemas.microsoft.com/office/drawing/2014/main" id="{A83FCC51-39EC-FE3F-B248-615467CCE3EA}"/>
              </a:ext>
            </a:extLst>
          </p:cNvPr>
          <p:cNvSpPr txBox="1"/>
          <p:nvPr/>
        </p:nvSpPr>
        <p:spPr>
          <a:xfrm>
            <a:off x="691115" y="5411972"/>
            <a:ext cx="9505507" cy="1200329"/>
          </a:xfrm>
          <a:prstGeom prst="rect">
            <a:avLst/>
          </a:prstGeom>
          <a:noFill/>
        </p:spPr>
        <p:txBody>
          <a:bodyPr wrap="square" rtlCol="0">
            <a:spAutoFit/>
          </a:bodyPr>
          <a:lstStyle/>
          <a:p>
            <a:r>
              <a:rPr lang="fr-FR" sz="2400" dirty="0"/>
              <a:t>      *Donner lieu à une redistribution des responsabilités et des ressources. </a:t>
            </a:r>
          </a:p>
          <a:p>
            <a:endParaRPr lang="fr-FR" sz="2400" dirty="0"/>
          </a:p>
          <a:p>
            <a:r>
              <a:rPr lang="fr-FR" sz="2400" dirty="0"/>
              <a:t>      *Faciliter la prise de décision et le contrôle.</a:t>
            </a:r>
          </a:p>
        </p:txBody>
      </p:sp>
      <p:cxnSp>
        <p:nvCxnSpPr>
          <p:cNvPr id="9" name="Straight Arrow Connector 8">
            <a:extLst>
              <a:ext uri="{FF2B5EF4-FFF2-40B4-BE49-F238E27FC236}">
                <a16:creationId xmlns:a16="http://schemas.microsoft.com/office/drawing/2014/main" id="{24B54D45-79A3-41BC-A0E3-DBB3B216F154}"/>
              </a:ext>
            </a:extLst>
          </p:cNvPr>
          <p:cNvCxnSpPr/>
          <p:nvPr/>
        </p:nvCxnSpPr>
        <p:spPr>
          <a:xfrm>
            <a:off x="292058" y="654069"/>
            <a:ext cx="467833"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C288DB2-A087-CF6D-3764-B0B8EE8C2501}"/>
              </a:ext>
            </a:extLst>
          </p:cNvPr>
          <p:cNvCxnSpPr>
            <a:cxnSpLocks/>
          </p:cNvCxnSpPr>
          <p:nvPr/>
        </p:nvCxnSpPr>
        <p:spPr>
          <a:xfrm>
            <a:off x="292058" y="1559993"/>
            <a:ext cx="467833"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3634B70-13A3-B6AB-2806-1A598748EDAF}"/>
              </a:ext>
            </a:extLst>
          </p:cNvPr>
          <p:cNvCxnSpPr/>
          <p:nvPr/>
        </p:nvCxnSpPr>
        <p:spPr>
          <a:xfrm>
            <a:off x="166577" y="3018073"/>
            <a:ext cx="439479"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 name="Right Brace 1">
            <a:extLst>
              <a:ext uri="{FF2B5EF4-FFF2-40B4-BE49-F238E27FC236}">
                <a16:creationId xmlns:a16="http://schemas.microsoft.com/office/drawing/2014/main" id="{AC0567A3-BCB2-B45F-A150-7BF667372C40}"/>
              </a:ext>
            </a:extLst>
          </p:cNvPr>
          <p:cNvSpPr/>
          <p:nvPr/>
        </p:nvSpPr>
        <p:spPr>
          <a:xfrm>
            <a:off x="8924081" y="231494"/>
            <a:ext cx="509286" cy="1666754"/>
          </a:xfrm>
          <a:prstGeom prst="righ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TextBox 7">
            <a:extLst>
              <a:ext uri="{FF2B5EF4-FFF2-40B4-BE49-F238E27FC236}">
                <a16:creationId xmlns:a16="http://schemas.microsoft.com/office/drawing/2014/main" id="{081A0E2C-118C-741F-4D48-DF9D7E9831FE}"/>
              </a:ext>
            </a:extLst>
          </p:cNvPr>
          <p:cNvSpPr txBox="1"/>
          <p:nvPr/>
        </p:nvSpPr>
        <p:spPr>
          <a:xfrm>
            <a:off x="9433367" y="801170"/>
            <a:ext cx="2642886" cy="461665"/>
          </a:xfrm>
          <a:prstGeom prst="rect">
            <a:avLst/>
          </a:prstGeom>
          <a:noFill/>
        </p:spPr>
        <p:txBody>
          <a:bodyPr wrap="square" rtlCol="0">
            <a:spAutoFit/>
          </a:bodyPr>
          <a:lstStyle/>
          <a:p>
            <a:r>
              <a:rPr lang="fr-FR" sz="2400" b="1" dirty="0"/>
              <a:t>Diagnostic partagé</a:t>
            </a:r>
          </a:p>
        </p:txBody>
      </p:sp>
    </p:spTree>
    <p:extLst>
      <p:ext uri="{BB962C8B-B14F-4D97-AF65-F5344CB8AC3E}">
        <p14:creationId xmlns:p14="http://schemas.microsoft.com/office/powerpoint/2010/main" val="2270675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39B73C9-4863-1266-98CF-09D31872BEF9}"/>
              </a:ext>
            </a:extLst>
          </p:cNvPr>
          <p:cNvSpPr txBox="1"/>
          <p:nvPr/>
        </p:nvSpPr>
        <p:spPr>
          <a:xfrm>
            <a:off x="0" y="961442"/>
            <a:ext cx="12192000" cy="830997"/>
          </a:xfrm>
          <a:prstGeom prst="rect">
            <a:avLst/>
          </a:prstGeom>
          <a:solidFill>
            <a:schemeClr val="accent2">
              <a:lumMod val="20000"/>
              <a:lumOff val="80000"/>
            </a:schemeClr>
          </a:solidFill>
        </p:spPr>
        <p:txBody>
          <a:bodyPr wrap="square" rtlCol="0">
            <a:spAutoFit/>
          </a:bodyPr>
          <a:lstStyle/>
          <a:p>
            <a:pPr algn="just"/>
            <a:r>
              <a:rPr lang="fr-FR" sz="2400" dirty="0"/>
              <a:t>       Mettre en œuvre les actions en fonction des responsabilités définies en amont de l’opération</a:t>
            </a:r>
            <a:r>
              <a:rPr lang="fr-FR" dirty="0"/>
              <a:t>. </a:t>
            </a:r>
          </a:p>
        </p:txBody>
      </p:sp>
      <p:sp>
        <p:nvSpPr>
          <p:cNvPr id="6" name="TextBox 5">
            <a:extLst>
              <a:ext uri="{FF2B5EF4-FFF2-40B4-BE49-F238E27FC236}">
                <a16:creationId xmlns:a16="http://schemas.microsoft.com/office/drawing/2014/main" id="{80745CD9-4EEB-9096-C54A-4B5796C5A3E6}"/>
              </a:ext>
            </a:extLst>
          </p:cNvPr>
          <p:cNvSpPr txBox="1"/>
          <p:nvPr/>
        </p:nvSpPr>
        <p:spPr>
          <a:xfrm>
            <a:off x="0" y="2694046"/>
            <a:ext cx="12106940" cy="830997"/>
          </a:xfrm>
          <a:prstGeom prst="rect">
            <a:avLst/>
          </a:prstGeom>
          <a:solidFill>
            <a:schemeClr val="accent2">
              <a:lumMod val="20000"/>
              <a:lumOff val="80000"/>
            </a:schemeClr>
          </a:solidFill>
        </p:spPr>
        <p:txBody>
          <a:bodyPr wrap="square" rtlCol="0">
            <a:spAutoFit/>
          </a:bodyPr>
          <a:lstStyle/>
          <a:p>
            <a:pPr algn="just"/>
            <a:r>
              <a:rPr lang="fr-FR" sz="2400" dirty="0"/>
              <a:t>        Le suivi et l’évaluation de la démarche sont les dernières étapes, difficiles mais incontournables (à travers des fiches de suivi)</a:t>
            </a:r>
          </a:p>
        </p:txBody>
      </p:sp>
      <p:sp>
        <p:nvSpPr>
          <p:cNvPr id="7" name="Subtitle 6">
            <a:extLst>
              <a:ext uri="{FF2B5EF4-FFF2-40B4-BE49-F238E27FC236}">
                <a16:creationId xmlns:a16="http://schemas.microsoft.com/office/drawing/2014/main" id="{C3B1F921-6BED-BB22-7E5E-0E87DBBC9019}"/>
              </a:ext>
            </a:extLst>
          </p:cNvPr>
          <p:cNvSpPr>
            <a:spLocks noGrp="1"/>
          </p:cNvSpPr>
          <p:nvPr>
            <p:ph type="subTitle" idx="1"/>
          </p:nvPr>
        </p:nvSpPr>
        <p:spPr/>
        <p:txBody>
          <a:bodyPr/>
          <a:lstStyle/>
          <a:p>
            <a:endParaRPr lang="fr-FR"/>
          </a:p>
        </p:txBody>
      </p:sp>
      <p:cxnSp>
        <p:nvCxnSpPr>
          <p:cNvPr id="9" name="Straight Arrow Connector 8">
            <a:extLst>
              <a:ext uri="{FF2B5EF4-FFF2-40B4-BE49-F238E27FC236}">
                <a16:creationId xmlns:a16="http://schemas.microsoft.com/office/drawing/2014/main" id="{0E3F408A-06E8-6708-4458-B27A3A1F9BAF}"/>
              </a:ext>
            </a:extLst>
          </p:cNvPr>
          <p:cNvCxnSpPr/>
          <p:nvPr/>
        </p:nvCxnSpPr>
        <p:spPr>
          <a:xfrm>
            <a:off x="0" y="1214237"/>
            <a:ext cx="47449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1CF29E89-2C34-7D89-9FF4-F0940BF08991}"/>
              </a:ext>
            </a:extLst>
          </p:cNvPr>
          <p:cNvCxnSpPr/>
          <p:nvPr/>
        </p:nvCxnSpPr>
        <p:spPr>
          <a:xfrm>
            <a:off x="0" y="2964873"/>
            <a:ext cx="47449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29518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0E54E-4A38-176B-BC0D-232FB945048D}"/>
              </a:ext>
            </a:extLst>
          </p:cNvPr>
          <p:cNvSpPr>
            <a:spLocks noGrp="1"/>
          </p:cNvSpPr>
          <p:nvPr>
            <p:ph type="ctrTitle"/>
          </p:nvPr>
        </p:nvSpPr>
        <p:spPr>
          <a:xfrm>
            <a:off x="0" y="80373"/>
            <a:ext cx="9144000" cy="477837"/>
          </a:xfrm>
        </p:spPr>
        <p:txBody>
          <a:bodyPr>
            <a:normAutofit fontScale="90000"/>
          </a:bodyPr>
          <a:lstStyle/>
          <a:p>
            <a:pPr algn="l"/>
            <a:r>
              <a:rPr lang="fr-FR" sz="3200" b="1" u="sng" dirty="0">
                <a:solidFill>
                  <a:srgbClr val="00B050"/>
                </a:solidFill>
              </a:rPr>
              <a:t>Les outils de suivi et d’évaluation:</a:t>
            </a:r>
          </a:p>
        </p:txBody>
      </p:sp>
      <p:sp>
        <p:nvSpPr>
          <p:cNvPr id="3" name="Subtitle 2">
            <a:extLst>
              <a:ext uri="{FF2B5EF4-FFF2-40B4-BE49-F238E27FC236}">
                <a16:creationId xmlns:a16="http://schemas.microsoft.com/office/drawing/2014/main" id="{9D5F6410-9D1D-2E07-2827-0A7213DA12AC}"/>
              </a:ext>
            </a:extLst>
          </p:cNvPr>
          <p:cNvSpPr>
            <a:spLocks noGrp="1"/>
          </p:cNvSpPr>
          <p:nvPr>
            <p:ph type="subTitle" idx="1"/>
          </p:nvPr>
        </p:nvSpPr>
        <p:spPr>
          <a:xfrm>
            <a:off x="0" y="558211"/>
            <a:ext cx="12192000" cy="6065874"/>
          </a:xfrm>
        </p:spPr>
        <p:txBody>
          <a:bodyPr>
            <a:normAutofit/>
          </a:bodyPr>
          <a:lstStyle/>
          <a:p>
            <a:pPr algn="l"/>
            <a:r>
              <a:rPr lang="fr-FR" b="1" u="sng" dirty="0"/>
              <a:t>Les outils de diagnostic territorial sont différents selon les usages :</a:t>
            </a:r>
          </a:p>
          <a:p>
            <a:pPr algn="l"/>
            <a:endParaRPr lang="fr-FR" b="1" u="sng" dirty="0"/>
          </a:p>
          <a:p>
            <a:pPr algn="l"/>
            <a:r>
              <a:rPr lang="fr-FR" dirty="0"/>
              <a:t>       Les bilans internes sur le fonctionnement et les activités des collectivités. </a:t>
            </a:r>
          </a:p>
          <a:p>
            <a:pPr algn="l"/>
            <a:endParaRPr lang="fr-FR" dirty="0"/>
          </a:p>
          <a:p>
            <a:pPr algn="l"/>
            <a:r>
              <a:rPr lang="fr-FR" dirty="0"/>
              <a:t>       Les enquêtes auprès des citoyens, pour connaitre leurs avis sur la situation actuelle et leurs éventuels souhaits. </a:t>
            </a:r>
          </a:p>
          <a:p>
            <a:pPr algn="l"/>
            <a:endParaRPr lang="fr-FR" dirty="0"/>
          </a:p>
          <a:p>
            <a:pPr algn="l"/>
            <a:r>
              <a:rPr lang="fr-FR" dirty="0"/>
              <a:t>       Mettre en place des groupes de travail entre </a:t>
            </a:r>
            <a:r>
              <a:rPr lang="fr-FR" u="sng" dirty="0"/>
              <a:t>acteurs municipaux et citoyens</a:t>
            </a:r>
          </a:p>
          <a:p>
            <a:pPr algn="l"/>
            <a:endParaRPr lang="fr-FR" dirty="0"/>
          </a:p>
          <a:p>
            <a:pPr algn="l"/>
            <a:r>
              <a:rPr lang="fr-FR" dirty="0"/>
              <a:t>       </a:t>
            </a:r>
          </a:p>
        </p:txBody>
      </p:sp>
      <p:cxnSp>
        <p:nvCxnSpPr>
          <p:cNvPr id="5" name="Straight Arrow Connector 4">
            <a:extLst>
              <a:ext uri="{FF2B5EF4-FFF2-40B4-BE49-F238E27FC236}">
                <a16:creationId xmlns:a16="http://schemas.microsoft.com/office/drawing/2014/main" id="{FD39ADAF-0E4D-31FA-E223-233785F6D0E5}"/>
              </a:ext>
            </a:extLst>
          </p:cNvPr>
          <p:cNvCxnSpPr/>
          <p:nvPr/>
        </p:nvCxnSpPr>
        <p:spPr>
          <a:xfrm>
            <a:off x="74428" y="1619917"/>
            <a:ext cx="48909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FFFBC2AC-8BD0-0C3D-AF5E-E3203923F86E}"/>
              </a:ext>
            </a:extLst>
          </p:cNvPr>
          <p:cNvCxnSpPr/>
          <p:nvPr/>
        </p:nvCxnSpPr>
        <p:spPr>
          <a:xfrm>
            <a:off x="74428" y="2552487"/>
            <a:ext cx="48909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70E80794-662E-C792-2625-B413408FA9C8}"/>
              </a:ext>
            </a:extLst>
          </p:cNvPr>
          <p:cNvCxnSpPr/>
          <p:nvPr/>
        </p:nvCxnSpPr>
        <p:spPr>
          <a:xfrm>
            <a:off x="74428" y="3842526"/>
            <a:ext cx="48909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3249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ABB85-8657-1822-5081-44C555B13B9B}"/>
              </a:ext>
            </a:extLst>
          </p:cNvPr>
          <p:cNvSpPr>
            <a:spLocks noGrp="1"/>
          </p:cNvSpPr>
          <p:nvPr>
            <p:ph type="ctrTitle"/>
          </p:nvPr>
        </p:nvSpPr>
        <p:spPr>
          <a:xfrm>
            <a:off x="0" y="112270"/>
            <a:ext cx="9144000" cy="477837"/>
          </a:xfrm>
        </p:spPr>
        <p:txBody>
          <a:bodyPr>
            <a:normAutofit/>
          </a:bodyPr>
          <a:lstStyle/>
          <a:p>
            <a:pPr algn="l"/>
            <a:r>
              <a:rPr lang="fr-FR" sz="2800" b="1" u="sng" dirty="0"/>
              <a:t>Les outils pour l’information, la sensibilisation et la formation:</a:t>
            </a:r>
          </a:p>
        </p:txBody>
      </p:sp>
      <p:sp>
        <p:nvSpPr>
          <p:cNvPr id="3" name="Subtitle 2">
            <a:extLst>
              <a:ext uri="{FF2B5EF4-FFF2-40B4-BE49-F238E27FC236}">
                <a16:creationId xmlns:a16="http://schemas.microsoft.com/office/drawing/2014/main" id="{9F6D897A-23D5-FA8E-1494-87A01DDABA08}"/>
              </a:ext>
            </a:extLst>
          </p:cNvPr>
          <p:cNvSpPr>
            <a:spLocks noGrp="1"/>
          </p:cNvSpPr>
          <p:nvPr>
            <p:ph type="subTitle" idx="1"/>
          </p:nvPr>
        </p:nvSpPr>
        <p:spPr>
          <a:xfrm>
            <a:off x="0" y="786809"/>
            <a:ext cx="12192000" cy="5486400"/>
          </a:xfrm>
        </p:spPr>
        <p:txBody>
          <a:bodyPr>
            <a:normAutofit/>
          </a:bodyPr>
          <a:lstStyle/>
          <a:p>
            <a:pPr algn="just"/>
            <a:r>
              <a:rPr lang="fr-FR" dirty="0"/>
              <a:t>Il convient donc de développer un ensemble d’actions adaptées à la démarche :</a:t>
            </a:r>
          </a:p>
          <a:p>
            <a:pPr algn="just"/>
            <a:endParaRPr lang="fr-FR" dirty="0"/>
          </a:p>
          <a:p>
            <a:pPr algn="just"/>
            <a:r>
              <a:rPr lang="fr-FR" dirty="0"/>
              <a:t>      Information et sensibilisation des citoyens.</a:t>
            </a:r>
          </a:p>
          <a:p>
            <a:pPr algn="just"/>
            <a:endParaRPr lang="fr-FR" dirty="0"/>
          </a:p>
          <a:p>
            <a:pPr algn="just"/>
            <a:r>
              <a:rPr lang="fr-FR" dirty="0"/>
              <a:t>      Prévoir des actions pédagogiques en direction du secteur scolaire.</a:t>
            </a:r>
          </a:p>
          <a:p>
            <a:pPr algn="just"/>
            <a:endParaRPr lang="fr-FR" dirty="0"/>
          </a:p>
          <a:p>
            <a:pPr algn="just"/>
            <a:r>
              <a:rPr lang="fr-FR" dirty="0"/>
              <a:t>      Actions de formation en direction des services de l’Etat.</a:t>
            </a:r>
          </a:p>
          <a:p>
            <a:pPr algn="just"/>
            <a:endParaRPr lang="fr-FR" dirty="0"/>
          </a:p>
          <a:p>
            <a:pPr algn="just"/>
            <a:r>
              <a:rPr lang="fr-FR" dirty="0"/>
              <a:t>      Actions de formation en direction des élus locaux.</a:t>
            </a:r>
          </a:p>
          <a:p>
            <a:pPr algn="just"/>
            <a:endParaRPr lang="fr-FR" dirty="0"/>
          </a:p>
          <a:p>
            <a:pPr algn="just"/>
            <a:r>
              <a:rPr lang="fr-FR" dirty="0"/>
              <a:t>      Actions de formation en direction des associations et des milieux professionnels.</a:t>
            </a:r>
          </a:p>
        </p:txBody>
      </p:sp>
      <p:cxnSp>
        <p:nvCxnSpPr>
          <p:cNvPr id="5" name="Straight Arrow Connector 4">
            <a:extLst>
              <a:ext uri="{FF2B5EF4-FFF2-40B4-BE49-F238E27FC236}">
                <a16:creationId xmlns:a16="http://schemas.microsoft.com/office/drawing/2014/main" id="{26B389B9-25DC-2B77-D6FD-5E0D33B5593A}"/>
              </a:ext>
            </a:extLst>
          </p:cNvPr>
          <p:cNvCxnSpPr/>
          <p:nvPr/>
        </p:nvCxnSpPr>
        <p:spPr>
          <a:xfrm>
            <a:off x="0" y="1909823"/>
            <a:ext cx="381965"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22B29846-CE2F-13BE-7ED9-37122E7D47F5}"/>
              </a:ext>
            </a:extLst>
          </p:cNvPr>
          <p:cNvCxnSpPr/>
          <p:nvPr/>
        </p:nvCxnSpPr>
        <p:spPr>
          <a:xfrm>
            <a:off x="0" y="2824223"/>
            <a:ext cx="381965"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91F9FB27-EE43-5641-E732-1C077A336166}"/>
              </a:ext>
            </a:extLst>
          </p:cNvPr>
          <p:cNvCxnSpPr/>
          <p:nvPr/>
        </p:nvCxnSpPr>
        <p:spPr>
          <a:xfrm>
            <a:off x="0" y="3715473"/>
            <a:ext cx="381965"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F8445E1A-29DD-B38B-AEBE-5C51497614BF}"/>
              </a:ext>
            </a:extLst>
          </p:cNvPr>
          <p:cNvCxnSpPr>
            <a:cxnSpLocks/>
          </p:cNvCxnSpPr>
          <p:nvPr/>
        </p:nvCxnSpPr>
        <p:spPr>
          <a:xfrm>
            <a:off x="0" y="4664597"/>
            <a:ext cx="381965"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C868607F-F197-9E7A-A7DF-4A684352C2A8}"/>
              </a:ext>
            </a:extLst>
          </p:cNvPr>
          <p:cNvCxnSpPr>
            <a:cxnSpLocks/>
          </p:cNvCxnSpPr>
          <p:nvPr/>
        </p:nvCxnSpPr>
        <p:spPr>
          <a:xfrm>
            <a:off x="0" y="5532699"/>
            <a:ext cx="381965"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911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67708-5167-0F7D-A386-A50E2134813F}"/>
              </a:ext>
            </a:extLst>
          </p:cNvPr>
          <p:cNvSpPr>
            <a:spLocks noGrp="1"/>
          </p:cNvSpPr>
          <p:nvPr>
            <p:ph type="ctrTitle"/>
          </p:nvPr>
        </p:nvSpPr>
        <p:spPr>
          <a:xfrm>
            <a:off x="0" y="112270"/>
            <a:ext cx="9144000" cy="477837"/>
          </a:xfrm>
        </p:spPr>
        <p:txBody>
          <a:bodyPr>
            <a:normAutofit fontScale="90000"/>
          </a:bodyPr>
          <a:lstStyle/>
          <a:p>
            <a:pPr algn="l"/>
            <a:r>
              <a:rPr lang="fr-FR" sz="3200" b="1" u="sng" dirty="0">
                <a:solidFill>
                  <a:srgbClr val="FF0000"/>
                </a:solidFill>
              </a:rPr>
              <a:t>2/ Bénéfices de la participation citoyenne:</a:t>
            </a:r>
          </a:p>
        </p:txBody>
      </p:sp>
      <p:sp>
        <p:nvSpPr>
          <p:cNvPr id="3" name="Subtitle 2">
            <a:extLst>
              <a:ext uri="{FF2B5EF4-FFF2-40B4-BE49-F238E27FC236}">
                <a16:creationId xmlns:a16="http://schemas.microsoft.com/office/drawing/2014/main" id="{C2DAE37D-5905-3EF6-B6AB-8E8964F8D8E6}"/>
              </a:ext>
            </a:extLst>
          </p:cNvPr>
          <p:cNvSpPr>
            <a:spLocks noGrp="1"/>
          </p:cNvSpPr>
          <p:nvPr>
            <p:ph type="subTitle" idx="1"/>
          </p:nvPr>
        </p:nvSpPr>
        <p:spPr>
          <a:xfrm>
            <a:off x="106325" y="946298"/>
            <a:ext cx="11919097" cy="5799432"/>
          </a:xfrm>
        </p:spPr>
        <p:txBody>
          <a:bodyPr>
            <a:normAutofit/>
          </a:bodyPr>
          <a:lstStyle/>
          <a:p>
            <a:pPr algn="just"/>
            <a:r>
              <a:rPr lang="fr-FR" dirty="0"/>
              <a:t>        Compléter les connaissances techniques des professionnels de l’aménagement urbain en les informant sur le vécu au quotidien.</a:t>
            </a:r>
          </a:p>
          <a:p>
            <a:pPr algn="just"/>
            <a:endParaRPr lang="fr-FR" dirty="0"/>
          </a:p>
          <a:p>
            <a:pPr algn="just"/>
            <a:r>
              <a:rPr lang="fr-FR" dirty="0"/>
              <a:t>        Prioriser les besoins et lieux d’intervention. </a:t>
            </a:r>
          </a:p>
          <a:p>
            <a:pPr algn="just"/>
            <a:endParaRPr lang="fr-FR" dirty="0"/>
          </a:p>
          <a:p>
            <a:pPr algn="just"/>
            <a:r>
              <a:rPr lang="fr-FR" dirty="0"/>
              <a:t>        Bonifier l’analyse et les propositions pour s’assurer de résultats plus conformes aux besoins réels.</a:t>
            </a:r>
          </a:p>
          <a:p>
            <a:pPr algn="just"/>
            <a:endParaRPr lang="fr-FR" dirty="0"/>
          </a:p>
          <a:p>
            <a:pPr algn="just"/>
            <a:r>
              <a:rPr lang="fr-FR" dirty="0"/>
              <a:t>       S’allier aux leaders de la communauté.</a:t>
            </a:r>
          </a:p>
          <a:p>
            <a:pPr algn="just"/>
            <a:endParaRPr lang="fr-FR" dirty="0"/>
          </a:p>
          <a:p>
            <a:pPr algn="just"/>
            <a:r>
              <a:rPr lang="fr-FR" dirty="0"/>
              <a:t>       Favoriser l’acceptabilité sociale du projet et son appropriation par la communauté.</a:t>
            </a:r>
          </a:p>
          <a:p>
            <a:pPr algn="just"/>
            <a:r>
              <a:rPr lang="fr-FR" dirty="0"/>
              <a:t>       </a:t>
            </a:r>
          </a:p>
        </p:txBody>
      </p:sp>
      <p:cxnSp>
        <p:nvCxnSpPr>
          <p:cNvPr id="5" name="Straight Arrow Connector 4">
            <a:extLst>
              <a:ext uri="{FF2B5EF4-FFF2-40B4-BE49-F238E27FC236}">
                <a16:creationId xmlns:a16="http://schemas.microsoft.com/office/drawing/2014/main" id="{E4734333-632A-9315-A2CB-82788E536001}"/>
              </a:ext>
            </a:extLst>
          </p:cNvPr>
          <p:cNvCxnSpPr/>
          <p:nvPr/>
        </p:nvCxnSpPr>
        <p:spPr>
          <a:xfrm>
            <a:off x="244549" y="1105786"/>
            <a:ext cx="41467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988CF693-D0CA-3AA3-4781-0B822672062E}"/>
              </a:ext>
            </a:extLst>
          </p:cNvPr>
          <p:cNvCxnSpPr/>
          <p:nvPr/>
        </p:nvCxnSpPr>
        <p:spPr>
          <a:xfrm>
            <a:off x="244549" y="2339163"/>
            <a:ext cx="41467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1D042C13-8FE7-B5D5-D1F2-7F17E835A2E3}"/>
              </a:ext>
            </a:extLst>
          </p:cNvPr>
          <p:cNvCxnSpPr/>
          <p:nvPr/>
        </p:nvCxnSpPr>
        <p:spPr>
          <a:xfrm>
            <a:off x="244549" y="3317358"/>
            <a:ext cx="41467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EE27B37-EA1F-5359-CCF1-877656BC8275}"/>
              </a:ext>
            </a:extLst>
          </p:cNvPr>
          <p:cNvCxnSpPr>
            <a:cxnSpLocks/>
          </p:cNvCxnSpPr>
          <p:nvPr/>
        </p:nvCxnSpPr>
        <p:spPr>
          <a:xfrm>
            <a:off x="244549" y="4572000"/>
            <a:ext cx="41467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A025818-F7F3-F133-DE30-304C44140A18}"/>
              </a:ext>
            </a:extLst>
          </p:cNvPr>
          <p:cNvCxnSpPr/>
          <p:nvPr/>
        </p:nvCxnSpPr>
        <p:spPr>
          <a:xfrm>
            <a:off x="244549" y="5443870"/>
            <a:ext cx="41467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9491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6D93B6E-4BF9-23A1-0F19-7A842B88CB61}"/>
              </a:ext>
            </a:extLst>
          </p:cNvPr>
          <p:cNvSpPr>
            <a:spLocks noGrp="1"/>
          </p:cNvSpPr>
          <p:nvPr>
            <p:ph type="subTitle" idx="1"/>
          </p:nvPr>
        </p:nvSpPr>
        <p:spPr>
          <a:xfrm>
            <a:off x="58479" y="350874"/>
            <a:ext cx="12075042" cy="4906926"/>
          </a:xfrm>
        </p:spPr>
        <p:txBody>
          <a:bodyPr>
            <a:normAutofit/>
          </a:bodyPr>
          <a:lstStyle/>
          <a:p>
            <a:pPr algn="just"/>
            <a:r>
              <a:rPr lang="fr-FR" dirty="0"/>
              <a:t>       Faire connaître les contraintes de temps, de budget, techniques, etc., des différents partenaires.</a:t>
            </a:r>
          </a:p>
          <a:p>
            <a:pPr algn="just"/>
            <a:endParaRPr lang="fr-FR" dirty="0"/>
          </a:p>
          <a:p>
            <a:pPr algn="just"/>
            <a:r>
              <a:rPr lang="fr-FR" dirty="0"/>
              <a:t>       Favoriser une </a:t>
            </a:r>
            <a:r>
              <a:rPr lang="fr-FR" b="1" u="sng" dirty="0"/>
              <a:t>gouvernance démocratique </a:t>
            </a:r>
            <a:r>
              <a:rPr lang="fr-FR" dirty="0"/>
              <a:t>et soutenir les participants dans l’exercice de leur citoyenneté.</a:t>
            </a:r>
          </a:p>
          <a:p>
            <a:pPr algn="just"/>
            <a:endParaRPr lang="fr-FR" dirty="0"/>
          </a:p>
          <a:p>
            <a:pPr algn="just"/>
            <a:r>
              <a:rPr lang="fr-FR" dirty="0"/>
              <a:t>       Assurer à long terme le maintien de l’esprit du projet grâce aux citoyens actifs et aux organismes locaux partenaires du projet.</a:t>
            </a:r>
          </a:p>
          <a:p>
            <a:endParaRPr lang="fr-FR" dirty="0"/>
          </a:p>
        </p:txBody>
      </p:sp>
      <p:cxnSp>
        <p:nvCxnSpPr>
          <p:cNvPr id="5" name="Straight Arrow Connector 4">
            <a:extLst>
              <a:ext uri="{FF2B5EF4-FFF2-40B4-BE49-F238E27FC236}">
                <a16:creationId xmlns:a16="http://schemas.microsoft.com/office/drawing/2014/main" id="{4CAAA462-91FD-9403-E5D0-F9DAED14CC1C}"/>
              </a:ext>
            </a:extLst>
          </p:cNvPr>
          <p:cNvCxnSpPr/>
          <p:nvPr/>
        </p:nvCxnSpPr>
        <p:spPr>
          <a:xfrm>
            <a:off x="159488" y="510363"/>
            <a:ext cx="382772"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FA1BCFD-2766-B2E2-D5CF-179F7881DE98}"/>
              </a:ext>
            </a:extLst>
          </p:cNvPr>
          <p:cNvCxnSpPr/>
          <p:nvPr/>
        </p:nvCxnSpPr>
        <p:spPr>
          <a:xfrm>
            <a:off x="159488" y="1786270"/>
            <a:ext cx="382772"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802909A-DFE1-C395-D7BC-5C716B57762E}"/>
              </a:ext>
            </a:extLst>
          </p:cNvPr>
          <p:cNvCxnSpPr/>
          <p:nvPr/>
        </p:nvCxnSpPr>
        <p:spPr>
          <a:xfrm>
            <a:off x="159488" y="3009014"/>
            <a:ext cx="382772"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096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DF80C-B8AD-3EB9-EECE-D91C91858773}"/>
              </a:ext>
            </a:extLst>
          </p:cNvPr>
          <p:cNvSpPr>
            <a:spLocks noGrp="1"/>
          </p:cNvSpPr>
          <p:nvPr>
            <p:ph type="ctrTitle"/>
          </p:nvPr>
        </p:nvSpPr>
        <p:spPr>
          <a:xfrm>
            <a:off x="0" y="0"/>
            <a:ext cx="9144000" cy="642642"/>
          </a:xfrm>
        </p:spPr>
        <p:txBody>
          <a:bodyPr>
            <a:normAutofit/>
          </a:bodyPr>
          <a:lstStyle/>
          <a:p>
            <a:pPr algn="l"/>
            <a:r>
              <a:rPr lang="fr-FR" sz="3600" b="1" u="sng" dirty="0">
                <a:solidFill>
                  <a:srgbClr val="FF0000"/>
                </a:solidFill>
              </a:rPr>
              <a:t>3/ Degrés de participation citoyenne:</a:t>
            </a:r>
          </a:p>
        </p:txBody>
      </p:sp>
      <p:sp>
        <p:nvSpPr>
          <p:cNvPr id="3" name="Subtitle 2">
            <a:extLst>
              <a:ext uri="{FF2B5EF4-FFF2-40B4-BE49-F238E27FC236}">
                <a16:creationId xmlns:a16="http://schemas.microsoft.com/office/drawing/2014/main" id="{A93B5667-A54C-8F5F-8140-9D9F92A8B9C4}"/>
              </a:ext>
            </a:extLst>
          </p:cNvPr>
          <p:cNvSpPr>
            <a:spLocks noGrp="1"/>
          </p:cNvSpPr>
          <p:nvPr>
            <p:ph type="subTitle" idx="1"/>
          </p:nvPr>
        </p:nvSpPr>
        <p:spPr>
          <a:xfrm>
            <a:off x="0" y="975796"/>
            <a:ext cx="12191999" cy="1384632"/>
          </a:xfrm>
          <a:ln>
            <a:solidFill>
              <a:schemeClr val="accent1">
                <a:lumMod val="60000"/>
                <a:lumOff val="40000"/>
              </a:schemeClr>
            </a:solidFill>
          </a:ln>
        </p:spPr>
        <p:txBody>
          <a:bodyPr>
            <a:normAutofit/>
          </a:bodyPr>
          <a:lstStyle/>
          <a:p>
            <a:pPr algn="just"/>
            <a:r>
              <a:rPr lang="fr-FR" b="1" u="sng" dirty="0"/>
              <a:t>1. La Manipulation : </a:t>
            </a:r>
            <a:r>
              <a:rPr lang="fr-FR" dirty="0"/>
              <a:t>c’est le niveau le plus faible de la participation correspondant à une « fausse participation ou participation biaisée », dans laquelle le citoyen est leurré en lui donnant l’impression de participer, mais en réalité les décisions ont été déjà ratifiées par les autorités.</a:t>
            </a:r>
          </a:p>
        </p:txBody>
      </p:sp>
      <p:sp>
        <p:nvSpPr>
          <p:cNvPr id="4" name="TextBox 3">
            <a:extLst>
              <a:ext uri="{FF2B5EF4-FFF2-40B4-BE49-F238E27FC236}">
                <a16:creationId xmlns:a16="http://schemas.microsoft.com/office/drawing/2014/main" id="{A9F95150-0ED9-39FB-DB54-08D645101373}"/>
              </a:ext>
            </a:extLst>
          </p:cNvPr>
          <p:cNvSpPr txBox="1"/>
          <p:nvPr/>
        </p:nvSpPr>
        <p:spPr>
          <a:xfrm>
            <a:off x="1" y="2828835"/>
            <a:ext cx="12191998" cy="1200329"/>
          </a:xfrm>
          <a:prstGeom prst="rect">
            <a:avLst/>
          </a:prstGeom>
          <a:noFill/>
          <a:ln>
            <a:solidFill>
              <a:schemeClr val="accent1">
                <a:lumMod val="60000"/>
                <a:lumOff val="40000"/>
              </a:schemeClr>
            </a:solidFill>
          </a:ln>
        </p:spPr>
        <p:txBody>
          <a:bodyPr wrap="square" rtlCol="0">
            <a:spAutoFit/>
          </a:bodyPr>
          <a:lstStyle/>
          <a:p>
            <a:pPr algn="just"/>
            <a:r>
              <a:rPr lang="fr-FR" sz="2400" b="1" u="sng" dirty="0"/>
              <a:t>2. L’information/communication: </a:t>
            </a:r>
            <a:r>
              <a:rPr lang="fr-FR" sz="2400" dirty="0"/>
              <a:t>Il s’agit d’informer les citoyens afin de leur fournir des outils de compréhension des problèmes, des alternatives, des opportunités et des solutions, sans une réelle participation à la décision.</a:t>
            </a:r>
          </a:p>
        </p:txBody>
      </p:sp>
      <p:sp>
        <p:nvSpPr>
          <p:cNvPr id="5" name="TextBox 4">
            <a:extLst>
              <a:ext uri="{FF2B5EF4-FFF2-40B4-BE49-F238E27FC236}">
                <a16:creationId xmlns:a16="http://schemas.microsoft.com/office/drawing/2014/main" id="{31B22372-2668-9EED-F824-C37A0CB4240F}"/>
              </a:ext>
            </a:extLst>
          </p:cNvPr>
          <p:cNvSpPr txBox="1"/>
          <p:nvPr/>
        </p:nvSpPr>
        <p:spPr>
          <a:xfrm>
            <a:off x="1" y="4681875"/>
            <a:ext cx="12192000" cy="1200329"/>
          </a:xfrm>
          <a:prstGeom prst="rect">
            <a:avLst/>
          </a:prstGeom>
          <a:noFill/>
          <a:ln>
            <a:solidFill>
              <a:schemeClr val="accent1">
                <a:lumMod val="60000"/>
                <a:lumOff val="40000"/>
              </a:schemeClr>
            </a:solidFill>
          </a:ln>
        </p:spPr>
        <p:txBody>
          <a:bodyPr wrap="square" rtlCol="0">
            <a:spAutoFit/>
          </a:bodyPr>
          <a:lstStyle/>
          <a:p>
            <a:r>
              <a:rPr lang="fr-FR" sz="2400" b="1" u="sng" dirty="0"/>
              <a:t>3. La consultation: </a:t>
            </a:r>
            <a:r>
              <a:rPr lang="fr-FR" sz="2400" dirty="0"/>
              <a:t>c’est de solliciter l’avis des citoyens sur une question particulière pour enrichir les décisions à prendre par les autorités publiques, mais </a:t>
            </a:r>
            <a:r>
              <a:rPr lang="fr-FR" sz="2400" u="sng" dirty="0"/>
              <a:t>sans les associer à la prise de décision</a:t>
            </a:r>
            <a:r>
              <a:rPr lang="fr-FR" sz="2400" dirty="0"/>
              <a:t>, et ces avis ne sont pas pris en compte dans la majorité des cas.</a:t>
            </a:r>
          </a:p>
        </p:txBody>
      </p:sp>
    </p:spTree>
    <p:extLst>
      <p:ext uri="{BB962C8B-B14F-4D97-AF65-F5344CB8AC3E}">
        <p14:creationId xmlns:p14="http://schemas.microsoft.com/office/powerpoint/2010/main" val="3180775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4E55E07-7498-43BB-6E4A-32C1EC5E60A2}"/>
              </a:ext>
            </a:extLst>
          </p:cNvPr>
          <p:cNvSpPr>
            <a:spLocks noGrp="1"/>
          </p:cNvSpPr>
          <p:nvPr>
            <p:ph type="subTitle" idx="1"/>
          </p:nvPr>
        </p:nvSpPr>
        <p:spPr>
          <a:xfrm>
            <a:off x="-2" y="301593"/>
            <a:ext cx="12191999" cy="1655762"/>
          </a:xfrm>
          <a:ln>
            <a:solidFill>
              <a:schemeClr val="accent1">
                <a:lumMod val="60000"/>
                <a:lumOff val="40000"/>
              </a:schemeClr>
            </a:solidFill>
          </a:ln>
        </p:spPr>
        <p:txBody>
          <a:bodyPr>
            <a:normAutofit/>
          </a:bodyPr>
          <a:lstStyle/>
          <a:p>
            <a:pPr algn="just"/>
            <a:r>
              <a:rPr lang="fr-FR" b="1" u="sng" dirty="0"/>
              <a:t>4. La concertation </a:t>
            </a:r>
            <a:r>
              <a:rPr lang="fr-FR" dirty="0"/>
              <a:t>: elle signifie l’ouverture d’un dialogue ou d’un débat avec les citoyens et permettre </a:t>
            </a:r>
            <a:r>
              <a:rPr lang="fr-FR" u="sng" dirty="0"/>
              <a:t>un climat de négociation </a:t>
            </a:r>
            <a:r>
              <a:rPr lang="fr-FR" dirty="0"/>
              <a:t>qui pourrait alimenter ou faire évoluer le projet initial. Il s’agit de travailler avec les citoyens pour s’assurer que leur aspirations soient prises en considération, mais la décision et l’initiative restent aux mains des élus.</a:t>
            </a:r>
          </a:p>
        </p:txBody>
      </p:sp>
      <p:sp>
        <p:nvSpPr>
          <p:cNvPr id="4" name="TextBox 3">
            <a:extLst>
              <a:ext uri="{FF2B5EF4-FFF2-40B4-BE49-F238E27FC236}">
                <a16:creationId xmlns:a16="http://schemas.microsoft.com/office/drawing/2014/main" id="{9AB718E1-F0D2-0D85-18A1-DE003005D15A}"/>
              </a:ext>
            </a:extLst>
          </p:cNvPr>
          <p:cNvSpPr txBox="1"/>
          <p:nvPr/>
        </p:nvSpPr>
        <p:spPr>
          <a:xfrm>
            <a:off x="-2" y="3050870"/>
            <a:ext cx="12191999" cy="2677656"/>
          </a:xfrm>
          <a:prstGeom prst="rect">
            <a:avLst/>
          </a:prstGeom>
          <a:noFill/>
          <a:ln>
            <a:solidFill>
              <a:schemeClr val="accent1">
                <a:lumMod val="60000"/>
                <a:lumOff val="40000"/>
              </a:schemeClr>
            </a:solidFill>
          </a:ln>
        </p:spPr>
        <p:txBody>
          <a:bodyPr wrap="square" rtlCol="0">
            <a:spAutoFit/>
          </a:bodyPr>
          <a:lstStyle/>
          <a:p>
            <a:pPr algn="just"/>
            <a:r>
              <a:rPr lang="fr-FR" sz="2400" b="1" u="sng" dirty="0"/>
              <a:t>5. La coproduction / le partenariat: </a:t>
            </a:r>
            <a:r>
              <a:rPr lang="fr-FR" sz="2400" dirty="0"/>
              <a:t>permettre au citoyen d’intervenir dans la réalisation du projet en mettant en place un processus de conception collective avec les acteurs publics et privés. Dans une dynamique de coproduction, impliquer les habitants dans certains dossiers en tant qu’experts de leur localité nécessite, d’une part, qu’ils soient reconnus par l’ensemble des habitants comme représentants-relais de la voix citoyenne, mais aussi qu’ils aient une expertise d’usage ou qu’ils soient formés dans la question traitée. Ce faisant, les citoyens participent concrètement au processus décisionnel.</a:t>
            </a:r>
          </a:p>
        </p:txBody>
      </p:sp>
    </p:spTree>
    <p:extLst>
      <p:ext uri="{BB962C8B-B14F-4D97-AF65-F5344CB8AC3E}">
        <p14:creationId xmlns:p14="http://schemas.microsoft.com/office/powerpoint/2010/main" val="112340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D19F911-284A-DE48-312E-497C0AEDAEC7}"/>
              </a:ext>
            </a:extLst>
          </p:cNvPr>
          <p:cNvSpPr>
            <a:spLocks noGrp="1"/>
          </p:cNvSpPr>
          <p:nvPr>
            <p:ph type="subTitle" idx="1"/>
          </p:nvPr>
        </p:nvSpPr>
        <p:spPr>
          <a:xfrm>
            <a:off x="0" y="518596"/>
            <a:ext cx="12192000" cy="1655762"/>
          </a:xfrm>
          <a:ln>
            <a:solidFill>
              <a:schemeClr val="accent1">
                <a:lumMod val="60000"/>
                <a:lumOff val="40000"/>
              </a:schemeClr>
            </a:solidFill>
          </a:ln>
        </p:spPr>
        <p:txBody>
          <a:bodyPr>
            <a:normAutofit lnSpcReduction="10000"/>
          </a:bodyPr>
          <a:lstStyle/>
          <a:p>
            <a:pPr algn="just">
              <a:lnSpc>
                <a:spcPct val="150000"/>
              </a:lnSpc>
            </a:pPr>
            <a:r>
              <a:rPr lang="fr-FR" b="1" u="sng" dirty="0"/>
              <a:t>6. Empower : </a:t>
            </a:r>
            <a:r>
              <a:rPr lang="fr-FR" dirty="0"/>
              <a:t>c’est le niveau le plus élevé de la participation citoyenne. Il s’agit de délégation des pouvoirs décisionnels et du contrôle aux citoyens. Ces derniers prennent la majorité des décisions et les autorités appliquent ces décisions prises.</a:t>
            </a:r>
          </a:p>
        </p:txBody>
      </p:sp>
    </p:spTree>
    <p:extLst>
      <p:ext uri="{BB962C8B-B14F-4D97-AF65-F5344CB8AC3E}">
        <p14:creationId xmlns:p14="http://schemas.microsoft.com/office/powerpoint/2010/main" val="1513778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58FB7-E6A7-44F3-035E-5427A5E00AC3}"/>
              </a:ext>
            </a:extLst>
          </p:cNvPr>
          <p:cNvSpPr>
            <a:spLocks noGrp="1"/>
          </p:cNvSpPr>
          <p:nvPr>
            <p:ph type="ctrTitle"/>
          </p:nvPr>
        </p:nvSpPr>
        <p:spPr>
          <a:xfrm>
            <a:off x="0" y="141195"/>
            <a:ext cx="9144000" cy="355563"/>
          </a:xfrm>
        </p:spPr>
        <p:txBody>
          <a:bodyPr>
            <a:noAutofit/>
          </a:bodyPr>
          <a:lstStyle/>
          <a:p>
            <a:pPr algn="l"/>
            <a:r>
              <a:rPr lang="fr-FR" sz="2800" b="1" u="sng" dirty="0"/>
              <a:t>Conditions de réussite de la concertation</a:t>
            </a:r>
            <a:r>
              <a:rPr lang="fr-FR" sz="2800" b="1" dirty="0"/>
              <a:t>:</a:t>
            </a:r>
          </a:p>
        </p:txBody>
      </p:sp>
      <p:sp>
        <p:nvSpPr>
          <p:cNvPr id="3" name="Subtitle 2">
            <a:extLst>
              <a:ext uri="{FF2B5EF4-FFF2-40B4-BE49-F238E27FC236}">
                <a16:creationId xmlns:a16="http://schemas.microsoft.com/office/drawing/2014/main" id="{D2B530F7-ADC8-7D9A-4E1C-A5802FC4D843}"/>
              </a:ext>
            </a:extLst>
          </p:cNvPr>
          <p:cNvSpPr>
            <a:spLocks noGrp="1"/>
          </p:cNvSpPr>
          <p:nvPr>
            <p:ph type="subTitle" idx="1"/>
          </p:nvPr>
        </p:nvSpPr>
        <p:spPr>
          <a:xfrm>
            <a:off x="1" y="606056"/>
            <a:ext cx="12067952" cy="5932967"/>
          </a:xfrm>
        </p:spPr>
        <p:txBody>
          <a:bodyPr>
            <a:normAutofit/>
          </a:bodyPr>
          <a:lstStyle/>
          <a:p>
            <a:pPr algn="just">
              <a:lnSpc>
                <a:spcPct val="150000"/>
              </a:lnSpc>
            </a:pPr>
            <a:r>
              <a:rPr lang="fr-FR" dirty="0"/>
              <a:t>La réussite de la concertation dans les pratiques publiques dépend : </a:t>
            </a:r>
          </a:p>
          <a:p>
            <a:pPr algn="just">
              <a:lnSpc>
                <a:spcPct val="150000"/>
              </a:lnSpc>
            </a:pPr>
            <a:r>
              <a:rPr lang="fr-FR" dirty="0"/>
              <a:t>       en grande partie </a:t>
            </a:r>
            <a:r>
              <a:rPr lang="fr-FR" b="1" u="sng" dirty="0"/>
              <a:t>des élus </a:t>
            </a:r>
            <a:r>
              <a:rPr lang="fr-FR" dirty="0"/>
              <a:t>qui acceptent symboliquement ou concrètement de partager partiellement leur pouvoir et de débattre sur un pied d’égalité avec les différents acteurs agissant sur le territoire qu'ils administrent. </a:t>
            </a:r>
          </a:p>
          <a:p>
            <a:pPr algn="just">
              <a:lnSpc>
                <a:spcPct val="150000"/>
              </a:lnSpc>
            </a:pPr>
            <a:r>
              <a:rPr lang="fr-FR" dirty="0"/>
              <a:t>      des </a:t>
            </a:r>
            <a:r>
              <a:rPr lang="fr-FR" b="1" u="sng" dirty="0"/>
              <a:t>acteurs techniques et économiques</a:t>
            </a:r>
            <a:r>
              <a:rPr lang="fr-FR" dirty="0"/>
              <a:t>, qui reconnaissent ou non les représentants de la population comme des interlocuteurs légitimes. On remarque une certaine résistance de la part de ce groupe d’acteurs, qui, au nom de leurs compétences techniques, dévalorisent les compétences et les connaissances de la population. </a:t>
            </a:r>
          </a:p>
          <a:p>
            <a:pPr algn="just">
              <a:lnSpc>
                <a:spcPct val="150000"/>
              </a:lnSpc>
            </a:pPr>
            <a:r>
              <a:rPr lang="fr-FR" dirty="0"/>
              <a:t>      de</a:t>
            </a:r>
            <a:r>
              <a:rPr lang="fr-FR" b="1" u="sng" dirty="0"/>
              <a:t> la population </a:t>
            </a:r>
            <a:r>
              <a:rPr lang="fr-FR" dirty="0"/>
              <a:t>: qui est encline ou non à participer et débattre avec les pouvoirs publics, disposant ou non des informations nécessaires pour être en mesure de débattre… </a:t>
            </a:r>
          </a:p>
        </p:txBody>
      </p:sp>
      <p:cxnSp>
        <p:nvCxnSpPr>
          <p:cNvPr id="5" name="Straight Arrow Connector 4">
            <a:extLst>
              <a:ext uri="{FF2B5EF4-FFF2-40B4-BE49-F238E27FC236}">
                <a16:creationId xmlns:a16="http://schemas.microsoft.com/office/drawing/2014/main" id="{1DE1EFA8-D5E2-3F33-B1AA-EC85BB40A150}"/>
              </a:ext>
            </a:extLst>
          </p:cNvPr>
          <p:cNvCxnSpPr/>
          <p:nvPr/>
        </p:nvCxnSpPr>
        <p:spPr>
          <a:xfrm>
            <a:off x="0" y="1669312"/>
            <a:ext cx="510363"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98B7AC1A-4D5B-1C69-17F9-EE3425CE5CE0}"/>
              </a:ext>
            </a:extLst>
          </p:cNvPr>
          <p:cNvCxnSpPr/>
          <p:nvPr/>
        </p:nvCxnSpPr>
        <p:spPr>
          <a:xfrm>
            <a:off x="0" y="3429000"/>
            <a:ext cx="510363"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C6E4425D-1E81-DDA6-55EE-297BF16F120B}"/>
              </a:ext>
            </a:extLst>
          </p:cNvPr>
          <p:cNvCxnSpPr/>
          <p:nvPr/>
        </p:nvCxnSpPr>
        <p:spPr>
          <a:xfrm>
            <a:off x="0" y="5752214"/>
            <a:ext cx="510363"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1178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D692D-E799-66C4-BD23-4BF06209218E}"/>
              </a:ext>
            </a:extLst>
          </p:cNvPr>
          <p:cNvSpPr>
            <a:spLocks noGrp="1"/>
          </p:cNvSpPr>
          <p:nvPr>
            <p:ph type="ctrTitle"/>
          </p:nvPr>
        </p:nvSpPr>
        <p:spPr>
          <a:xfrm>
            <a:off x="0" y="109243"/>
            <a:ext cx="9144000" cy="549976"/>
          </a:xfrm>
        </p:spPr>
        <p:txBody>
          <a:bodyPr>
            <a:normAutofit fontScale="90000"/>
          </a:bodyPr>
          <a:lstStyle/>
          <a:p>
            <a:pPr algn="l"/>
            <a:r>
              <a:rPr lang="fr-FR" sz="3600" b="1" u="sng" dirty="0">
                <a:solidFill>
                  <a:srgbClr val="FF0000"/>
                </a:solidFill>
              </a:rPr>
              <a:t>4/ Dynamiques de la participation citoyenne</a:t>
            </a:r>
            <a:r>
              <a:rPr lang="fr-FR" sz="3600" b="1" dirty="0">
                <a:solidFill>
                  <a:srgbClr val="FF0000"/>
                </a:solidFill>
              </a:rPr>
              <a:t>:</a:t>
            </a:r>
          </a:p>
        </p:txBody>
      </p:sp>
      <p:sp>
        <p:nvSpPr>
          <p:cNvPr id="3" name="Subtitle 2">
            <a:extLst>
              <a:ext uri="{FF2B5EF4-FFF2-40B4-BE49-F238E27FC236}">
                <a16:creationId xmlns:a16="http://schemas.microsoft.com/office/drawing/2014/main" id="{FF5BC5B1-045E-A883-6E0F-01CA4E4602B8}"/>
              </a:ext>
            </a:extLst>
          </p:cNvPr>
          <p:cNvSpPr>
            <a:spLocks noGrp="1"/>
          </p:cNvSpPr>
          <p:nvPr>
            <p:ph type="subTitle" idx="1"/>
          </p:nvPr>
        </p:nvSpPr>
        <p:spPr>
          <a:xfrm>
            <a:off x="0" y="754912"/>
            <a:ext cx="12192000" cy="5993845"/>
          </a:xfrm>
        </p:spPr>
        <p:txBody>
          <a:bodyPr/>
          <a:lstStyle/>
          <a:p>
            <a:pPr algn="l"/>
            <a:r>
              <a:rPr lang="fr-FR" b="1" u="sng" dirty="0"/>
              <a:t>A- La dynamique descendante ‘’Top down’’:</a:t>
            </a:r>
          </a:p>
        </p:txBody>
      </p:sp>
      <p:sp>
        <p:nvSpPr>
          <p:cNvPr id="4" name="TextBox 3">
            <a:extLst>
              <a:ext uri="{FF2B5EF4-FFF2-40B4-BE49-F238E27FC236}">
                <a16:creationId xmlns:a16="http://schemas.microsoft.com/office/drawing/2014/main" id="{C3C9D6E6-DAE6-ABA9-22C9-1AEB5F55B598}"/>
              </a:ext>
            </a:extLst>
          </p:cNvPr>
          <p:cNvSpPr txBox="1"/>
          <p:nvPr/>
        </p:nvSpPr>
        <p:spPr>
          <a:xfrm>
            <a:off x="47846" y="1687401"/>
            <a:ext cx="12096307" cy="1697068"/>
          </a:xfrm>
          <a:prstGeom prst="rect">
            <a:avLst/>
          </a:prstGeom>
          <a:noFill/>
        </p:spPr>
        <p:txBody>
          <a:bodyPr wrap="square" rtlCol="0">
            <a:spAutoFit/>
          </a:bodyPr>
          <a:lstStyle/>
          <a:p>
            <a:pPr algn="just">
              <a:lnSpc>
                <a:spcPct val="150000"/>
              </a:lnSpc>
            </a:pPr>
            <a:r>
              <a:rPr lang="fr-FR" sz="2400" dirty="0"/>
              <a:t>Les autorités politiques qui, par soucis </a:t>
            </a:r>
            <a:r>
              <a:rPr lang="fr-FR" sz="2400" b="1" u="sng" dirty="0"/>
              <a:t>de transparence </a:t>
            </a:r>
            <a:r>
              <a:rPr lang="fr-FR" sz="2400" dirty="0"/>
              <a:t>et de </a:t>
            </a:r>
            <a:r>
              <a:rPr lang="fr-FR" sz="2400" b="1" u="sng" dirty="0"/>
              <a:t>démocratie participative, </a:t>
            </a:r>
            <a:r>
              <a:rPr lang="fr-FR" sz="2400" dirty="0"/>
              <a:t>peuvent solliciter la participation citoyenne. C’est une participation impulsée ou provoquée qui suit un mouvement« descendant », du haut vers le bas, ou « top down ». </a:t>
            </a:r>
          </a:p>
        </p:txBody>
      </p:sp>
      <p:sp>
        <p:nvSpPr>
          <p:cNvPr id="5" name="TextBox 4">
            <a:extLst>
              <a:ext uri="{FF2B5EF4-FFF2-40B4-BE49-F238E27FC236}">
                <a16:creationId xmlns:a16="http://schemas.microsoft.com/office/drawing/2014/main" id="{643B3225-F2D6-37C3-8394-A14F9B092B86}"/>
              </a:ext>
            </a:extLst>
          </p:cNvPr>
          <p:cNvSpPr txBox="1"/>
          <p:nvPr/>
        </p:nvSpPr>
        <p:spPr>
          <a:xfrm>
            <a:off x="95693" y="4070811"/>
            <a:ext cx="12096307" cy="1143070"/>
          </a:xfrm>
          <a:prstGeom prst="rect">
            <a:avLst/>
          </a:prstGeom>
          <a:noFill/>
        </p:spPr>
        <p:txBody>
          <a:bodyPr wrap="square" rtlCol="0">
            <a:spAutoFit/>
          </a:bodyPr>
          <a:lstStyle/>
          <a:p>
            <a:pPr algn="just">
              <a:lnSpc>
                <a:spcPct val="150000"/>
              </a:lnSpc>
            </a:pPr>
            <a:r>
              <a:rPr lang="fr-FR" sz="2400" dirty="0"/>
              <a:t>Le but est de convaincre les citoyens ou de les faire adhérer à un projet, ou encore de vérifier uniquement leur adhésion à un projet, une idée…etc</a:t>
            </a:r>
          </a:p>
        </p:txBody>
      </p:sp>
    </p:spTree>
    <p:extLst>
      <p:ext uri="{BB962C8B-B14F-4D97-AF65-F5344CB8AC3E}">
        <p14:creationId xmlns:p14="http://schemas.microsoft.com/office/powerpoint/2010/main" val="37985171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2183</TotalTime>
  <Words>2859</Words>
  <Application>Microsoft Office PowerPoint</Application>
  <PresentationFormat>Widescreen</PresentationFormat>
  <Paragraphs>176</Paragraphs>
  <Slides>24</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latin_ext</vt:lpstr>
      <vt:lpstr>Marianne</vt:lpstr>
      <vt:lpstr>Office Theme</vt:lpstr>
      <vt:lpstr>La participation citoyenne</vt:lpstr>
      <vt:lpstr>PowerPoint Presentation</vt:lpstr>
      <vt:lpstr>2/ Bénéfices de la participation citoyenne:</vt:lpstr>
      <vt:lpstr>PowerPoint Presentation</vt:lpstr>
      <vt:lpstr>3/ Degrés de participation citoyenne:</vt:lpstr>
      <vt:lpstr>PowerPoint Presentation</vt:lpstr>
      <vt:lpstr>PowerPoint Presentation</vt:lpstr>
      <vt:lpstr>Conditions de réussite de la concertation:</vt:lpstr>
      <vt:lpstr>4/ Dynamiques de la participation citoyenne:</vt:lpstr>
      <vt:lpstr>B - La dynamique ascendante ‘’Bottom up’’</vt:lpstr>
      <vt:lpstr>4-1/ Limites de la participation:</vt:lpstr>
      <vt:lpstr>PowerPoint Presentation</vt:lpstr>
      <vt:lpstr>5/ La gouvernance:</vt:lpstr>
      <vt:lpstr>PowerPoint Presentation</vt:lpstr>
      <vt:lpstr>Mécanismes de la participation citoyenne</vt:lpstr>
      <vt:lpstr>5/ L’agenda 21: </vt:lpstr>
      <vt:lpstr>PowerPoint Presentation</vt:lpstr>
      <vt:lpstr>5-1/ Les orientations nécessaires pour l’élaboration de l’Agenda 21:</vt:lpstr>
      <vt:lpstr>5-2/ Démarches de l’Agenda 21:</vt:lpstr>
      <vt:lpstr>PowerPoint Presentation</vt:lpstr>
      <vt:lpstr>PowerPoint Presentation</vt:lpstr>
      <vt:lpstr>PowerPoint Presentation</vt:lpstr>
      <vt:lpstr>Les outils de suivi et d’évaluation:</vt:lpstr>
      <vt:lpstr>Les outils pour l’information, la sensibilisation et la 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ZED</dc:creator>
  <cp:lastModifiedBy>ZED</cp:lastModifiedBy>
  <cp:revision>22</cp:revision>
  <dcterms:created xsi:type="dcterms:W3CDTF">2024-11-28T13:28:09Z</dcterms:created>
  <dcterms:modified xsi:type="dcterms:W3CDTF">2024-12-13T19:43:06Z</dcterms:modified>
</cp:coreProperties>
</file>