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16" r:id="rId2"/>
    <p:sldId id="334" r:id="rId3"/>
    <p:sldId id="335" r:id="rId4"/>
    <p:sldId id="392" r:id="rId5"/>
    <p:sldId id="340" r:id="rId6"/>
    <p:sldId id="384" r:id="rId7"/>
    <p:sldId id="385" r:id="rId8"/>
    <p:sldId id="386" r:id="rId9"/>
    <p:sldId id="332" r:id="rId10"/>
    <p:sldId id="333" r:id="rId11"/>
    <p:sldId id="387" r:id="rId12"/>
    <p:sldId id="317" r:id="rId13"/>
    <p:sldId id="318" r:id="rId14"/>
    <p:sldId id="319" r:id="rId15"/>
    <p:sldId id="315" r:id="rId16"/>
    <p:sldId id="321" r:id="rId17"/>
    <p:sldId id="326" r:id="rId18"/>
    <p:sldId id="327" r:id="rId19"/>
    <p:sldId id="328" r:id="rId20"/>
    <p:sldId id="388" r:id="rId21"/>
    <p:sldId id="389" r:id="rId22"/>
    <p:sldId id="390" r:id="rId23"/>
    <p:sldId id="393" r:id="rId24"/>
    <p:sldId id="329" r:id="rId25"/>
    <p:sldId id="330" r:id="rId26"/>
    <p:sldId id="391" r:id="rId27"/>
    <p:sldId id="313" r:id="rId28"/>
    <p:sldId id="331" r:id="rId2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81054" autoAdjust="0"/>
  </p:normalViewPr>
  <p:slideViewPr>
    <p:cSldViewPr snapToGrid="0">
      <p:cViewPr varScale="1">
        <p:scale>
          <a:sx n="51" d="100"/>
          <a:sy n="51" d="100"/>
        </p:scale>
        <p:origin x="126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F720AB-55A0-4C37-9F98-5B37BD73D54C}" type="doc">
      <dgm:prSet loTypeId="urn:microsoft.com/office/officeart/2005/8/layout/venn1" loCatId="relationship" qsTypeId="urn:microsoft.com/office/officeart/2005/8/quickstyle/simple1" qsCatId="simple" csTypeId="urn:microsoft.com/office/officeart/2005/8/colors/colorful4" csCatId="colorful" phldr="1"/>
      <dgm:spPr/>
    </dgm:pt>
    <dgm:pt modelId="{BF7AF855-3DE8-4CC1-A3D4-1BC4B08C31E5}">
      <dgm:prSet phldrT="[Texte]" custT="1"/>
      <dgm:spPr>
        <a:solidFill>
          <a:srgbClr val="FF0000">
            <a:alpha val="49804"/>
          </a:srgbClr>
        </a:solidFill>
        <a:ln>
          <a:solidFill>
            <a:srgbClr val="FF0000"/>
          </a:solidFill>
        </a:ln>
      </dgm:spPr>
      <dgm:t>
        <a:bodyPr/>
        <a:lstStyle/>
        <a:p>
          <a:r>
            <a:rPr lang="fr-FR" sz="2000" b="1" dirty="0">
              <a:latin typeface="Calibri" panose="020F0502020204030204" pitchFamily="34" charset="0"/>
              <a:ea typeface="Calibri" panose="020F0502020204030204" pitchFamily="34" charset="0"/>
              <a:cs typeface="Calibri" panose="020F0502020204030204" pitchFamily="34" charset="0"/>
            </a:rPr>
            <a:t>É</a:t>
          </a:r>
          <a:r>
            <a:rPr lang="fr-FR" sz="2000" b="1" dirty="0"/>
            <a:t>conomie</a:t>
          </a:r>
          <a:endParaRPr lang="fr-DZ" sz="2000" b="1" dirty="0"/>
        </a:p>
      </dgm:t>
    </dgm:pt>
    <dgm:pt modelId="{01E0B401-769C-4373-B83C-50796198214B}" type="parTrans" cxnId="{718AD4A7-8021-4929-9035-245D5FBDBBEF}">
      <dgm:prSet/>
      <dgm:spPr/>
      <dgm:t>
        <a:bodyPr/>
        <a:lstStyle/>
        <a:p>
          <a:endParaRPr lang="fr-DZ" sz="2000" b="1"/>
        </a:p>
      </dgm:t>
    </dgm:pt>
    <dgm:pt modelId="{72D2D1A1-9A69-4853-82A5-142260143AC5}" type="sibTrans" cxnId="{718AD4A7-8021-4929-9035-245D5FBDBBEF}">
      <dgm:prSet/>
      <dgm:spPr/>
      <dgm:t>
        <a:bodyPr/>
        <a:lstStyle/>
        <a:p>
          <a:endParaRPr lang="fr-DZ" sz="2000" b="1"/>
        </a:p>
      </dgm:t>
    </dgm:pt>
    <dgm:pt modelId="{3FB02B59-7E13-4173-8757-079E50946C47}">
      <dgm:prSet phldrT="[Texte]" custT="1"/>
      <dgm:spPr/>
      <dgm:t>
        <a:bodyPr/>
        <a:lstStyle/>
        <a:p>
          <a:r>
            <a:rPr lang="fr-FR" sz="2000" b="1" dirty="0"/>
            <a:t>Environnement</a:t>
          </a:r>
          <a:r>
            <a:rPr lang="fr-FR" sz="1800" b="1" dirty="0"/>
            <a:t> </a:t>
          </a:r>
          <a:endParaRPr lang="fr-DZ" sz="1600" b="1" dirty="0"/>
        </a:p>
      </dgm:t>
    </dgm:pt>
    <dgm:pt modelId="{67DC7131-9FCA-47AB-9C00-2B1CB1B939B2}" type="parTrans" cxnId="{EEED9D9E-76CB-49EE-AFB3-B0291875A4AC}">
      <dgm:prSet/>
      <dgm:spPr/>
      <dgm:t>
        <a:bodyPr/>
        <a:lstStyle/>
        <a:p>
          <a:endParaRPr lang="fr-DZ" sz="2000" b="1"/>
        </a:p>
      </dgm:t>
    </dgm:pt>
    <dgm:pt modelId="{C733D17E-4479-4B25-83F5-08B186A14BA4}" type="sibTrans" cxnId="{EEED9D9E-76CB-49EE-AFB3-B0291875A4AC}">
      <dgm:prSet/>
      <dgm:spPr/>
      <dgm:t>
        <a:bodyPr/>
        <a:lstStyle/>
        <a:p>
          <a:endParaRPr lang="fr-DZ" sz="2000" b="1"/>
        </a:p>
      </dgm:t>
    </dgm:pt>
    <dgm:pt modelId="{6B9884DA-94DB-4AF7-ADC4-22A490F5FCDC}">
      <dgm:prSet phldrT="[Texte]" custT="1"/>
      <dgm:spPr/>
      <dgm:t>
        <a:bodyPr/>
        <a:lstStyle/>
        <a:p>
          <a:r>
            <a:rPr lang="fr-FR" sz="2000" b="1" dirty="0"/>
            <a:t>Social</a:t>
          </a:r>
          <a:r>
            <a:rPr lang="fr-FR" sz="2800" b="1" dirty="0"/>
            <a:t> </a:t>
          </a:r>
          <a:endParaRPr lang="fr-DZ" sz="2800" b="1" dirty="0"/>
        </a:p>
      </dgm:t>
    </dgm:pt>
    <dgm:pt modelId="{FD9F4208-353B-4010-A21E-96A87FE8CC4D}" type="parTrans" cxnId="{371AFD68-2641-4273-8C41-2D54CA70E8FE}">
      <dgm:prSet/>
      <dgm:spPr/>
      <dgm:t>
        <a:bodyPr/>
        <a:lstStyle/>
        <a:p>
          <a:endParaRPr lang="fr-DZ" sz="2000" b="1"/>
        </a:p>
      </dgm:t>
    </dgm:pt>
    <dgm:pt modelId="{DC7E1CE7-1FB7-43F6-AAFB-5E6B8869FE29}" type="sibTrans" cxnId="{371AFD68-2641-4273-8C41-2D54CA70E8FE}">
      <dgm:prSet/>
      <dgm:spPr/>
      <dgm:t>
        <a:bodyPr/>
        <a:lstStyle/>
        <a:p>
          <a:endParaRPr lang="fr-DZ" sz="2000" b="1"/>
        </a:p>
      </dgm:t>
    </dgm:pt>
    <dgm:pt modelId="{15E86BDA-C3C8-413F-A860-DE8D1FCF2626}" type="pres">
      <dgm:prSet presAssocID="{AEF720AB-55A0-4C37-9F98-5B37BD73D54C}" presName="compositeShape" presStyleCnt="0">
        <dgm:presLayoutVars>
          <dgm:chMax val="7"/>
          <dgm:dir/>
          <dgm:resizeHandles val="exact"/>
        </dgm:presLayoutVars>
      </dgm:prSet>
      <dgm:spPr/>
    </dgm:pt>
    <dgm:pt modelId="{E2D18517-B190-4108-B090-59D0E8300195}" type="pres">
      <dgm:prSet presAssocID="{BF7AF855-3DE8-4CC1-A3D4-1BC4B08C31E5}" presName="circ1" presStyleLbl="vennNode1" presStyleIdx="0" presStyleCnt="3" custScaleX="106098"/>
      <dgm:spPr/>
    </dgm:pt>
    <dgm:pt modelId="{E375432C-5EEA-41DC-8739-FC7EB1F8D67A}" type="pres">
      <dgm:prSet presAssocID="{BF7AF855-3DE8-4CC1-A3D4-1BC4B08C31E5}" presName="circ1Tx" presStyleLbl="revTx" presStyleIdx="0" presStyleCnt="0">
        <dgm:presLayoutVars>
          <dgm:chMax val="0"/>
          <dgm:chPref val="0"/>
          <dgm:bulletEnabled val="1"/>
        </dgm:presLayoutVars>
      </dgm:prSet>
      <dgm:spPr/>
    </dgm:pt>
    <dgm:pt modelId="{1DB3DFB7-53E7-4A42-A81F-26A1D4F93292}" type="pres">
      <dgm:prSet presAssocID="{3FB02B59-7E13-4173-8757-079E50946C47}" presName="circ2" presStyleLbl="vennNode1" presStyleIdx="1" presStyleCnt="3" custScaleX="118674" custScaleY="118385" custLinFactNeighborX="2918" custLinFactNeighborY="-874"/>
      <dgm:spPr/>
    </dgm:pt>
    <dgm:pt modelId="{E3A90D45-64C0-4D6E-8C0C-4945E0B0E77B}" type="pres">
      <dgm:prSet presAssocID="{3FB02B59-7E13-4173-8757-079E50946C47}" presName="circ2Tx" presStyleLbl="revTx" presStyleIdx="0" presStyleCnt="0">
        <dgm:presLayoutVars>
          <dgm:chMax val="0"/>
          <dgm:chPref val="0"/>
          <dgm:bulletEnabled val="1"/>
        </dgm:presLayoutVars>
      </dgm:prSet>
      <dgm:spPr/>
    </dgm:pt>
    <dgm:pt modelId="{C6C041BC-CA64-493E-8DA9-0E5D2AEA77DC}" type="pres">
      <dgm:prSet presAssocID="{6B9884DA-94DB-4AF7-ADC4-22A490F5FCDC}" presName="circ3" presStyleLbl="vennNode1" presStyleIdx="2" presStyleCnt="3" custScaleX="104009" custScaleY="117244"/>
      <dgm:spPr/>
    </dgm:pt>
    <dgm:pt modelId="{2878F0AE-E671-45D2-8D21-AA2D7DBB37EA}" type="pres">
      <dgm:prSet presAssocID="{6B9884DA-94DB-4AF7-ADC4-22A490F5FCDC}" presName="circ3Tx" presStyleLbl="revTx" presStyleIdx="0" presStyleCnt="0">
        <dgm:presLayoutVars>
          <dgm:chMax val="0"/>
          <dgm:chPref val="0"/>
          <dgm:bulletEnabled val="1"/>
        </dgm:presLayoutVars>
      </dgm:prSet>
      <dgm:spPr/>
    </dgm:pt>
  </dgm:ptLst>
  <dgm:cxnLst>
    <dgm:cxn modelId="{9E7ED90C-02F7-4CF1-BD3F-2092E3EB5A2D}" type="presOf" srcId="{BF7AF855-3DE8-4CC1-A3D4-1BC4B08C31E5}" destId="{E2D18517-B190-4108-B090-59D0E8300195}" srcOrd="0" destOrd="0" presId="urn:microsoft.com/office/officeart/2005/8/layout/venn1"/>
    <dgm:cxn modelId="{A14B4620-88C0-4531-A660-70369F1FCC00}" type="presOf" srcId="{BF7AF855-3DE8-4CC1-A3D4-1BC4B08C31E5}" destId="{E375432C-5EEA-41DC-8739-FC7EB1F8D67A}" srcOrd="1" destOrd="0" presId="urn:microsoft.com/office/officeart/2005/8/layout/venn1"/>
    <dgm:cxn modelId="{B3AD555B-3DF5-434C-B818-7D6D21549EB7}" type="presOf" srcId="{3FB02B59-7E13-4173-8757-079E50946C47}" destId="{1DB3DFB7-53E7-4A42-A81F-26A1D4F93292}" srcOrd="0" destOrd="0" presId="urn:microsoft.com/office/officeart/2005/8/layout/venn1"/>
    <dgm:cxn modelId="{371AFD68-2641-4273-8C41-2D54CA70E8FE}" srcId="{AEF720AB-55A0-4C37-9F98-5B37BD73D54C}" destId="{6B9884DA-94DB-4AF7-ADC4-22A490F5FCDC}" srcOrd="2" destOrd="0" parTransId="{FD9F4208-353B-4010-A21E-96A87FE8CC4D}" sibTransId="{DC7E1CE7-1FB7-43F6-AAFB-5E6B8869FE29}"/>
    <dgm:cxn modelId="{34CF5A6A-F605-4020-AA24-5DFF3E81EBA1}" type="presOf" srcId="{6B9884DA-94DB-4AF7-ADC4-22A490F5FCDC}" destId="{C6C041BC-CA64-493E-8DA9-0E5D2AEA77DC}" srcOrd="0" destOrd="0" presId="urn:microsoft.com/office/officeart/2005/8/layout/venn1"/>
    <dgm:cxn modelId="{6440AE7C-EBBC-4539-8B5E-803978761D3D}" type="presOf" srcId="{AEF720AB-55A0-4C37-9F98-5B37BD73D54C}" destId="{15E86BDA-C3C8-413F-A860-DE8D1FCF2626}" srcOrd="0" destOrd="0" presId="urn:microsoft.com/office/officeart/2005/8/layout/venn1"/>
    <dgm:cxn modelId="{EEED9D9E-76CB-49EE-AFB3-B0291875A4AC}" srcId="{AEF720AB-55A0-4C37-9F98-5B37BD73D54C}" destId="{3FB02B59-7E13-4173-8757-079E50946C47}" srcOrd="1" destOrd="0" parTransId="{67DC7131-9FCA-47AB-9C00-2B1CB1B939B2}" sibTransId="{C733D17E-4479-4B25-83F5-08B186A14BA4}"/>
    <dgm:cxn modelId="{718AD4A7-8021-4929-9035-245D5FBDBBEF}" srcId="{AEF720AB-55A0-4C37-9F98-5B37BD73D54C}" destId="{BF7AF855-3DE8-4CC1-A3D4-1BC4B08C31E5}" srcOrd="0" destOrd="0" parTransId="{01E0B401-769C-4373-B83C-50796198214B}" sibTransId="{72D2D1A1-9A69-4853-82A5-142260143AC5}"/>
    <dgm:cxn modelId="{CBFF86F8-E22F-4130-BEC9-453189E4C902}" type="presOf" srcId="{6B9884DA-94DB-4AF7-ADC4-22A490F5FCDC}" destId="{2878F0AE-E671-45D2-8D21-AA2D7DBB37EA}" srcOrd="1" destOrd="0" presId="urn:microsoft.com/office/officeart/2005/8/layout/venn1"/>
    <dgm:cxn modelId="{3AC346FB-5723-4FA0-A6C6-F3A8B28DD76F}" type="presOf" srcId="{3FB02B59-7E13-4173-8757-079E50946C47}" destId="{E3A90D45-64C0-4D6E-8C0C-4945E0B0E77B}" srcOrd="1" destOrd="0" presId="urn:microsoft.com/office/officeart/2005/8/layout/venn1"/>
    <dgm:cxn modelId="{3E8BCA46-4FBD-4538-A03D-DAC7CFC3A9E2}" type="presParOf" srcId="{15E86BDA-C3C8-413F-A860-DE8D1FCF2626}" destId="{E2D18517-B190-4108-B090-59D0E8300195}" srcOrd="0" destOrd="0" presId="urn:microsoft.com/office/officeart/2005/8/layout/venn1"/>
    <dgm:cxn modelId="{9439F0CF-52AC-43AA-99FE-4B8D2C3C5909}" type="presParOf" srcId="{15E86BDA-C3C8-413F-A860-DE8D1FCF2626}" destId="{E375432C-5EEA-41DC-8739-FC7EB1F8D67A}" srcOrd="1" destOrd="0" presId="urn:microsoft.com/office/officeart/2005/8/layout/venn1"/>
    <dgm:cxn modelId="{384234AC-83D9-4D66-BDFC-10243AF3C3B7}" type="presParOf" srcId="{15E86BDA-C3C8-413F-A860-DE8D1FCF2626}" destId="{1DB3DFB7-53E7-4A42-A81F-26A1D4F93292}" srcOrd="2" destOrd="0" presId="urn:microsoft.com/office/officeart/2005/8/layout/venn1"/>
    <dgm:cxn modelId="{59B872FF-42D1-41F4-87F0-3923C03009F0}" type="presParOf" srcId="{15E86BDA-C3C8-413F-A860-DE8D1FCF2626}" destId="{E3A90D45-64C0-4D6E-8C0C-4945E0B0E77B}" srcOrd="3" destOrd="0" presId="urn:microsoft.com/office/officeart/2005/8/layout/venn1"/>
    <dgm:cxn modelId="{3A983612-5779-4F95-AD99-58F6552764CE}" type="presParOf" srcId="{15E86BDA-C3C8-413F-A860-DE8D1FCF2626}" destId="{C6C041BC-CA64-493E-8DA9-0E5D2AEA77DC}" srcOrd="4" destOrd="0" presId="urn:microsoft.com/office/officeart/2005/8/layout/venn1"/>
    <dgm:cxn modelId="{B88E4226-BC6D-4904-B449-60A4850DDDBA}" type="presParOf" srcId="{15E86BDA-C3C8-413F-A860-DE8D1FCF2626}" destId="{2878F0AE-E671-45D2-8D21-AA2D7DBB37EA}"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D18517-B190-4108-B090-59D0E8300195}">
      <dsp:nvSpPr>
        <dsp:cNvPr id="0" name=""/>
        <dsp:cNvSpPr/>
      </dsp:nvSpPr>
      <dsp:spPr>
        <a:xfrm>
          <a:off x="2060291" y="5517"/>
          <a:ext cx="2469155" cy="2327240"/>
        </a:xfrm>
        <a:prstGeom prst="ellipse">
          <a:avLst/>
        </a:prstGeom>
        <a:solidFill>
          <a:srgbClr val="FF0000">
            <a:alpha val="49804"/>
          </a:srgb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fr-FR" sz="2000" b="1" kern="1200" dirty="0">
              <a:latin typeface="Calibri" panose="020F0502020204030204" pitchFamily="34" charset="0"/>
              <a:ea typeface="Calibri" panose="020F0502020204030204" pitchFamily="34" charset="0"/>
              <a:cs typeface="Calibri" panose="020F0502020204030204" pitchFamily="34" charset="0"/>
            </a:rPr>
            <a:t>É</a:t>
          </a:r>
          <a:r>
            <a:rPr lang="fr-FR" sz="2000" b="1" kern="1200" dirty="0"/>
            <a:t>conomie</a:t>
          </a:r>
          <a:endParaRPr lang="fr-DZ" sz="2000" b="1" kern="1200" dirty="0"/>
        </a:p>
      </dsp:txBody>
      <dsp:txXfrm>
        <a:off x="2389511" y="412784"/>
        <a:ext cx="1810714" cy="1047258"/>
      </dsp:txXfrm>
    </dsp:sp>
    <dsp:sp modelId="{1DB3DFB7-53E7-4A42-A81F-26A1D4F93292}">
      <dsp:nvSpPr>
        <dsp:cNvPr id="0" name=""/>
        <dsp:cNvSpPr/>
      </dsp:nvSpPr>
      <dsp:spPr>
        <a:xfrm>
          <a:off x="2821609" y="1225771"/>
          <a:ext cx="2761829" cy="2755104"/>
        </a:xfrm>
        <a:prstGeom prst="ellipse">
          <a:avLst/>
        </a:prstGeom>
        <a:solidFill>
          <a:schemeClr val="accent4">
            <a:alpha val="50000"/>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fr-FR" sz="2000" b="1" kern="1200" dirty="0"/>
            <a:t>Environnement</a:t>
          </a:r>
          <a:r>
            <a:rPr lang="fr-FR" sz="1800" b="1" kern="1200" dirty="0"/>
            <a:t> </a:t>
          </a:r>
          <a:endParaRPr lang="fr-DZ" sz="1600" b="1" kern="1200" dirty="0"/>
        </a:p>
      </dsp:txBody>
      <dsp:txXfrm>
        <a:off x="3666268" y="1937506"/>
        <a:ext cx="1657097" cy="1515307"/>
      </dsp:txXfrm>
    </dsp:sp>
    <dsp:sp modelId="{C6C041BC-CA64-493E-8DA9-0E5D2AEA77DC}">
      <dsp:nvSpPr>
        <dsp:cNvPr id="0" name=""/>
        <dsp:cNvSpPr/>
      </dsp:nvSpPr>
      <dsp:spPr>
        <a:xfrm>
          <a:off x="1244852" y="1259388"/>
          <a:ext cx="2420539" cy="2728550"/>
        </a:xfrm>
        <a:prstGeom prst="ellipse">
          <a:avLst/>
        </a:prstGeom>
        <a:solidFill>
          <a:schemeClr val="accent4">
            <a:alpha val="50000"/>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fr-FR" sz="2000" b="1" kern="1200" dirty="0"/>
            <a:t>Social</a:t>
          </a:r>
          <a:r>
            <a:rPr lang="fr-FR" sz="2800" b="1" kern="1200" dirty="0"/>
            <a:t> </a:t>
          </a:r>
          <a:endParaRPr lang="fr-DZ" sz="2800" b="1" kern="1200" dirty="0"/>
        </a:p>
      </dsp:txBody>
      <dsp:txXfrm>
        <a:off x="1472787" y="1964263"/>
        <a:ext cx="1452323" cy="150070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513384-3F61-44A4-BE8C-7164C0B8FCFB}" type="datetimeFigureOut">
              <a:rPr lang="fr-FR" smtClean="0"/>
              <a:t>13/12/2024</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9F5A6A-28C3-4397-AF01-01334E000115}" type="slidenum">
              <a:rPr lang="fr-FR" smtClean="0"/>
              <a:t>‹#›</a:t>
            </a:fld>
            <a:endParaRPr lang="fr-FR"/>
          </a:p>
        </p:txBody>
      </p:sp>
    </p:spTree>
    <p:extLst>
      <p:ext uri="{BB962C8B-B14F-4D97-AF65-F5344CB8AC3E}">
        <p14:creationId xmlns:p14="http://schemas.microsoft.com/office/powerpoint/2010/main" val="62270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C89F5A6A-28C3-4397-AF01-01334E000115}" type="slidenum">
              <a:rPr lang="fr-FR" smtClean="0"/>
              <a:t>7</a:t>
            </a:fld>
            <a:endParaRPr lang="fr-FR"/>
          </a:p>
        </p:txBody>
      </p:sp>
    </p:spTree>
    <p:extLst>
      <p:ext uri="{BB962C8B-B14F-4D97-AF65-F5344CB8AC3E}">
        <p14:creationId xmlns:p14="http://schemas.microsoft.com/office/powerpoint/2010/main" val="1590370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Atteindre les objectifs de DD a travers l’amgt des espaces publics</a:t>
            </a:r>
          </a:p>
          <a:p>
            <a:r>
              <a:rPr lang="fr-FR" dirty="0"/>
              <a:t>Une méthode d’aide a la décision pour évaluer la qualité des esapces publics </a:t>
            </a:r>
          </a:p>
          <a:p>
            <a:r>
              <a:rPr lang="fr-FR" dirty="0"/>
              <a:t>Une méthode d’aide a la décision repose sur une série indicateurs (catalogue) selon le quel on évalue la qualité de l’espace public </a:t>
            </a:r>
          </a:p>
          <a:p>
            <a:endParaRPr lang="fr-FR" dirty="0"/>
          </a:p>
        </p:txBody>
      </p:sp>
      <p:sp>
        <p:nvSpPr>
          <p:cNvPr id="4" name="Slide Number Placeholder 3"/>
          <p:cNvSpPr>
            <a:spLocks noGrp="1"/>
          </p:cNvSpPr>
          <p:nvPr>
            <p:ph type="sldNum" sz="quarter" idx="5"/>
          </p:nvPr>
        </p:nvSpPr>
        <p:spPr/>
        <p:txBody>
          <a:bodyPr/>
          <a:lstStyle/>
          <a:p>
            <a:fld id="{C89F5A6A-28C3-4397-AF01-01334E000115}" type="slidenum">
              <a:rPr lang="fr-FR" smtClean="0"/>
              <a:t>12</a:t>
            </a:fld>
            <a:endParaRPr lang="fr-FR"/>
          </a:p>
        </p:txBody>
      </p:sp>
    </p:spTree>
    <p:extLst>
      <p:ext uri="{BB962C8B-B14F-4D97-AF65-F5344CB8AC3E}">
        <p14:creationId xmlns:p14="http://schemas.microsoft.com/office/powerpoint/2010/main" val="338787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Les dimensions de DD (chaque dimension a des critéres) </a:t>
            </a:r>
          </a:p>
        </p:txBody>
      </p:sp>
      <p:sp>
        <p:nvSpPr>
          <p:cNvPr id="4" name="Slide Number Placeholder 3"/>
          <p:cNvSpPr>
            <a:spLocks noGrp="1"/>
          </p:cNvSpPr>
          <p:nvPr>
            <p:ph type="sldNum" sz="quarter" idx="5"/>
          </p:nvPr>
        </p:nvSpPr>
        <p:spPr/>
        <p:txBody>
          <a:bodyPr/>
          <a:lstStyle/>
          <a:p>
            <a:fld id="{C89F5A6A-28C3-4397-AF01-01334E000115}" type="slidenum">
              <a:rPr lang="fr-FR" smtClean="0"/>
              <a:t>14</a:t>
            </a:fld>
            <a:endParaRPr lang="fr-FR"/>
          </a:p>
        </p:txBody>
      </p:sp>
    </p:spTree>
    <p:extLst>
      <p:ext uri="{BB962C8B-B14F-4D97-AF65-F5344CB8AC3E}">
        <p14:creationId xmlns:p14="http://schemas.microsoft.com/office/powerpoint/2010/main" val="468128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C89F5A6A-28C3-4397-AF01-01334E000115}" type="slidenum">
              <a:rPr lang="fr-FR" smtClean="0"/>
              <a:t>17</a:t>
            </a:fld>
            <a:endParaRPr lang="fr-FR"/>
          </a:p>
        </p:txBody>
      </p:sp>
    </p:spTree>
    <p:extLst>
      <p:ext uri="{BB962C8B-B14F-4D97-AF65-F5344CB8AC3E}">
        <p14:creationId xmlns:p14="http://schemas.microsoft.com/office/powerpoint/2010/main" val="904965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La valeur « notée » des indicateurs statistiques doit être comparée à une valeur de référence (ratios, normes, standards, exemples, benchmarks...).</a:t>
            </a:r>
          </a:p>
          <a:p>
            <a:endParaRPr lang="fr-FR" dirty="0"/>
          </a:p>
        </p:txBody>
      </p:sp>
      <p:sp>
        <p:nvSpPr>
          <p:cNvPr id="4" name="Slide Number Placeholder 3"/>
          <p:cNvSpPr>
            <a:spLocks noGrp="1"/>
          </p:cNvSpPr>
          <p:nvPr>
            <p:ph type="sldNum" sz="quarter" idx="5"/>
          </p:nvPr>
        </p:nvSpPr>
        <p:spPr/>
        <p:txBody>
          <a:bodyPr/>
          <a:lstStyle/>
          <a:p>
            <a:fld id="{C89F5A6A-28C3-4397-AF01-01334E000115}" type="slidenum">
              <a:rPr lang="fr-FR" smtClean="0"/>
              <a:t>21</a:t>
            </a:fld>
            <a:endParaRPr lang="fr-FR"/>
          </a:p>
        </p:txBody>
      </p:sp>
    </p:spTree>
    <p:extLst>
      <p:ext uri="{BB962C8B-B14F-4D97-AF65-F5344CB8AC3E}">
        <p14:creationId xmlns:p14="http://schemas.microsoft.com/office/powerpoint/2010/main" val="3162474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C8170-6B46-1898-0E25-0ECDBCCDF13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fr-FR"/>
          </a:p>
        </p:txBody>
      </p:sp>
      <p:sp>
        <p:nvSpPr>
          <p:cNvPr id="3" name="Subtitle 2">
            <a:extLst>
              <a:ext uri="{FF2B5EF4-FFF2-40B4-BE49-F238E27FC236}">
                <a16:creationId xmlns:a16="http://schemas.microsoft.com/office/drawing/2014/main" id="{E7886054-A154-6EB5-70A5-A873B89699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r-FR"/>
          </a:p>
        </p:txBody>
      </p:sp>
      <p:sp>
        <p:nvSpPr>
          <p:cNvPr id="4" name="Date Placeholder 3">
            <a:extLst>
              <a:ext uri="{FF2B5EF4-FFF2-40B4-BE49-F238E27FC236}">
                <a16:creationId xmlns:a16="http://schemas.microsoft.com/office/drawing/2014/main" id="{1E42FE45-E2B0-87EF-0CE7-D0282FFD7846}"/>
              </a:ext>
            </a:extLst>
          </p:cNvPr>
          <p:cNvSpPr>
            <a:spLocks noGrp="1"/>
          </p:cNvSpPr>
          <p:nvPr>
            <p:ph type="dt" sz="half" idx="10"/>
          </p:nvPr>
        </p:nvSpPr>
        <p:spPr/>
        <p:txBody>
          <a:bodyPr/>
          <a:lstStyle/>
          <a:p>
            <a:fld id="{13DFC1CA-74D9-4099-919D-15F4ECFB4AD1}" type="datetimeFigureOut">
              <a:rPr lang="fr-FR" smtClean="0"/>
              <a:t>13/12/2024</a:t>
            </a:fld>
            <a:endParaRPr lang="fr-FR"/>
          </a:p>
        </p:txBody>
      </p:sp>
      <p:sp>
        <p:nvSpPr>
          <p:cNvPr id="5" name="Footer Placeholder 4">
            <a:extLst>
              <a:ext uri="{FF2B5EF4-FFF2-40B4-BE49-F238E27FC236}">
                <a16:creationId xmlns:a16="http://schemas.microsoft.com/office/drawing/2014/main" id="{18D849B4-24B2-EE0C-EF67-539DB87632FB}"/>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DD05D870-DA60-A05C-53FC-4ED8BDF5F3AC}"/>
              </a:ext>
            </a:extLst>
          </p:cNvPr>
          <p:cNvSpPr>
            <a:spLocks noGrp="1"/>
          </p:cNvSpPr>
          <p:nvPr>
            <p:ph type="sldNum" sz="quarter" idx="12"/>
          </p:nvPr>
        </p:nvSpPr>
        <p:spPr/>
        <p:txBody>
          <a:bodyPr/>
          <a:lstStyle/>
          <a:p>
            <a:fld id="{28AA0EEC-DFCC-445E-B413-862359AD76D5}" type="slidenum">
              <a:rPr lang="fr-FR" smtClean="0"/>
              <a:t>‹#›</a:t>
            </a:fld>
            <a:endParaRPr lang="fr-FR"/>
          </a:p>
        </p:txBody>
      </p:sp>
    </p:spTree>
    <p:extLst>
      <p:ext uri="{BB962C8B-B14F-4D97-AF65-F5344CB8AC3E}">
        <p14:creationId xmlns:p14="http://schemas.microsoft.com/office/powerpoint/2010/main" val="4043555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F6028-F389-46D8-64B7-D98F96ED0CF1}"/>
              </a:ext>
            </a:extLst>
          </p:cNvPr>
          <p:cNvSpPr>
            <a:spLocks noGrp="1"/>
          </p:cNvSpPr>
          <p:nvPr>
            <p:ph type="title"/>
          </p:nvPr>
        </p:nvSpPr>
        <p:spPr/>
        <p:txBody>
          <a:bodyPr/>
          <a:lstStyle/>
          <a:p>
            <a:r>
              <a:rPr lang="en-GB"/>
              <a:t>Click to edit Master title style</a:t>
            </a:r>
            <a:endParaRPr lang="fr-FR"/>
          </a:p>
        </p:txBody>
      </p:sp>
      <p:sp>
        <p:nvSpPr>
          <p:cNvPr id="3" name="Vertical Text Placeholder 2">
            <a:extLst>
              <a:ext uri="{FF2B5EF4-FFF2-40B4-BE49-F238E27FC236}">
                <a16:creationId xmlns:a16="http://schemas.microsoft.com/office/drawing/2014/main" id="{7C9BF8D0-0256-D68C-31D5-B60C0E3C862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Date Placeholder 3">
            <a:extLst>
              <a:ext uri="{FF2B5EF4-FFF2-40B4-BE49-F238E27FC236}">
                <a16:creationId xmlns:a16="http://schemas.microsoft.com/office/drawing/2014/main" id="{6C449750-AEAD-09B1-A016-34EB4949127F}"/>
              </a:ext>
            </a:extLst>
          </p:cNvPr>
          <p:cNvSpPr>
            <a:spLocks noGrp="1"/>
          </p:cNvSpPr>
          <p:nvPr>
            <p:ph type="dt" sz="half" idx="10"/>
          </p:nvPr>
        </p:nvSpPr>
        <p:spPr/>
        <p:txBody>
          <a:bodyPr/>
          <a:lstStyle/>
          <a:p>
            <a:fld id="{13DFC1CA-74D9-4099-919D-15F4ECFB4AD1}" type="datetimeFigureOut">
              <a:rPr lang="fr-FR" smtClean="0"/>
              <a:t>13/12/2024</a:t>
            </a:fld>
            <a:endParaRPr lang="fr-FR"/>
          </a:p>
        </p:txBody>
      </p:sp>
      <p:sp>
        <p:nvSpPr>
          <p:cNvPr id="5" name="Footer Placeholder 4">
            <a:extLst>
              <a:ext uri="{FF2B5EF4-FFF2-40B4-BE49-F238E27FC236}">
                <a16:creationId xmlns:a16="http://schemas.microsoft.com/office/drawing/2014/main" id="{829EE555-3EC2-B7D4-34A6-639F627DA8F2}"/>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ED45F4A1-6847-EA4C-0652-FC4A5FE23313}"/>
              </a:ext>
            </a:extLst>
          </p:cNvPr>
          <p:cNvSpPr>
            <a:spLocks noGrp="1"/>
          </p:cNvSpPr>
          <p:nvPr>
            <p:ph type="sldNum" sz="quarter" idx="12"/>
          </p:nvPr>
        </p:nvSpPr>
        <p:spPr/>
        <p:txBody>
          <a:bodyPr/>
          <a:lstStyle/>
          <a:p>
            <a:fld id="{28AA0EEC-DFCC-445E-B413-862359AD76D5}" type="slidenum">
              <a:rPr lang="fr-FR" smtClean="0"/>
              <a:t>‹#›</a:t>
            </a:fld>
            <a:endParaRPr lang="fr-FR"/>
          </a:p>
        </p:txBody>
      </p:sp>
    </p:spTree>
    <p:extLst>
      <p:ext uri="{BB962C8B-B14F-4D97-AF65-F5344CB8AC3E}">
        <p14:creationId xmlns:p14="http://schemas.microsoft.com/office/powerpoint/2010/main" val="4005723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5CBC66-214C-DC3D-B2D4-CE13D2C54D3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fr-FR"/>
          </a:p>
        </p:txBody>
      </p:sp>
      <p:sp>
        <p:nvSpPr>
          <p:cNvPr id="3" name="Vertical Text Placeholder 2">
            <a:extLst>
              <a:ext uri="{FF2B5EF4-FFF2-40B4-BE49-F238E27FC236}">
                <a16:creationId xmlns:a16="http://schemas.microsoft.com/office/drawing/2014/main" id="{D5232C9E-6FD9-1249-CDB6-4F5CEDAA78E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Date Placeholder 3">
            <a:extLst>
              <a:ext uri="{FF2B5EF4-FFF2-40B4-BE49-F238E27FC236}">
                <a16:creationId xmlns:a16="http://schemas.microsoft.com/office/drawing/2014/main" id="{80B685D3-DA1B-AE8B-F04D-604A51289F05}"/>
              </a:ext>
            </a:extLst>
          </p:cNvPr>
          <p:cNvSpPr>
            <a:spLocks noGrp="1"/>
          </p:cNvSpPr>
          <p:nvPr>
            <p:ph type="dt" sz="half" idx="10"/>
          </p:nvPr>
        </p:nvSpPr>
        <p:spPr/>
        <p:txBody>
          <a:bodyPr/>
          <a:lstStyle/>
          <a:p>
            <a:fld id="{13DFC1CA-74D9-4099-919D-15F4ECFB4AD1}" type="datetimeFigureOut">
              <a:rPr lang="fr-FR" smtClean="0"/>
              <a:t>13/12/2024</a:t>
            </a:fld>
            <a:endParaRPr lang="fr-FR"/>
          </a:p>
        </p:txBody>
      </p:sp>
      <p:sp>
        <p:nvSpPr>
          <p:cNvPr id="5" name="Footer Placeholder 4">
            <a:extLst>
              <a:ext uri="{FF2B5EF4-FFF2-40B4-BE49-F238E27FC236}">
                <a16:creationId xmlns:a16="http://schemas.microsoft.com/office/drawing/2014/main" id="{040409C2-76AC-564A-77F2-777F100F8E41}"/>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1F55C4EF-0D71-4E7B-8233-FEE50E78C00B}"/>
              </a:ext>
            </a:extLst>
          </p:cNvPr>
          <p:cNvSpPr>
            <a:spLocks noGrp="1"/>
          </p:cNvSpPr>
          <p:nvPr>
            <p:ph type="sldNum" sz="quarter" idx="12"/>
          </p:nvPr>
        </p:nvSpPr>
        <p:spPr/>
        <p:txBody>
          <a:bodyPr/>
          <a:lstStyle/>
          <a:p>
            <a:fld id="{28AA0EEC-DFCC-445E-B413-862359AD76D5}" type="slidenum">
              <a:rPr lang="fr-FR" smtClean="0"/>
              <a:t>‹#›</a:t>
            </a:fld>
            <a:endParaRPr lang="fr-FR"/>
          </a:p>
        </p:txBody>
      </p:sp>
    </p:spTree>
    <p:extLst>
      <p:ext uri="{BB962C8B-B14F-4D97-AF65-F5344CB8AC3E}">
        <p14:creationId xmlns:p14="http://schemas.microsoft.com/office/powerpoint/2010/main" val="1728228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87B72-483B-75CF-BE08-873C25C378FA}"/>
              </a:ext>
            </a:extLst>
          </p:cNvPr>
          <p:cNvSpPr>
            <a:spLocks noGrp="1"/>
          </p:cNvSpPr>
          <p:nvPr>
            <p:ph type="title"/>
          </p:nvPr>
        </p:nvSpPr>
        <p:spPr/>
        <p:txBody>
          <a:bodyPr/>
          <a:lstStyle/>
          <a:p>
            <a:r>
              <a:rPr lang="en-GB"/>
              <a:t>Click to edit Master title style</a:t>
            </a:r>
            <a:endParaRPr lang="fr-FR"/>
          </a:p>
        </p:txBody>
      </p:sp>
      <p:sp>
        <p:nvSpPr>
          <p:cNvPr id="3" name="Content Placeholder 2">
            <a:extLst>
              <a:ext uri="{FF2B5EF4-FFF2-40B4-BE49-F238E27FC236}">
                <a16:creationId xmlns:a16="http://schemas.microsoft.com/office/drawing/2014/main" id="{156AEEDC-B15B-4578-080C-7FBA439233C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Date Placeholder 3">
            <a:extLst>
              <a:ext uri="{FF2B5EF4-FFF2-40B4-BE49-F238E27FC236}">
                <a16:creationId xmlns:a16="http://schemas.microsoft.com/office/drawing/2014/main" id="{F754DDBA-E304-76D8-18FF-6009669A6E7B}"/>
              </a:ext>
            </a:extLst>
          </p:cNvPr>
          <p:cNvSpPr>
            <a:spLocks noGrp="1"/>
          </p:cNvSpPr>
          <p:nvPr>
            <p:ph type="dt" sz="half" idx="10"/>
          </p:nvPr>
        </p:nvSpPr>
        <p:spPr/>
        <p:txBody>
          <a:bodyPr/>
          <a:lstStyle/>
          <a:p>
            <a:fld id="{13DFC1CA-74D9-4099-919D-15F4ECFB4AD1}" type="datetimeFigureOut">
              <a:rPr lang="fr-FR" smtClean="0"/>
              <a:t>13/12/2024</a:t>
            </a:fld>
            <a:endParaRPr lang="fr-FR"/>
          </a:p>
        </p:txBody>
      </p:sp>
      <p:sp>
        <p:nvSpPr>
          <p:cNvPr id="5" name="Footer Placeholder 4">
            <a:extLst>
              <a:ext uri="{FF2B5EF4-FFF2-40B4-BE49-F238E27FC236}">
                <a16:creationId xmlns:a16="http://schemas.microsoft.com/office/drawing/2014/main" id="{0BC7FFE0-91A1-68F0-33A9-78554C059BDB}"/>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6B087CDE-5E5F-891E-9569-57A07D40399D}"/>
              </a:ext>
            </a:extLst>
          </p:cNvPr>
          <p:cNvSpPr>
            <a:spLocks noGrp="1"/>
          </p:cNvSpPr>
          <p:nvPr>
            <p:ph type="sldNum" sz="quarter" idx="12"/>
          </p:nvPr>
        </p:nvSpPr>
        <p:spPr/>
        <p:txBody>
          <a:bodyPr/>
          <a:lstStyle/>
          <a:p>
            <a:fld id="{28AA0EEC-DFCC-445E-B413-862359AD76D5}" type="slidenum">
              <a:rPr lang="fr-FR" smtClean="0"/>
              <a:t>‹#›</a:t>
            </a:fld>
            <a:endParaRPr lang="fr-FR"/>
          </a:p>
        </p:txBody>
      </p:sp>
    </p:spTree>
    <p:extLst>
      <p:ext uri="{BB962C8B-B14F-4D97-AF65-F5344CB8AC3E}">
        <p14:creationId xmlns:p14="http://schemas.microsoft.com/office/powerpoint/2010/main" val="1006455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6C637-1E72-3BAF-A05B-372CE46068B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fr-FR"/>
          </a:p>
        </p:txBody>
      </p:sp>
      <p:sp>
        <p:nvSpPr>
          <p:cNvPr id="3" name="Text Placeholder 2">
            <a:extLst>
              <a:ext uri="{FF2B5EF4-FFF2-40B4-BE49-F238E27FC236}">
                <a16:creationId xmlns:a16="http://schemas.microsoft.com/office/drawing/2014/main" id="{48E8F9E1-2ACD-6736-B77E-6DE15CAA50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47D3334-2947-F007-3913-94106E511790}"/>
              </a:ext>
            </a:extLst>
          </p:cNvPr>
          <p:cNvSpPr>
            <a:spLocks noGrp="1"/>
          </p:cNvSpPr>
          <p:nvPr>
            <p:ph type="dt" sz="half" idx="10"/>
          </p:nvPr>
        </p:nvSpPr>
        <p:spPr/>
        <p:txBody>
          <a:bodyPr/>
          <a:lstStyle/>
          <a:p>
            <a:fld id="{13DFC1CA-74D9-4099-919D-15F4ECFB4AD1}" type="datetimeFigureOut">
              <a:rPr lang="fr-FR" smtClean="0"/>
              <a:t>13/12/2024</a:t>
            </a:fld>
            <a:endParaRPr lang="fr-FR"/>
          </a:p>
        </p:txBody>
      </p:sp>
      <p:sp>
        <p:nvSpPr>
          <p:cNvPr id="5" name="Footer Placeholder 4">
            <a:extLst>
              <a:ext uri="{FF2B5EF4-FFF2-40B4-BE49-F238E27FC236}">
                <a16:creationId xmlns:a16="http://schemas.microsoft.com/office/drawing/2014/main" id="{F0FFC1A8-9386-A14A-C162-F59C3E9CE873}"/>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F36E340D-56FE-F45F-653A-957E5B67B611}"/>
              </a:ext>
            </a:extLst>
          </p:cNvPr>
          <p:cNvSpPr>
            <a:spLocks noGrp="1"/>
          </p:cNvSpPr>
          <p:nvPr>
            <p:ph type="sldNum" sz="quarter" idx="12"/>
          </p:nvPr>
        </p:nvSpPr>
        <p:spPr/>
        <p:txBody>
          <a:bodyPr/>
          <a:lstStyle/>
          <a:p>
            <a:fld id="{28AA0EEC-DFCC-445E-B413-862359AD76D5}" type="slidenum">
              <a:rPr lang="fr-FR" smtClean="0"/>
              <a:t>‹#›</a:t>
            </a:fld>
            <a:endParaRPr lang="fr-FR"/>
          </a:p>
        </p:txBody>
      </p:sp>
    </p:spTree>
    <p:extLst>
      <p:ext uri="{BB962C8B-B14F-4D97-AF65-F5344CB8AC3E}">
        <p14:creationId xmlns:p14="http://schemas.microsoft.com/office/powerpoint/2010/main" val="2365507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955B4-C681-0DA7-6E5E-A7EE46996CB9}"/>
              </a:ext>
            </a:extLst>
          </p:cNvPr>
          <p:cNvSpPr>
            <a:spLocks noGrp="1"/>
          </p:cNvSpPr>
          <p:nvPr>
            <p:ph type="title"/>
          </p:nvPr>
        </p:nvSpPr>
        <p:spPr/>
        <p:txBody>
          <a:bodyPr/>
          <a:lstStyle/>
          <a:p>
            <a:r>
              <a:rPr lang="en-GB"/>
              <a:t>Click to edit Master title style</a:t>
            </a:r>
            <a:endParaRPr lang="fr-FR"/>
          </a:p>
        </p:txBody>
      </p:sp>
      <p:sp>
        <p:nvSpPr>
          <p:cNvPr id="3" name="Content Placeholder 2">
            <a:extLst>
              <a:ext uri="{FF2B5EF4-FFF2-40B4-BE49-F238E27FC236}">
                <a16:creationId xmlns:a16="http://schemas.microsoft.com/office/drawing/2014/main" id="{1752010D-79C8-D0BE-3353-938536B447B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Content Placeholder 3">
            <a:extLst>
              <a:ext uri="{FF2B5EF4-FFF2-40B4-BE49-F238E27FC236}">
                <a16:creationId xmlns:a16="http://schemas.microsoft.com/office/drawing/2014/main" id="{86DF7519-CD74-046C-9AA9-81DE8EE1BBE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5" name="Date Placeholder 4">
            <a:extLst>
              <a:ext uri="{FF2B5EF4-FFF2-40B4-BE49-F238E27FC236}">
                <a16:creationId xmlns:a16="http://schemas.microsoft.com/office/drawing/2014/main" id="{D6714132-C29C-7C3B-1DA5-39F17535CBB2}"/>
              </a:ext>
            </a:extLst>
          </p:cNvPr>
          <p:cNvSpPr>
            <a:spLocks noGrp="1"/>
          </p:cNvSpPr>
          <p:nvPr>
            <p:ph type="dt" sz="half" idx="10"/>
          </p:nvPr>
        </p:nvSpPr>
        <p:spPr/>
        <p:txBody>
          <a:bodyPr/>
          <a:lstStyle/>
          <a:p>
            <a:fld id="{13DFC1CA-74D9-4099-919D-15F4ECFB4AD1}" type="datetimeFigureOut">
              <a:rPr lang="fr-FR" smtClean="0"/>
              <a:t>13/12/2024</a:t>
            </a:fld>
            <a:endParaRPr lang="fr-FR"/>
          </a:p>
        </p:txBody>
      </p:sp>
      <p:sp>
        <p:nvSpPr>
          <p:cNvPr id="6" name="Footer Placeholder 5">
            <a:extLst>
              <a:ext uri="{FF2B5EF4-FFF2-40B4-BE49-F238E27FC236}">
                <a16:creationId xmlns:a16="http://schemas.microsoft.com/office/drawing/2014/main" id="{F3052541-FCEF-0626-7EE6-40A4806C47A8}"/>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30D90674-C010-A85E-C7BB-E1A19F501AB9}"/>
              </a:ext>
            </a:extLst>
          </p:cNvPr>
          <p:cNvSpPr>
            <a:spLocks noGrp="1"/>
          </p:cNvSpPr>
          <p:nvPr>
            <p:ph type="sldNum" sz="quarter" idx="12"/>
          </p:nvPr>
        </p:nvSpPr>
        <p:spPr/>
        <p:txBody>
          <a:bodyPr/>
          <a:lstStyle/>
          <a:p>
            <a:fld id="{28AA0EEC-DFCC-445E-B413-862359AD76D5}" type="slidenum">
              <a:rPr lang="fr-FR" smtClean="0"/>
              <a:t>‹#›</a:t>
            </a:fld>
            <a:endParaRPr lang="fr-FR"/>
          </a:p>
        </p:txBody>
      </p:sp>
    </p:spTree>
    <p:extLst>
      <p:ext uri="{BB962C8B-B14F-4D97-AF65-F5344CB8AC3E}">
        <p14:creationId xmlns:p14="http://schemas.microsoft.com/office/powerpoint/2010/main" val="3971465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CEEEF-E0EF-37B0-EDB9-E18BFCBBF8E2}"/>
              </a:ext>
            </a:extLst>
          </p:cNvPr>
          <p:cNvSpPr>
            <a:spLocks noGrp="1"/>
          </p:cNvSpPr>
          <p:nvPr>
            <p:ph type="title"/>
          </p:nvPr>
        </p:nvSpPr>
        <p:spPr>
          <a:xfrm>
            <a:off x="839788" y="365125"/>
            <a:ext cx="10515600" cy="1325563"/>
          </a:xfrm>
        </p:spPr>
        <p:txBody>
          <a:bodyPr/>
          <a:lstStyle/>
          <a:p>
            <a:r>
              <a:rPr lang="en-GB"/>
              <a:t>Click to edit Master title style</a:t>
            </a:r>
            <a:endParaRPr lang="fr-FR"/>
          </a:p>
        </p:txBody>
      </p:sp>
      <p:sp>
        <p:nvSpPr>
          <p:cNvPr id="3" name="Text Placeholder 2">
            <a:extLst>
              <a:ext uri="{FF2B5EF4-FFF2-40B4-BE49-F238E27FC236}">
                <a16:creationId xmlns:a16="http://schemas.microsoft.com/office/drawing/2014/main" id="{A0C75531-865F-DB72-209F-3540CAFE3E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1CCEB61-D481-31ED-ED55-63D39025C06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5" name="Text Placeholder 4">
            <a:extLst>
              <a:ext uri="{FF2B5EF4-FFF2-40B4-BE49-F238E27FC236}">
                <a16:creationId xmlns:a16="http://schemas.microsoft.com/office/drawing/2014/main" id="{D66F5B77-247F-7123-9352-D6808E615D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06B4DCF-B96D-D3EF-F424-5F1DD763A61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7" name="Date Placeholder 6">
            <a:extLst>
              <a:ext uri="{FF2B5EF4-FFF2-40B4-BE49-F238E27FC236}">
                <a16:creationId xmlns:a16="http://schemas.microsoft.com/office/drawing/2014/main" id="{15A32306-825E-664C-CC5C-FDDFA1B261FC}"/>
              </a:ext>
            </a:extLst>
          </p:cNvPr>
          <p:cNvSpPr>
            <a:spLocks noGrp="1"/>
          </p:cNvSpPr>
          <p:nvPr>
            <p:ph type="dt" sz="half" idx="10"/>
          </p:nvPr>
        </p:nvSpPr>
        <p:spPr/>
        <p:txBody>
          <a:bodyPr/>
          <a:lstStyle/>
          <a:p>
            <a:fld id="{13DFC1CA-74D9-4099-919D-15F4ECFB4AD1}" type="datetimeFigureOut">
              <a:rPr lang="fr-FR" smtClean="0"/>
              <a:t>13/12/2024</a:t>
            </a:fld>
            <a:endParaRPr lang="fr-FR"/>
          </a:p>
        </p:txBody>
      </p:sp>
      <p:sp>
        <p:nvSpPr>
          <p:cNvPr id="8" name="Footer Placeholder 7">
            <a:extLst>
              <a:ext uri="{FF2B5EF4-FFF2-40B4-BE49-F238E27FC236}">
                <a16:creationId xmlns:a16="http://schemas.microsoft.com/office/drawing/2014/main" id="{0BF93853-BA73-7C6A-B93F-45B93E6F6697}"/>
              </a:ext>
            </a:extLst>
          </p:cNvPr>
          <p:cNvSpPr>
            <a:spLocks noGrp="1"/>
          </p:cNvSpPr>
          <p:nvPr>
            <p:ph type="ftr" sz="quarter" idx="11"/>
          </p:nvPr>
        </p:nvSpPr>
        <p:spPr/>
        <p:txBody>
          <a:bodyPr/>
          <a:lstStyle/>
          <a:p>
            <a:endParaRPr lang="fr-FR"/>
          </a:p>
        </p:txBody>
      </p:sp>
      <p:sp>
        <p:nvSpPr>
          <p:cNvPr id="9" name="Slide Number Placeholder 8">
            <a:extLst>
              <a:ext uri="{FF2B5EF4-FFF2-40B4-BE49-F238E27FC236}">
                <a16:creationId xmlns:a16="http://schemas.microsoft.com/office/drawing/2014/main" id="{200AA8E6-5295-2204-2BB4-2B11FD4BBFB6}"/>
              </a:ext>
            </a:extLst>
          </p:cNvPr>
          <p:cNvSpPr>
            <a:spLocks noGrp="1"/>
          </p:cNvSpPr>
          <p:nvPr>
            <p:ph type="sldNum" sz="quarter" idx="12"/>
          </p:nvPr>
        </p:nvSpPr>
        <p:spPr/>
        <p:txBody>
          <a:bodyPr/>
          <a:lstStyle/>
          <a:p>
            <a:fld id="{28AA0EEC-DFCC-445E-B413-862359AD76D5}" type="slidenum">
              <a:rPr lang="fr-FR" smtClean="0"/>
              <a:t>‹#›</a:t>
            </a:fld>
            <a:endParaRPr lang="fr-FR"/>
          </a:p>
        </p:txBody>
      </p:sp>
    </p:spTree>
    <p:extLst>
      <p:ext uri="{BB962C8B-B14F-4D97-AF65-F5344CB8AC3E}">
        <p14:creationId xmlns:p14="http://schemas.microsoft.com/office/powerpoint/2010/main" val="3676270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C3355-D6CA-65B6-1715-9853CFC161CF}"/>
              </a:ext>
            </a:extLst>
          </p:cNvPr>
          <p:cNvSpPr>
            <a:spLocks noGrp="1"/>
          </p:cNvSpPr>
          <p:nvPr>
            <p:ph type="title"/>
          </p:nvPr>
        </p:nvSpPr>
        <p:spPr/>
        <p:txBody>
          <a:bodyPr/>
          <a:lstStyle/>
          <a:p>
            <a:r>
              <a:rPr lang="en-GB"/>
              <a:t>Click to edit Master title style</a:t>
            </a:r>
            <a:endParaRPr lang="fr-FR"/>
          </a:p>
        </p:txBody>
      </p:sp>
      <p:sp>
        <p:nvSpPr>
          <p:cNvPr id="3" name="Date Placeholder 2">
            <a:extLst>
              <a:ext uri="{FF2B5EF4-FFF2-40B4-BE49-F238E27FC236}">
                <a16:creationId xmlns:a16="http://schemas.microsoft.com/office/drawing/2014/main" id="{C4D4AD01-3C3B-0BA0-2916-F3BD67DEF38D}"/>
              </a:ext>
            </a:extLst>
          </p:cNvPr>
          <p:cNvSpPr>
            <a:spLocks noGrp="1"/>
          </p:cNvSpPr>
          <p:nvPr>
            <p:ph type="dt" sz="half" idx="10"/>
          </p:nvPr>
        </p:nvSpPr>
        <p:spPr/>
        <p:txBody>
          <a:bodyPr/>
          <a:lstStyle/>
          <a:p>
            <a:fld id="{13DFC1CA-74D9-4099-919D-15F4ECFB4AD1}" type="datetimeFigureOut">
              <a:rPr lang="fr-FR" smtClean="0"/>
              <a:t>13/12/2024</a:t>
            </a:fld>
            <a:endParaRPr lang="fr-FR"/>
          </a:p>
        </p:txBody>
      </p:sp>
      <p:sp>
        <p:nvSpPr>
          <p:cNvPr id="4" name="Footer Placeholder 3">
            <a:extLst>
              <a:ext uri="{FF2B5EF4-FFF2-40B4-BE49-F238E27FC236}">
                <a16:creationId xmlns:a16="http://schemas.microsoft.com/office/drawing/2014/main" id="{867FC682-CD19-5591-D38C-DF51E5D59154}"/>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21EECD86-ED61-6A03-84E7-6F8D780F280F}"/>
              </a:ext>
            </a:extLst>
          </p:cNvPr>
          <p:cNvSpPr>
            <a:spLocks noGrp="1"/>
          </p:cNvSpPr>
          <p:nvPr>
            <p:ph type="sldNum" sz="quarter" idx="12"/>
          </p:nvPr>
        </p:nvSpPr>
        <p:spPr/>
        <p:txBody>
          <a:bodyPr/>
          <a:lstStyle/>
          <a:p>
            <a:fld id="{28AA0EEC-DFCC-445E-B413-862359AD76D5}" type="slidenum">
              <a:rPr lang="fr-FR" smtClean="0"/>
              <a:t>‹#›</a:t>
            </a:fld>
            <a:endParaRPr lang="fr-FR"/>
          </a:p>
        </p:txBody>
      </p:sp>
    </p:spTree>
    <p:extLst>
      <p:ext uri="{BB962C8B-B14F-4D97-AF65-F5344CB8AC3E}">
        <p14:creationId xmlns:p14="http://schemas.microsoft.com/office/powerpoint/2010/main" val="2025746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1BEB98-4C28-AF1C-99AD-2D7587EB842F}"/>
              </a:ext>
            </a:extLst>
          </p:cNvPr>
          <p:cNvSpPr>
            <a:spLocks noGrp="1"/>
          </p:cNvSpPr>
          <p:nvPr>
            <p:ph type="dt" sz="half" idx="10"/>
          </p:nvPr>
        </p:nvSpPr>
        <p:spPr/>
        <p:txBody>
          <a:bodyPr/>
          <a:lstStyle/>
          <a:p>
            <a:fld id="{13DFC1CA-74D9-4099-919D-15F4ECFB4AD1}" type="datetimeFigureOut">
              <a:rPr lang="fr-FR" smtClean="0"/>
              <a:t>13/12/2024</a:t>
            </a:fld>
            <a:endParaRPr lang="fr-FR"/>
          </a:p>
        </p:txBody>
      </p:sp>
      <p:sp>
        <p:nvSpPr>
          <p:cNvPr id="3" name="Footer Placeholder 2">
            <a:extLst>
              <a:ext uri="{FF2B5EF4-FFF2-40B4-BE49-F238E27FC236}">
                <a16:creationId xmlns:a16="http://schemas.microsoft.com/office/drawing/2014/main" id="{4BE3AA3A-2120-C88A-0F0D-B8DE92FB7D46}"/>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665AF06A-7A0A-86B4-8F05-0224EA270E2F}"/>
              </a:ext>
            </a:extLst>
          </p:cNvPr>
          <p:cNvSpPr>
            <a:spLocks noGrp="1"/>
          </p:cNvSpPr>
          <p:nvPr>
            <p:ph type="sldNum" sz="quarter" idx="12"/>
          </p:nvPr>
        </p:nvSpPr>
        <p:spPr/>
        <p:txBody>
          <a:bodyPr/>
          <a:lstStyle/>
          <a:p>
            <a:fld id="{28AA0EEC-DFCC-445E-B413-862359AD76D5}" type="slidenum">
              <a:rPr lang="fr-FR" smtClean="0"/>
              <a:t>‹#›</a:t>
            </a:fld>
            <a:endParaRPr lang="fr-FR"/>
          </a:p>
        </p:txBody>
      </p:sp>
    </p:spTree>
    <p:extLst>
      <p:ext uri="{BB962C8B-B14F-4D97-AF65-F5344CB8AC3E}">
        <p14:creationId xmlns:p14="http://schemas.microsoft.com/office/powerpoint/2010/main" val="115912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1D646-B287-59FA-8BC4-57C59AC3544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fr-FR"/>
          </a:p>
        </p:txBody>
      </p:sp>
      <p:sp>
        <p:nvSpPr>
          <p:cNvPr id="3" name="Content Placeholder 2">
            <a:extLst>
              <a:ext uri="{FF2B5EF4-FFF2-40B4-BE49-F238E27FC236}">
                <a16:creationId xmlns:a16="http://schemas.microsoft.com/office/drawing/2014/main" id="{6728B24B-34F2-D685-E57C-0BEE536CC2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Text Placeholder 3">
            <a:extLst>
              <a:ext uri="{FF2B5EF4-FFF2-40B4-BE49-F238E27FC236}">
                <a16:creationId xmlns:a16="http://schemas.microsoft.com/office/drawing/2014/main" id="{BFCA4DFC-2A02-2775-7DDC-6CF6DDE42A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DC448B8-2539-0968-071E-FA5A3CB971BE}"/>
              </a:ext>
            </a:extLst>
          </p:cNvPr>
          <p:cNvSpPr>
            <a:spLocks noGrp="1"/>
          </p:cNvSpPr>
          <p:nvPr>
            <p:ph type="dt" sz="half" idx="10"/>
          </p:nvPr>
        </p:nvSpPr>
        <p:spPr/>
        <p:txBody>
          <a:bodyPr/>
          <a:lstStyle/>
          <a:p>
            <a:fld id="{13DFC1CA-74D9-4099-919D-15F4ECFB4AD1}" type="datetimeFigureOut">
              <a:rPr lang="fr-FR" smtClean="0"/>
              <a:t>13/12/2024</a:t>
            </a:fld>
            <a:endParaRPr lang="fr-FR"/>
          </a:p>
        </p:txBody>
      </p:sp>
      <p:sp>
        <p:nvSpPr>
          <p:cNvPr id="6" name="Footer Placeholder 5">
            <a:extLst>
              <a:ext uri="{FF2B5EF4-FFF2-40B4-BE49-F238E27FC236}">
                <a16:creationId xmlns:a16="http://schemas.microsoft.com/office/drawing/2014/main" id="{0D4E3C32-8898-E3B8-0E28-B44025A4BBD6}"/>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8EC88E42-5913-7FF0-42A4-4458BAD8022C}"/>
              </a:ext>
            </a:extLst>
          </p:cNvPr>
          <p:cNvSpPr>
            <a:spLocks noGrp="1"/>
          </p:cNvSpPr>
          <p:nvPr>
            <p:ph type="sldNum" sz="quarter" idx="12"/>
          </p:nvPr>
        </p:nvSpPr>
        <p:spPr/>
        <p:txBody>
          <a:bodyPr/>
          <a:lstStyle/>
          <a:p>
            <a:fld id="{28AA0EEC-DFCC-445E-B413-862359AD76D5}" type="slidenum">
              <a:rPr lang="fr-FR" smtClean="0"/>
              <a:t>‹#›</a:t>
            </a:fld>
            <a:endParaRPr lang="fr-FR"/>
          </a:p>
        </p:txBody>
      </p:sp>
    </p:spTree>
    <p:extLst>
      <p:ext uri="{BB962C8B-B14F-4D97-AF65-F5344CB8AC3E}">
        <p14:creationId xmlns:p14="http://schemas.microsoft.com/office/powerpoint/2010/main" val="2413323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64B4F-35C1-F7E7-49C5-2D0BED08019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fr-FR"/>
          </a:p>
        </p:txBody>
      </p:sp>
      <p:sp>
        <p:nvSpPr>
          <p:cNvPr id="3" name="Picture Placeholder 2">
            <a:extLst>
              <a:ext uri="{FF2B5EF4-FFF2-40B4-BE49-F238E27FC236}">
                <a16:creationId xmlns:a16="http://schemas.microsoft.com/office/drawing/2014/main" id="{8188ABE8-1D97-81F5-0003-7C48643C3F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id="{9BF97F05-AC57-F77A-CEA3-F7336BFFE7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C3AC4E2-02E2-33F0-1063-0E8FEA8D65AB}"/>
              </a:ext>
            </a:extLst>
          </p:cNvPr>
          <p:cNvSpPr>
            <a:spLocks noGrp="1"/>
          </p:cNvSpPr>
          <p:nvPr>
            <p:ph type="dt" sz="half" idx="10"/>
          </p:nvPr>
        </p:nvSpPr>
        <p:spPr/>
        <p:txBody>
          <a:bodyPr/>
          <a:lstStyle/>
          <a:p>
            <a:fld id="{13DFC1CA-74D9-4099-919D-15F4ECFB4AD1}" type="datetimeFigureOut">
              <a:rPr lang="fr-FR" smtClean="0"/>
              <a:t>13/12/2024</a:t>
            </a:fld>
            <a:endParaRPr lang="fr-FR"/>
          </a:p>
        </p:txBody>
      </p:sp>
      <p:sp>
        <p:nvSpPr>
          <p:cNvPr id="6" name="Footer Placeholder 5">
            <a:extLst>
              <a:ext uri="{FF2B5EF4-FFF2-40B4-BE49-F238E27FC236}">
                <a16:creationId xmlns:a16="http://schemas.microsoft.com/office/drawing/2014/main" id="{26A9EA13-52C7-C9F3-771D-18DDD19B5907}"/>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F8D289B6-D338-4E8F-26E0-037832041DA4}"/>
              </a:ext>
            </a:extLst>
          </p:cNvPr>
          <p:cNvSpPr>
            <a:spLocks noGrp="1"/>
          </p:cNvSpPr>
          <p:nvPr>
            <p:ph type="sldNum" sz="quarter" idx="12"/>
          </p:nvPr>
        </p:nvSpPr>
        <p:spPr/>
        <p:txBody>
          <a:bodyPr/>
          <a:lstStyle/>
          <a:p>
            <a:fld id="{28AA0EEC-DFCC-445E-B413-862359AD76D5}" type="slidenum">
              <a:rPr lang="fr-FR" smtClean="0"/>
              <a:t>‹#›</a:t>
            </a:fld>
            <a:endParaRPr lang="fr-FR"/>
          </a:p>
        </p:txBody>
      </p:sp>
    </p:spTree>
    <p:extLst>
      <p:ext uri="{BB962C8B-B14F-4D97-AF65-F5344CB8AC3E}">
        <p14:creationId xmlns:p14="http://schemas.microsoft.com/office/powerpoint/2010/main" val="423357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04B90F-6C36-5638-62CD-0C208573B8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fr-FR"/>
          </a:p>
        </p:txBody>
      </p:sp>
      <p:sp>
        <p:nvSpPr>
          <p:cNvPr id="3" name="Text Placeholder 2">
            <a:extLst>
              <a:ext uri="{FF2B5EF4-FFF2-40B4-BE49-F238E27FC236}">
                <a16:creationId xmlns:a16="http://schemas.microsoft.com/office/drawing/2014/main" id="{9ABC881C-87EE-321E-26EA-B81386D6D1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Date Placeholder 3">
            <a:extLst>
              <a:ext uri="{FF2B5EF4-FFF2-40B4-BE49-F238E27FC236}">
                <a16:creationId xmlns:a16="http://schemas.microsoft.com/office/drawing/2014/main" id="{04CBF87A-70F7-0621-C305-49292C735D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DFC1CA-74D9-4099-919D-15F4ECFB4AD1}" type="datetimeFigureOut">
              <a:rPr lang="fr-FR" smtClean="0"/>
              <a:t>13/12/2024</a:t>
            </a:fld>
            <a:endParaRPr lang="fr-FR"/>
          </a:p>
        </p:txBody>
      </p:sp>
      <p:sp>
        <p:nvSpPr>
          <p:cNvPr id="5" name="Footer Placeholder 4">
            <a:extLst>
              <a:ext uri="{FF2B5EF4-FFF2-40B4-BE49-F238E27FC236}">
                <a16:creationId xmlns:a16="http://schemas.microsoft.com/office/drawing/2014/main" id="{2C740C2A-9085-8531-B7D1-C414336A2B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5A78313B-1868-6030-E919-ED64A18CC5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AA0EEC-DFCC-445E-B413-862359AD76D5}" type="slidenum">
              <a:rPr lang="fr-FR" smtClean="0"/>
              <a:t>‹#›</a:t>
            </a:fld>
            <a:endParaRPr lang="fr-FR"/>
          </a:p>
        </p:txBody>
      </p:sp>
    </p:spTree>
    <p:extLst>
      <p:ext uri="{BB962C8B-B14F-4D97-AF65-F5344CB8AC3E}">
        <p14:creationId xmlns:p14="http://schemas.microsoft.com/office/powerpoint/2010/main" val="3332432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88B013-8D30-C89E-BC5B-73C5A14803B9}"/>
              </a:ext>
            </a:extLst>
          </p:cNvPr>
          <p:cNvSpPr>
            <a:spLocks noGrp="1"/>
          </p:cNvSpPr>
          <p:nvPr>
            <p:ph type="ctrTitle"/>
          </p:nvPr>
        </p:nvSpPr>
        <p:spPr>
          <a:xfrm>
            <a:off x="1965148" y="1894682"/>
            <a:ext cx="8416169" cy="2387600"/>
          </a:xfrm>
        </p:spPr>
        <p:txBody>
          <a:bodyPr>
            <a:normAutofit fontScale="90000"/>
          </a:bodyPr>
          <a:lstStyle/>
          <a:p>
            <a:r>
              <a:rPr lang="fr-FR" sz="5714" dirty="0">
                <a:solidFill>
                  <a:srgbClr val="FF0000"/>
                </a:solidFill>
              </a:rPr>
              <a:t>Évaluation de la </a:t>
            </a:r>
            <a:br>
              <a:rPr lang="fr-FR" sz="5714" dirty="0">
                <a:solidFill>
                  <a:srgbClr val="FF0000"/>
                </a:solidFill>
              </a:rPr>
            </a:br>
            <a:r>
              <a:rPr lang="fr-FR" sz="5714" b="1" dirty="0">
                <a:solidFill>
                  <a:srgbClr val="FF0000"/>
                </a:solidFill>
              </a:rPr>
              <a:t>QU</a:t>
            </a:r>
            <a:r>
              <a:rPr lang="fr-FR" sz="5714" dirty="0">
                <a:solidFill>
                  <a:srgbClr val="FF0000"/>
                </a:solidFill>
              </a:rPr>
              <a:t>alité d’un </a:t>
            </a:r>
            <a:r>
              <a:rPr lang="fr-FR" sz="5714" b="1" dirty="0">
                <a:solidFill>
                  <a:srgbClr val="FF0000"/>
                </a:solidFill>
              </a:rPr>
              <a:t>E</a:t>
            </a:r>
            <a:r>
              <a:rPr lang="fr-FR" sz="5714" dirty="0">
                <a:solidFill>
                  <a:srgbClr val="FF0000"/>
                </a:solidFill>
              </a:rPr>
              <a:t>space </a:t>
            </a:r>
            <a:r>
              <a:rPr lang="fr-FR" sz="5714" b="1" dirty="0">
                <a:solidFill>
                  <a:srgbClr val="FF0000"/>
                </a:solidFill>
              </a:rPr>
              <a:t>P</a:t>
            </a:r>
            <a:r>
              <a:rPr lang="fr-FR" sz="5714" dirty="0">
                <a:solidFill>
                  <a:srgbClr val="FF0000"/>
                </a:solidFill>
              </a:rPr>
              <a:t>ublic (QUEP)</a:t>
            </a:r>
            <a:endParaRPr lang="fr-DZ" sz="5714" dirty="0">
              <a:solidFill>
                <a:srgbClr val="FF0000"/>
              </a:solidFill>
            </a:endParaRPr>
          </a:p>
        </p:txBody>
      </p:sp>
      <p:sp>
        <p:nvSpPr>
          <p:cNvPr id="4" name="Espace réservé du numéro de diapositive 3">
            <a:extLst>
              <a:ext uri="{FF2B5EF4-FFF2-40B4-BE49-F238E27FC236}">
                <a16:creationId xmlns:a16="http://schemas.microsoft.com/office/drawing/2014/main" id="{6AD7AC3F-4691-D46B-E4F3-8583BD070D68}"/>
              </a:ext>
            </a:extLst>
          </p:cNvPr>
          <p:cNvSpPr>
            <a:spLocks noGrp="1"/>
          </p:cNvSpPr>
          <p:nvPr>
            <p:ph type="sldNum" sz="quarter" idx="12"/>
          </p:nvPr>
        </p:nvSpPr>
        <p:spPr/>
        <p:txBody>
          <a:bodyPr/>
          <a:lstStyle/>
          <a:p>
            <a:fld id="{2972D937-DC8C-43A3-888F-D8CBE1CAAF22}" type="slidenum">
              <a:rPr lang="fr-FR" smtClean="0"/>
              <a:pPr/>
              <a:t>1</a:t>
            </a:fld>
            <a:endParaRPr lang="fr-FR" dirty="0"/>
          </a:p>
        </p:txBody>
      </p:sp>
    </p:spTree>
    <p:extLst>
      <p:ext uri="{BB962C8B-B14F-4D97-AF65-F5344CB8AC3E}">
        <p14:creationId xmlns:p14="http://schemas.microsoft.com/office/powerpoint/2010/main" val="359790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982E1AA-4D70-7A64-4798-39337EBFB55A}"/>
              </a:ext>
            </a:extLst>
          </p:cNvPr>
          <p:cNvSpPr>
            <a:spLocks noGrp="1"/>
          </p:cNvSpPr>
          <p:nvPr>
            <p:ph type="subTitle" idx="1"/>
          </p:nvPr>
        </p:nvSpPr>
        <p:spPr>
          <a:xfrm>
            <a:off x="-1" y="465433"/>
            <a:ext cx="12089219" cy="1306214"/>
          </a:xfrm>
          <a:ln>
            <a:solidFill>
              <a:srgbClr val="FF0000"/>
            </a:solidFill>
          </a:ln>
        </p:spPr>
        <p:txBody>
          <a:bodyPr/>
          <a:lstStyle/>
          <a:p>
            <a:pPr algn="just">
              <a:lnSpc>
                <a:spcPct val="150000"/>
              </a:lnSpc>
            </a:pPr>
            <a:r>
              <a:rPr lang="fr-FR" b="1" dirty="0"/>
              <a:t>            Confort </a:t>
            </a:r>
            <a:r>
              <a:rPr lang="fr-FR" dirty="0"/>
              <a:t>: l’aménagement adéquat des espaces publics urbains en permet un usage approprié, sûr et agréable.</a:t>
            </a:r>
          </a:p>
        </p:txBody>
      </p:sp>
      <p:cxnSp>
        <p:nvCxnSpPr>
          <p:cNvPr id="4" name="Straight Arrow Connector 3">
            <a:extLst>
              <a:ext uri="{FF2B5EF4-FFF2-40B4-BE49-F238E27FC236}">
                <a16:creationId xmlns:a16="http://schemas.microsoft.com/office/drawing/2014/main" id="{B1C39F96-6D13-9BB7-0F35-442900848ED5}"/>
              </a:ext>
            </a:extLst>
          </p:cNvPr>
          <p:cNvCxnSpPr/>
          <p:nvPr/>
        </p:nvCxnSpPr>
        <p:spPr>
          <a:xfrm>
            <a:off x="0" y="811530"/>
            <a:ext cx="76581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6556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302DEAB-4CFE-AE73-E18D-D4E4CDE893A6}"/>
              </a:ext>
            </a:extLst>
          </p:cNvPr>
          <p:cNvSpPr>
            <a:spLocks noGrp="1"/>
          </p:cNvSpPr>
          <p:nvPr>
            <p:ph type="subTitle" idx="1"/>
          </p:nvPr>
        </p:nvSpPr>
        <p:spPr>
          <a:xfrm>
            <a:off x="1392865" y="2730167"/>
            <a:ext cx="9803219" cy="1416531"/>
          </a:xfrm>
        </p:spPr>
        <p:txBody>
          <a:bodyPr>
            <a:normAutofit lnSpcReduction="10000"/>
          </a:bodyPr>
          <a:lstStyle/>
          <a:p>
            <a:r>
              <a:rPr lang="fr-FR" sz="4400" b="1" dirty="0">
                <a:solidFill>
                  <a:srgbClr val="FF0000"/>
                </a:solidFill>
              </a:rPr>
              <a:t>Évaluation de la qualité </a:t>
            </a:r>
          </a:p>
          <a:p>
            <a:r>
              <a:rPr lang="fr-FR" sz="4400" b="1" dirty="0">
                <a:solidFill>
                  <a:srgbClr val="FF0000"/>
                </a:solidFill>
              </a:rPr>
              <a:t>d’un espace publique </a:t>
            </a:r>
          </a:p>
        </p:txBody>
      </p:sp>
    </p:spTree>
    <p:extLst>
      <p:ext uri="{BB962C8B-B14F-4D97-AF65-F5344CB8AC3E}">
        <p14:creationId xmlns:p14="http://schemas.microsoft.com/office/powerpoint/2010/main" val="3236338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CE01B91-D1DB-EB1F-12A0-C9AA803744B5}"/>
              </a:ext>
            </a:extLst>
          </p:cNvPr>
          <p:cNvSpPr>
            <a:spLocks noGrp="1"/>
          </p:cNvSpPr>
          <p:nvPr>
            <p:ph type="subTitle" idx="1"/>
          </p:nvPr>
        </p:nvSpPr>
        <p:spPr>
          <a:xfrm>
            <a:off x="0" y="435935"/>
            <a:ext cx="12192000" cy="4925205"/>
          </a:xfrm>
        </p:spPr>
        <p:txBody>
          <a:bodyPr>
            <a:normAutofit fontScale="85000" lnSpcReduction="20000"/>
          </a:bodyPr>
          <a:lstStyle/>
          <a:p>
            <a:pPr algn="just">
              <a:lnSpc>
                <a:spcPct val="150000"/>
              </a:lnSpc>
            </a:pPr>
            <a:r>
              <a:rPr lang="fr-FR" sz="2800" dirty="0"/>
              <a:t>       Dans un esprit de développement durable, les grandes villes s’efforcent d’atteindre de nouveaux objectifs qui mettent en question </a:t>
            </a:r>
            <a:r>
              <a:rPr lang="fr-FR" sz="2800" b="1" u="sng" dirty="0"/>
              <a:t>l’aménagement de l’espace public</a:t>
            </a:r>
            <a:r>
              <a:rPr lang="fr-FR" sz="2800" dirty="0"/>
              <a:t>. </a:t>
            </a:r>
          </a:p>
          <a:p>
            <a:pPr algn="just"/>
            <a:endParaRPr lang="fr-FR" sz="2800" dirty="0"/>
          </a:p>
          <a:p>
            <a:pPr algn="just">
              <a:lnSpc>
                <a:spcPct val="160000"/>
              </a:lnSpc>
            </a:pPr>
            <a:r>
              <a:rPr lang="fr-FR" sz="2800" dirty="0"/>
              <a:t>       La recherche d’un outil d’aide à la décision pour l’évaluation de la qualité des espaces publics devient une nécessité primordiale. </a:t>
            </a:r>
          </a:p>
          <a:p>
            <a:pPr algn="just"/>
            <a:endParaRPr lang="fr-FR" sz="2800" dirty="0"/>
          </a:p>
          <a:p>
            <a:pPr algn="just">
              <a:lnSpc>
                <a:spcPct val="160000"/>
              </a:lnSpc>
            </a:pPr>
            <a:r>
              <a:rPr lang="fr-FR" sz="2800" dirty="0"/>
              <a:t>       Établir une méthode d’évaluation de la qualité de l’espace public basée sur une série de critères et d’indicateurs d’évaluation scientifiquement valides et en mesure d’appuyer les décideurs dans leurs choix, cela, dans une perspective de </a:t>
            </a:r>
            <a:r>
              <a:rPr lang="fr-FR" sz="2800" b="1" u="sng" dirty="0"/>
              <a:t>développement durable</a:t>
            </a:r>
            <a:r>
              <a:rPr lang="fr-FR" b="1" u="sng" dirty="0"/>
              <a:t>. </a:t>
            </a:r>
          </a:p>
          <a:p>
            <a:pPr algn="just"/>
            <a:endParaRPr lang="fr-FR" dirty="0"/>
          </a:p>
        </p:txBody>
      </p:sp>
      <p:cxnSp>
        <p:nvCxnSpPr>
          <p:cNvPr id="4" name="Straight Arrow Connector 3">
            <a:extLst>
              <a:ext uri="{FF2B5EF4-FFF2-40B4-BE49-F238E27FC236}">
                <a16:creationId xmlns:a16="http://schemas.microsoft.com/office/drawing/2014/main" id="{CA16CB3B-3F55-A281-3794-2283AEFEA15E}"/>
              </a:ext>
            </a:extLst>
          </p:cNvPr>
          <p:cNvCxnSpPr/>
          <p:nvPr/>
        </p:nvCxnSpPr>
        <p:spPr>
          <a:xfrm>
            <a:off x="0" y="698982"/>
            <a:ext cx="54226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B8BC2431-6E22-CB42-FBF1-4B43799E12E1}"/>
              </a:ext>
            </a:extLst>
          </p:cNvPr>
          <p:cNvCxnSpPr>
            <a:cxnSpLocks/>
          </p:cNvCxnSpPr>
          <p:nvPr/>
        </p:nvCxnSpPr>
        <p:spPr>
          <a:xfrm>
            <a:off x="0" y="2274348"/>
            <a:ext cx="54226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E4F8F7E-2369-7D2A-A3ED-FE8DA91D8727}"/>
              </a:ext>
            </a:extLst>
          </p:cNvPr>
          <p:cNvCxnSpPr>
            <a:cxnSpLocks/>
          </p:cNvCxnSpPr>
          <p:nvPr/>
        </p:nvCxnSpPr>
        <p:spPr>
          <a:xfrm>
            <a:off x="0" y="3731299"/>
            <a:ext cx="54226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9C3E610-BBC8-EC9E-51BF-75361D4462D8}"/>
              </a:ext>
            </a:extLst>
          </p:cNvPr>
          <p:cNvSpPr txBox="1"/>
          <p:nvPr/>
        </p:nvSpPr>
        <p:spPr>
          <a:xfrm>
            <a:off x="0" y="5697353"/>
            <a:ext cx="12099850" cy="461665"/>
          </a:xfrm>
          <a:prstGeom prst="rect">
            <a:avLst/>
          </a:prstGeom>
          <a:solidFill>
            <a:schemeClr val="accent4">
              <a:lumMod val="40000"/>
              <a:lumOff val="60000"/>
            </a:schemeClr>
          </a:solidFill>
        </p:spPr>
        <p:txBody>
          <a:bodyPr wrap="square" rtlCol="0">
            <a:spAutoFit/>
          </a:bodyPr>
          <a:lstStyle/>
          <a:p>
            <a:pPr algn="just"/>
            <a:r>
              <a:rPr lang="fr-FR" sz="2400" dirty="0"/>
              <a:t>Atteindre les objectifs de développement durable a travers l’aménagement des espaces publics. </a:t>
            </a:r>
          </a:p>
        </p:txBody>
      </p:sp>
    </p:spTree>
    <p:extLst>
      <p:ext uri="{BB962C8B-B14F-4D97-AF65-F5344CB8AC3E}">
        <p14:creationId xmlns:p14="http://schemas.microsoft.com/office/powerpoint/2010/main" val="862159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B79CE03-9302-22E6-0E6B-ADEF6823C5C7}"/>
              </a:ext>
            </a:extLst>
          </p:cNvPr>
          <p:cNvSpPr>
            <a:spLocks noGrp="1"/>
          </p:cNvSpPr>
          <p:nvPr>
            <p:ph type="subTitle" idx="1"/>
          </p:nvPr>
        </p:nvSpPr>
        <p:spPr>
          <a:xfrm>
            <a:off x="22667" y="24423"/>
            <a:ext cx="12169333" cy="1233816"/>
          </a:xfrm>
          <a:solidFill>
            <a:schemeClr val="accent4">
              <a:lumMod val="40000"/>
              <a:lumOff val="60000"/>
            </a:schemeClr>
          </a:solidFill>
        </p:spPr>
        <p:txBody>
          <a:bodyPr>
            <a:noAutofit/>
          </a:bodyPr>
          <a:lstStyle/>
          <a:p>
            <a:pPr algn="just">
              <a:lnSpc>
                <a:spcPct val="160000"/>
              </a:lnSpc>
            </a:pPr>
            <a:r>
              <a:rPr lang="fr-FR" dirty="0"/>
              <a:t>L’application </a:t>
            </a:r>
            <a:r>
              <a:rPr lang="fr-FR" b="1" dirty="0"/>
              <a:t>du développement durable à la ville vise à améliorer la qualité de vie</a:t>
            </a:r>
            <a:r>
              <a:rPr lang="fr-FR" dirty="0"/>
              <a:t>, à apporter le bien-être à la population locale pour une ville prospère à long terme. </a:t>
            </a:r>
          </a:p>
        </p:txBody>
      </p:sp>
      <p:sp>
        <p:nvSpPr>
          <p:cNvPr id="4" name="Oval 3">
            <a:extLst>
              <a:ext uri="{FF2B5EF4-FFF2-40B4-BE49-F238E27FC236}">
                <a16:creationId xmlns:a16="http://schemas.microsoft.com/office/drawing/2014/main" id="{B33F6F62-EEB6-C86D-12EC-44C4311FA049}"/>
              </a:ext>
            </a:extLst>
          </p:cNvPr>
          <p:cNvSpPr/>
          <p:nvPr/>
        </p:nvSpPr>
        <p:spPr>
          <a:xfrm>
            <a:off x="1165530" y="4385504"/>
            <a:ext cx="9318756" cy="2340973"/>
          </a:xfrm>
          <a:prstGeom prst="ellipse">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1" name="Oval 10">
            <a:extLst>
              <a:ext uri="{FF2B5EF4-FFF2-40B4-BE49-F238E27FC236}">
                <a16:creationId xmlns:a16="http://schemas.microsoft.com/office/drawing/2014/main" id="{6BCFF98E-CE94-9B85-DD91-28D69D31C676}"/>
              </a:ext>
            </a:extLst>
          </p:cNvPr>
          <p:cNvSpPr/>
          <p:nvPr/>
        </p:nvSpPr>
        <p:spPr>
          <a:xfrm>
            <a:off x="3270453" y="4744931"/>
            <a:ext cx="2945219" cy="1116418"/>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12" name="Oval 11">
            <a:extLst>
              <a:ext uri="{FF2B5EF4-FFF2-40B4-BE49-F238E27FC236}">
                <a16:creationId xmlns:a16="http://schemas.microsoft.com/office/drawing/2014/main" id="{8B1CED71-A7FB-F6D4-DE0D-D44ACC4A0B98}"/>
              </a:ext>
            </a:extLst>
          </p:cNvPr>
          <p:cNvSpPr/>
          <p:nvPr/>
        </p:nvSpPr>
        <p:spPr>
          <a:xfrm>
            <a:off x="5686318" y="4757451"/>
            <a:ext cx="2945219" cy="1174897"/>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3" name="Oval 12">
            <a:extLst>
              <a:ext uri="{FF2B5EF4-FFF2-40B4-BE49-F238E27FC236}">
                <a16:creationId xmlns:a16="http://schemas.microsoft.com/office/drawing/2014/main" id="{DED704E2-162E-9304-CF7F-FF64AE451F15}"/>
              </a:ext>
            </a:extLst>
          </p:cNvPr>
          <p:cNvSpPr/>
          <p:nvPr/>
        </p:nvSpPr>
        <p:spPr>
          <a:xfrm>
            <a:off x="4587932" y="5416654"/>
            <a:ext cx="2743200" cy="1116418"/>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4" name="TextBox 13">
            <a:extLst>
              <a:ext uri="{FF2B5EF4-FFF2-40B4-BE49-F238E27FC236}">
                <a16:creationId xmlns:a16="http://schemas.microsoft.com/office/drawing/2014/main" id="{901437A4-18D8-7206-E217-10301FE881AA}"/>
              </a:ext>
            </a:extLst>
          </p:cNvPr>
          <p:cNvSpPr txBox="1"/>
          <p:nvPr/>
        </p:nvSpPr>
        <p:spPr>
          <a:xfrm>
            <a:off x="3718157" y="5072804"/>
            <a:ext cx="1520458" cy="400110"/>
          </a:xfrm>
          <a:prstGeom prst="rect">
            <a:avLst/>
          </a:prstGeom>
          <a:noFill/>
        </p:spPr>
        <p:txBody>
          <a:bodyPr wrap="square" rtlCol="0">
            <a:spAutoFit/>
          </a:bodyPr>
          <a:lstStyle/>
          <a:p>
            <a:r>
              <a:rPr lang="fr-FR" sz="2000" b="1" dirty="0"/>
              <a:t>Économique</a:t>
            </a:r>
          </a:p>
        </p:txBody>
      </p:sp>
      <p:sp>
        <p:nvSpPr>
          <p:cNvPr id="15" name="TextBox 14">
            <a:extLst>
              <a:ext uri="{FF2B5EF4-FFF2-40B4-BE49-F238E27FC236}">
                <a16:creationId xmlns:a16="http://schemas.microsoft.com/office/drawing/2014/main" id="{18CF7FC9-AC9D-7572-FE37-00549C4A44C3}"/>
              </a:ext>
            </a:extLst>
          </p:cNvPr>
          <p:cNvSpPr txBox="1"/>
          <p:nvPr/>
        </p:nvSpPr>
        <p:spPr>
          <a:xfrm>
            <a:off x="6297690" y="5072804"/>
            <a:ext cx="2131828" cy="400110"/>
          </a:xfrm>
          <a:prstGeom prst="rect">
            <a:avLst/>
          </a:prstGeom>
          <a:noFill/>
        </p:spPr>
        <p:txBody>
          <a:bodyPr wrap="square" rtlCol="0">
            <a:spAutoFit/>
          </a:bodyPr>
          <a:lstStyle/>
          <a:p>
            <a:r>
              <a:rPr lang="fr-FR" sz="2000" b="1" dirty="0"/>
              <a:t>Environnementale</a:t>
            </a:r>
          </a:p>
        </p:txBody>
      </p:sp>
      <p:sp>
        <p:nvSpPr>
          <p:cNvPr id="16" name="TextBox 15">
            <a:extLst>
              <a:ext uri="{FF2B5EF4-FFF2-40B4-BE49-F238E27FC236}">
                <a16:creationId xmlns:a16="http://schemas.microsoft.com/office/drawing/2014/main" id="{1AC1C4DB-550C-06F1-7F14-8209F99A8BC9}"/>
              </a:ext>
            </a:extLst>
          </p:cNvPr>
          <p:cNvSpPr txBox="1"/>
          <p:nvPr/>
        </p:nvSpPr>
        <p:spPr>
          <a:xfrm>
            <a:off x="5522282" y="5793398"/>
            <a:ext cx="835985" cy="406696"/>
          </a:xfrm>
          <a:prstGeom prst="rect">
            <a:avLst/>
          </a:prstGeom>
          <a:noFill/>
        </p:spPr>
        <p:txBody>
          <a:bodyPr wrap="square" rtlCol="0">
            <a:spAutoFit/>
          </a:bodyPr>
          <a:lstStyle/>
          <a:p>
            <a:r>
              <a:rPr lang="fr-FR" sz="2000" b="1" dirty="0"/>
              <a:t>Social</a:t>
            </a:r>
            <a:r>
              <a:rPr lang="fr-FR" dirty="0"/>
              <a:t> </a:t>
            </a:r>
          </a:p>
        </p:txBody>
      </p:sp>
      <p:sp>
        <p:nvSpPr>
          <p:cNvPr id="17" name="TextBox 16">
            <a:extLst>
              <a:ext uri="{FF2B5EF4-FFF2-40B4-BE49-F238E27FC236}">
                <a16:creationId xmlns:a16="http://schemas.microsoft.com/office/drawing/2014/main" id="{6B91145D-90E9-7FF9-8F8B-CA41109EC85B}"/>
              </a:ext>
            </a:extLst>
          </p:cNvPr>
          <p:cNvSpPr txBox="1"/>
          <p:nvPr/>
        </p:nvSpPr>
        <p:spPr>
          <a:xfrm>
            <a:off x="2603738" y="5932348"/>
            <a:ext cx="1626781" cy="400110"/>
          </a:xfrm>
          <a:prstGeom prst="rect">
            <a:avLst/>
          </a:prstGeom>
          <a:solidFill>
            <a:schemeClr val="accent4">
              <a:lumMod val="60000"/>
              <a:lumOff val="40000"/>
            </a:schemeClr>
          </a:solidFill>
          <a:ln>
            <a:solidFill>
              <a:schemeClr val="tx1"/>
            </a:solidFill>
          </a:ln>
        </p:spPr>
        <p:txBody>
          <a:bodyPr wrap="square" rtlCol="0">
            <a:spAutoFit/>
          </a:bodyPr>
          <a:lstStyle/>
          <a:p>
            <a:r>
              <a:rPr lang="fr-FR" sz="2000" b="1" dirty="0"/>
              <a:t>Espace public</a:t>
            </a:r>
          </a:p>
        </p:txBody>
      </p:sp>
      <p:sp>
        <p:nvSpPr>
          <p:cNvPr id="5" name="TextBox 4">
            <a:extLst>
              <a:ext uri="{FF2B5EF4-FFF2-40B4-BE49-F238E27FC236}">
                <a16:creationId xmlns:a16="http://schemas.microsoft.com/office/drawing/2014/main" id="{04F8F408-98AD-B195-C05A-2644882BE07E}"/>
              </a:ext>
            </a:extLst>
          </p:cNvPr>
          <p:cNvSpPr txBox="1"/>
          <p:nvPr/>
        </p:nvSpPr>
        <p:spPr>
          <a:xfrm>
            <a:off x="-29845" y="1704909"/>
            <a:ext cx="12221846" cy="830997"/>
          </a:xfrm>
          <a:prstGeom prst="rect">
            <a:avLst/>
          </a:prstGeom>
          <a:solidFill>
            <a:schemeClr val="accent4">
              <a:lumMod val="40000"/>
              <a:lumOff val="60000"/>
            </a:schemeClr>
          </a:solidFill>
        </p:spPr>
        <p:txBody>
          <a:bodyPr wrap="square" rtlCol="0">
            <a:spAutoFit/>
          </a:bodyPr>
          <a:lstStyle/>
          <a:p>
            <a:pPr algn="just"/>
            <a:r>
              <a:rPr lang="fr-FR" sz="2400" dirty="0"/>
              <a:t>Cette qualité de vie sera obtenue grâce, entre autres, à l’amélioration de la qualité de l’espace public</a:t>
            </a:r>
            <a:r>
              <a:rPr lang="fr-FR" dirty="0"/>
              <a:t>. </a:t>
            </a:r>
          </a:p>
        </p:txBody>
      </p:sp>
      <p:sp>
        <p:nvSpPr>
          <p:cNvPr id="6" name="TextBox 5">
            <a:extLst>
              <a:ext uri="{FF2B5EF4-FFF2-40B4-BE49-F238E27FC236}">
                <a16:creationId xmlns:a16="http://schemas.microsoft.com/office/drawing/2014/main" id="{AD95F98F-8BEB-718B-855B-BCCBACC0EF51}"/>
              </a:ext>
            </a:extLst>
          </p:cNvPr>
          <p:cNvSpPr txBox="1"/>
          <p:nvPr/>
        </p:nvSpPr>
        <p:spPr>
          <a:xfrm>
            <a:off x="-36181" y="2950816"/>
            <a:ext cx="12228181" cy="1200329"/>
          </a:xfrm>
          <a:prstGeom prst="rect">
            <a:avLst/>
          </a:prstGeom>
          <a:solidFill>
            <a:schemeClr val="accent4">
              <a:lumMod val="40000"/>
              <a:lumOff val="60000"/>
            </a:schemeClr>
          </a:solidFill>
        </p:spPr>
        <p:txBody>
          <a:bodyPr wrap="square" rtlCol="0">
            <a:spAutoFit/>
          </a:bodyPr>
          <a:lstStyle/>
          <a:p>
            <a:pPr algn="just"/>
            <a:r>
              <a:rPr lang="fr-FR" sz="2400" dirty="0"/>
              <a:t>Ce dernier est au cœur de l’interaction des trois sous-systèmes  </a:t>
            </a:r>
            <a:r>
              <a:rPr lang="fr-FR" sz="2400" b="1" u="sng" dirty="0"/>
              <a:t>Économique</a:t>
            </a:r>
            <a:r>
              <a:rPr lang="fr-FR" sz="2400" dirty="0"/>
              <a:t>, </a:t>
            </a:r>
            <a:r>
              <a:rPr lang="fr-FR" sz="2400" b="1" u="sng" dirty="0"/>
              <a:t>Environnemental</a:t>
            </a:r>
            <a:r>
              <a:rPr lang="fr-FR" sz="2400" dirty="0"/>
              <a:t> et </a:t>
            </a:r>
            <a:r>
              <a:rPr lang="fr-FR" sz="2400" b="1" u="sng" dirty="0"/>
              <a:t>Social</a:t>
            </a:r>
            <a:r>
              <a:rPr lang="fr-FR" sz="2400" dirty="0"/>
              <a:t> qui forment le système urbain. Il est un champ d’articulation des objectifs du </a:t>
            </a:r>
            <a:r>
              <a:rPr lang="fr-FR" sz="2400" b="1" u="sng" dirty="0"/>
              <a:t>développement durable urbain.</a:t>
            </a:r>
          </a:p>
        </p:txBody>
      </p:sp>
      <p:cxnSp>
        <p:nvCxnSpPr>
          <p:cNvPr id="8" name="Straight Arrow Connector 7">
            <a:extLst>
              <a:ext uri="{FF2B5EF4-FFF2-40B4-BE49-F238E27FC236}">
                <a16:creationId xmlns:a16="http://schemas.microsoft.com/office/drawing/2014/main" id="{1311B661-4C0B-FBF5-5C0C-54CC229B7E9A}"/>
              </a:ext>
            </a:extLst>
          </p:cNvPr>
          <p:cNvCxnSpPr/>
          <p:nvPr/>
        </p:nvCxnSpPr>
        <p:spPr>
          <a:xfrm>
            <a:off x="5940275" y="1258239"/>
            <a:ext cx="0" cy="44667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5A01D79-9EB2-C77B-CE53-41665E4C6FD4}"/>
              </a:ext>
            </a:extLst>
          </p:cNvPr>
          <p:cNvCxnSpPr>
            <a:cxnSpLocks/>
          </p:cNvCxnSpPr>
          <p:nvPr/>
        </p:nvCxnSpPr>
        <p:spPr>
          <a:xfrm>
            <a:off x="5940275" y="2492055"/>
            <a:ext cx="0" cy="45876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7097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1BFC21E-9ACE-B413-ECE9-0193126E568A}"/>
              </a:ext>
            </a:extLst>
          </p:cNvPr>
          <p:cNvSpPr>
            <a:spLocks noGrp="1"/>
          </p:cNvSpPr>
          <p:nvPr>
            <p:ph type="subTitle" idx="1"/>
          </p:nvPr>
        </p:nvSpPr>
        <p:spPr>
          <a:xfrm>
            <a:off x="0" y="148855"/>
            <a:ext cx="12192000" cy="6315739"/>
          </a:xfrm>
        </p:spPr>
        <p:txBody>
          <a:bodyPr>
            <a:normAutofit/>
          </a:bodyPr>
          <a:lstStyle/>
          <a:p>
            <a:pPr algn="just">
              <a:lnSpc>
                <a:spcPct val="150000"/>
              </a:lnSpc>
            </a:pPr>
            <a:r>
              <a:rPr lang="fr-FR" dirty="0"/>
              <a:t>Pour la construction du modèle, la démarche proposée consiste à traiter l’espace public comme un système évolutif avec des sous-systèmes (dimensions) qui sont en lien entre eux et </a:t>
            </a:r>
            <a:r>
              <a:rPr lang="fr-FR" b="1" u="sng" dirty="0"/>
              <a:t>cumulant des critères. </a:t>
            </a:r>
          </a:p>
          <a:p>
            <a:pPr algn="just">
              <a:lnSpc>
                <a:spcPct val="150000"/>
              </a:lnSpc>
            </a:pPr>
            <a:r>
              <a:rPr lang="fr-FR" dirty="0"/>
              <a:t>Pour l’établissement des critères d’évaluation du bien-être (qualité de l’espace public), on se base sur:</a:t>
            </a:r>
          </a:p>
          <a:p>
            <a:pPr algn="just">
              <a:lnSpc>
                <a:spcPct val="150000"/>
              </a:lnSpc>
            </a:pPr>
            <a:r>
              <a:rPr lang="fr-FR" dirty="0"/>
              <a:t>     Un état des savoirs des différentes approches abordant l’espace public.</a:t>
            </a:r>
          </a:p>
          <a:p>
            <a:pPr algn="just">
              <a:lnSpc>
                <a:spcPct val="150000"/>
              </a:lnSpc>
            </a:pPr>
            <a:r>
              <a:rPr lang="fr-FR" dirty="0"/>
              <a:t>     Un questionnaire en ligne transmis à des professionnels de l’urbain (concepteurs, décideurs et gestionnaires). </a:t>
            </a:r>
          </a:p>
          <a:p>
            <a:pPr algn="just">
              <a:lnSpc>
                <a:spcPct val="150000"/>
              </a:lnSpc>
            </a:pPr>
            <a:r>
              <a:rPr lang="fr-FR" dirty="0"/>
              <a:t>     Un questionnaire in situ qui vise les usagers des espaces publics.</a:t>
            </a:r>
          </a:p>
          <a:p>
            <a:pPr algn="just">
              <a:lnSpc>
                <a:spcPct val="150000"/>
              </a:lnSpc>
            </a:pPr>
            <a:r>
              <a:rPr lang="fr-FR" dirty="0"/>
              <a:t>     Des référentiels existants.</a:t>
            </a:r>
          </a:p>
        </p:txBody>
      </p:sp>
      <p:cxnSp>
        <p:nvCxnSpPr>
          <p:cNvPr id="4" name="Straight Arrow Connector 3">
            <a:extLst>
              <a:ext uri="{FF2B5EF4-FFF2-40B4-BE49-F238E27FC236}">
                <a16:creationId xmlns:a16="http://schemas.microsoft.com/office/drawing/2014/main" id="{B3E65F80-17E0-4BDF-FC06-6FFFAAE32B50}"/>
              </a:ext>
            </a:extLst>
          </p:cNvPr>
          <p:cNvCxnSpPr/>
          <p:nvPr/>
        </p:nvCxnSpPr>
        <p:spPr>
          <a:xfrm>
            <a:off x="0" y="6071190"/>
            <a:ext cx="40403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D119D5F3-4455-0237-5ABE-4619F55860C6}"/>
              </a:ext>
            </a:extLst>
          </p:cNvPr>
          <p:cNvCxnSpPr>
            <a:cxnSpLocks/>
          </p:cNvCxnSpPr>
          <p:nvPr/>
        </p:nvCxnSpPr>
        <p:spPr>
          <a:xfrm>
            <a:off x="0" y="3530010"/>
            <a:ext cx="40403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61B5380-4AD6-9FAE-05ED-34636E9EB859}"/>
              </a:ext>
            </a:extLst>
          </p:cNvPr>
          <p:cNvCxnSpPr>
            <a:cxnSpLocks/>
          </p:cNvCxnSpPr>
          <p:nvPr/>
        </p:nvCxnSpPr>
        <p:spPr>
          <a:xfrm>
            <a:off x="0" y="4199861"/>
            <a:ext cx="40403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179651A-9AB9-01ED-2EE0-6091CF93B976}"/>
              </a:ext>
            </a:extLst>
          </p:cNvPr>
          <p:cNvCxnSpPr/>
          <p:nvPr/>
        </p:nvCxnSpPr>
        <p:spPr>
          <a:xfrm>
            <a:off x="0" y="5422606"/>
            <a:ext cx="40403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795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509CCB74-8416-4CEB-BB17-91ED348CEC4B}"/>
              </a:ext>
            </a:extLst>
          </p:cNvPr>
          <p:cNvSpPr txBox="1"/>
          <p:nvPr/>
        </p:nvSpPr>
        <p:spPr>
          <a:xfrm>
            <a:off x="0" y="86034"/>
            <a:ext cx="12192000" cy="830098"/>
          </a:xfrm>
          <a:prstGeom prst="rect">
            <a:avLst/>
          </a:prstGeom>
          <a:noFill/>
        </p:spPr>
        <p:txBody>
          <a:bodyPr wrap="square" lIns="83184" tIns="41592" rIns="83184" bIns="41592" rtlCol="0">
            <a:spAutoFit/>
          </a:bodyPr>
          <a:lstStyle/>
          <a:p>
            <a:r>
              <a:rPr lang="fr-FR" sz="2424" b="1" dirty="0">
                <a:solidFill>
                  <a:srgbClr val="FF0000"/>
                </a:solidFill>
                <a:latin typeface="Calibri" panose="020F0502020204030204" pitchFamily="34" charset="0"/>
                <a:ea typeface="Calibri" panose="020F0502020204030204" pitchFamily="34" charset="0"/>
                <a:cs typeface="Calibri" panose="020F0502020204030204" pitchFamily="34" charset="0"/>
              </a:rPr>
              <a:t> 1/ </a:t>
            </a:r>
            <a:r>
              <a:rPr lang="fr-FR" sz="2424" b="1" u="sng" dirty="0">
                <a:solidFill>
                  <a:srgbClr val="FF0000"/>
                </a:solidFill>
                <a:latin typeface="Calibri" panose="020F0502020204030204" pitchFamily="34" charset="0"/>
                <a:ea typeface="Calibri" panose="020F0502020204030204" pitchFamily="34" charset="0"/>
                <a:cs typeface="Calibri" panose="020F0502020204030204" pitchFamily="34" charset="0"/>
              </a:rPr>
              <a:t>Les critères synthétiques d’évaluation de la qualité de l’espace public selon l’approche QUEP</a:t>
            </a:r>
            <a:r>
              <a:rPr lang="fr-FR" sz="2424" b="1" dirty="0">
                <a:solidFill>
                  <a:srgbClr val="FF0000"/>
                </a:solidFill>
                <a:latin typeface="Calibri" panose="020F0502020204030204" pitchFamily="34" charset="0"/>
                <a:ea typeface="Calibri" panose="020F0502020204030204" pitchFamily="34" charset="0"/>
                <a:cs typeface="Calibri" panose="020F0502020204030204" pitchFamily="34" charset="0"/>
              </a:rPr>
              <a:t>:</a:t>
            </a:r>
          </a:p>
        </p:txBody>
      </p:sp>
      <p:graphicFrame>
        <p:nvGraphicFramePr>
          <p:cNvPr id="7" name="Diagramme 6">
            <a:extLst>
              <a:ext uri="{FF2B5EF4-FFF2-40B4-BE49-F238E27FC236}">
                <a16:creationId xmlns:a16="http://schemas.microsoft.com/office/drawing/2014/main" id="{EA05D684-E840-874E-6347-B89C8EB4E03E}"/>
              </a:ext>
            </a:extLst>
          </p:cNvPr>
          <p:cNvGraphicFramePr/>
          <p:nvPr>
            <p:extLst>
              <p:ext uri="{D42A27DB-BD31-4B8C-83A1-F6EECF244321}">
                <p14:modId xmlns:p14="http://schemas.microsoft.com/office/powerpoint/2010/main" val="2843643209"/>
              </p:ext>
            </p:extLst>
          </p:nvPr>
        </p:nvGraphicFramePr>
        <p:xfrm>
          <a:off x="2368798" y="1512472"/>
          <a:ext cx="6760383" cy="40067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Légende : encadrée 7">
            <a:extLst>
              <a:ext uri="{FF2B5EF4-FFF2-40B4-BE49-F238E27FC236}">
                <a16:creationId xmlns:a16="http://schemas.microsoft.com/office/drawing/2014/main" id="{08DB533E-935C-8E0F-D04D-312A111DD020}"/>
              </a:ext>
            </a:extLst>
          </p:cNvPr>
          <p:cNvSpPr/>
          <p:nvPr/>
        </p:nvSpPr>
        <p:spPr>
          <a:xfrm>
            <a:off x="3950528" y="876359"/>
            <a:ext cx="1322593" cy="530389"/>
          </a:xfrm>
          <a:prstGeom prst="borderCallout1">
            <a:avLst>
              <a:gd name="adj1" fmla="val 106118"/>
              <a:gd name="adj2" fmla="val 55171"/>
              <a:gd name="adj3" fmla="val 176206"/>
              <a:gd name="adj4" fmla="val 66777"/>
            </a:avLst>
          </a:prstGeom>
          <a:solidFill>
            <a:srgbClr val="FF0000"/>
          </a:solidFill>
          <a:ln>
            <a:solidFill>
              <a:srgbClr val="FF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Gestion</a:t>
            </a:r>
            <a:endParaRPr lang="fr-DZ" b="1" dirty="0">
              <a:solidFill>
                <a:schemeClr val="tx1"/>
              </a:solidFill>
            </a:endParaRPr>
          </a:p>
        </p:txBody>
      </p:sp>
      <p:sp>
        <p:nvSpPr>
          <p:cNvPr id="9" name="Légende : encadrée 8">
            <a:extLst>
              <a:ext uri="{FF2B5EF4-FFF2-40B4-BE49-F238E27FC236}">
                <a16:creationId xmlns:a16="http://schemas.microsoft.com/office/drawing/2014/main" id="{F649C65D-51F4-8A32-4F20-C5C56E6881A7}"/>
              </a:ext>
            </a:extLst>
          </p:cNvPr>
          <p:cNvSpPr/>
          <p:nvPr/>
        </p:nvSpPr>
        <p:spPr>
          <a:xfrm>
            <a:off x="5873848" y="876360"/>
            <a:ext cx="1914702" cy="530389"/>
          </a:xfrm>
          <a:prstGeom prst="borderCallout1">
            <a:avLst>
              <a:gd name="adj1" fmla="val 106118"/>
              <a:gd name="adj2" fmla="val 55171"/>
              <a:gd name="adj3" fmla="val 181667"/>
              <a:gd name="adj4" fmla="val 37925"/>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latin typeface="Calibri" panose="020F0502020204030204" pitchFamily="34" charset="0"/>
                <a:ea typeface="Calibri" panose="020F0502020204030204" pitchFamily="34" charset="0"/>
                <a:cs typeface="Calibri" panose="020F0502020204030204" pitchFamily="34" charset="0"/>
              </a:rPr>
              <a:t>É</a:t>
            </a:r>
            <a:r>
              <a:rPr lang="fr-FR" b="1" dirty="0">
                <a:solidFill>
                  <a:schemeClr val="tx1"/>
                </a:solidFill>
              </a:rPr>
              <a:t>conomie d’usage</a:t>
            </a:r>
            <a:endParaRPr lang="fr-DZ" b="1" dirty="0">
              <a:solidFill>
                <a:schemeClr val="tx1"/>
              </a:solidFill>
            </a:endParaRPr>
          </a:p>
        </p:txBody>
      </p:sp>
      <p:sp>
        <p:nvSpPr>
          <p:cNvPr id="10" name="Légende : encadrée 9">
            <a:extLst>
              <a:ext uri="{FF2B5EF4-FFF2-40B4-BE49-F238E27FC236}">
                <a16:creationId xmlns:a16="http://schemas.microsoft.com/office/drawing/2014/main" id="{63BFEA88-46B2-D9F1-F449-F1A988FE66C4}"/>
              </a:ext>
            </a:extLst>
          </p:cNvPr>
          <p:cNvSpPr/>
          <p:nvPr/>
        </p:nvSpPr>
        <p:spPr>
          <a:xfrm>
            <a:off x="2303821" y="2309736"/>
            <a:ext cx="1544634" cy="530389"/>
          </a:xfrm>
          <a:prstGeom prst="borderCallout1">
            <a:avLst>
              <a:gd name="adj1" fmla="val 106118"/>
              <a:gd name="adj2" fmla="val 55171"/>
              <a:gd name="adj3" fmla="val 178026"/>
              <a:gd name="adj4" fmla="val 99277"/>
            </a:avLst>
          </a:prstGeom>
          <a:solidFill>
            <a:srgbClr val="E1EDF7"/>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Attractivité</a:t>
            </a:r>
            <a:r>
              <a:rPr lang="fr-FR" sz="1558" b="1" dirty="0">
                <a:solidFill>
                  <a:schemeClr val="tx1"/>
                </a:solidFill>
              </a:rPr>
              <a:t> </a:t>
            </a:r>
            <a:endParaRPr lang="fr-DZ" sz="1558" b="1" dirty="0">
              <a:solidFill>
                <a:schemeClr val="tx1"/>
              </a:solidFill>
            </a:endParaRPr>
          </a:p>
        </p:txBody>
      </p:sp>
      <p:sp>
        <p:nvSpPr>
          <p:cNvPr id="11" name="Légende : encadrée 10">
            <a:extLst>
              <a:ext uri="{FF2B5EF4-FFF2-40B4-BE49-F238E27FC236}">
                <a16:creationId xmlns:a16="http://schemas.microsoft.com/office/drawing/2014/main" id="{8057FEEF-47DA-D7FF-81A0-AF10C1EDDEB2}"/>
              </a:ext>
            </a:extLst>
          </p:cNvPr>
          <p:cNvSpPr/>
          <p:nvPr/>
        </p:nvSpPr>
        <p:spPr>
          <a:xfrm>
            <a:off x="1108627" y="3249473"/>
            <a:ext cx="2018114" cy="530389"/>
          </a:xfrm>
          <a:prstGeom prst="borderCallout1">
            <a:avLst>
              <a:gd name="adj1" fmla="val 42412"/>
              <a:gd name="adj2" fmla="val 99659"/>
              <a:gd name="adj3" fmla="val 101579"/>
              <a:gd name="adj4" fmla="val 124383"/>
            </a:avLst>
          </a:prstGeom>
          <a:solidFill>
            <a:srgbClr val="E1EDF7"/>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Sécurité et sureté</a:t>
            </a:r>
            <a:endParaRPr lang="fr-DZ" b="1" dirty="0">
              <a:solidFill>
                <a:schemeClr val="tx1"/>
              </a:solidFill>
            </a:endParaRPr>
          </a:p>
        </p:txBody>
      </p:sp>
      <p:sp>
        <p:nvSpPr>
          <p:cNvPr id="12" name="Légende : encadrée 11">
            <a:extLst>
              <a:ext uri="{FF2B5EF4-FFF2-40B4-BE49-F238E27FC236}">
                <a16:creationId xmlns:a16="http://schemas.microsoft.com/office/drawing/2014/main" id="{B93AA6EF-2E06-CB00-C68C-A0E2CA3F8ADC}"/>
              </a:ext>
            </a:extLst>
          </p:cNvPr>
          <p:cNvSpPr/>
          <p:nvPr/>
        </p:nvSpPr>
        <p:spPr>
          <a:xfrm>
            <a:off x="1172046" y="4218090"/>
            <a:ext cx="1807726" cy="530389"/>
          </a:xfrm>
          <a:prstGeom prst="borderCallout1">
            <a:avLst>
              <a:gd name="adj1" fmla="val 42412"/>
              <a:gd name="adj2" fmla="val 99496"/>
              <a:gd name="adj3" fmla="val 37185"/>
              <a:gd name="adj4" fmla="val 134596"/>
            </a:avLst>
          </a:prstGeom>
          <a:solidFill>
            <a:srgbClr val="E1EDF7"/>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Accessibilité </a:t>
            </a:r>
            <a:endParaRPr lang="fr-DZ" b="1" dirty="0">
              <a:solidFill>
                <a:schemeClr val="tx1"/>
              </a:solidFill>
            </a:endParaRPr>
          </a:p>
        </p:txBody>
      </p:sp>
      <p:sp>
        <p:nvSpPr>
          <p:cNvPr id="13" name="Légende : encadrée 12">
            <a:extLst>
              <a:ext uri="{FF2B5EF4-FFF2-40B4-BE49-F238E27FC236}">
                <a16:creationId xmlns:a16="http://schemas.microsoft.com/office/drawing/2014/main" id="{DA92E48B-3E1F-620E-1852-E7EF35E412FC}"/>
              </a:ext>
            </a:extLst>
          </p:cNvPr>
          <p:cNvSpPr/>
          <p:nvPr/>
        </p:nvSpPr>
        <p:spPr>
          <a:xfrm>
            <a:off x="2211967" y="5155080"/>
            <a:ext cx="1282755" cy="530389"/>
          </a:xfrm>
          <a:prstGeom prst="borderCallout1">
            <a:avLst>
              <a:gd name="adj1" fmla="val 40592"/>
              <a:gd name="adj2" fmla="val 98822"/>
              <a:gd name="adj3" fmla="val 14211"/>
              <a:gd name="adj4" fmla="val 139204"/>
            </a:avLst>
          </a:prstGeom>
          <a:solidFill>
            <a:srgbClr val="E1EDF7"/>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Mobilité </a:t>
            </a:r>
            <a:endParaRPr lang="fr-DZ" b="1" dirty="0">
              <a:solidFill>
                <a:schemeClr val="tx1"/>
              </a:solidFill>
            </a:endParaRPr>
          </a:p>
        </p:txBody>
      </p:sp>
      <p:sp>
        <p:nvSpPr>
          <p:cNvPr id="18" name="Légende : encadrée 17">
            <a:extLst>
              <a:ext uri="{FF2B5EF4-FFF2-40B4-BE49-F238E27FC236}">
                <a16:creationId xmlns:a16="http://schemas.microsoft.com/office/drawing/2014/main" id="{0555A987-C501-6660-B3B8-0A70E4E47C48}"/>
              </a:ext>
            </a:extLst>
          </p:cNvPr>
          <p:cNvSpPr/>
          <p:nvPr/>
        </p:nvSpPr>
        <p:spPr>
          <a:xfrm>
            <a:off x="8217210" y="1887237"/>
            <a:ext cx="2172142" cy="530389"/>
          </a:xfrm>
          <a:prstGeom prst="borderCallout1">
            <a:avLst>
              <a:gd name="adj1" fmla="val 51513"/>
              <a:gd name="adj2" fmla="val -1057"/>
              <a:gd name="adj3" fmla="val 210789"/>
              <a:gd name="adj4" fmla="val -33888"/>
            </a:avLst>
          </a:prstGeom>
          <a:solidFill>
            <a:srgbClr val="A7FFA7"/>
          </a:solidFill>
          <a:ln>
            <a:solidFill>
              <a:srgbClr val="00C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Ambiances urbaines</a:t>
            </a:r>
            <a:endParaRPr lang="fr-DZ" b="1" dirty="0">
              <a:solidFill>
                <a:schemeClr val="tx1"/>
              </a:solidFill>
            </a:endParaRPr>
          </a:p>
        </p:txBody>
      </p:sp>
      <p:sp>
        <p:nvSpPr>
          <p:cNvPr id="19" name="Légende : encadrée 18">
            <a:extLst>
              <a:ext uri="{FF2B5EF4-FFF2-40B4-BE49-F238E27FC236}">
                <a16:creationId xmlns:a16="http://schemas.microsoft.com/office/drawing/2014/main" id="{8768FEAA-6F97-8446-8E17-EDD967AC6E69}"/>
              </a:ext>
            </a:extLst>
          </p:cNvPr>
          <p:cNvSpPr/>
          <p:nvPr/>
        </p:nvSpPr>
        <p:spPr>
          <a:xfrm>
            <a:off x="8391138" y="2971946"/>
            <a:ext cx="2172142" cy="530389"/>
          </a:xfrm>
          <a:prstGeom prst="borderCallout1">
            <a:avLst>
              <a:gd name="adj1" fmla="val 46052"/>
              <a:gd name="adj2" fmla="val 721"/>
              <a:gd name="adj3" fmla="val 99759"/>
              <a:gd name="adj4" fmla="val -20555"/>
            </a:avLst>
          </a:prstGeom>
          <a:solidFill>
            <a:srgbClr val="A7FFA7"/>
          </a:solidFill>
          <a:ln>
            <a:solidFill>
              <a:srgbClr val="00C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Qualité environnementale</a:t>
            </a:r>
            <a:endParaRPr lang="fr-DZ" b="1" dirty="0">
              <a:solidFill>
                <a:schemeClr val="tx1"/>
              </a:solidFill>
            </a:endParaRPr>
          </a:p>
        </p:txBody>
      </p:sp>
      <p:sp>
        <p:nvSpPr>
          <p:cNvPr id="20" name="Légende : encadrée 19">
            <a:extLst>
              <a:ext uri="{FF2B5EF4-FFF2-40B4-BE49-F238E27FC236}">
                <a16:creationId xmlns:a16="http://schemas.microsoft.com/office/drawing/2014/main" id="{17F0D3D3-E31F-C9D1-71D6-132F66E3140F}"/>
              </a:ext>
            </a:extLst>
          </p:cNvPr>
          <p:cNvSpPr/>
          <p:nvPr/>
        </p:nvSpPr>
        <p:spPr>
          <a:xfrm>
            <a:off x="8566502" y="4178853"/>
            <a:ext cx="2172142" cy="530389"/>
          </a:xfrm>
          <a:prstGeom prst="borderCallout1">
            <a:avLst>
              <a:gd name="adj1" fmla="val 46052"/>
              <a:gd name="adj2" fmla="val 721"/>
              <a:gd name="adj3" fmla="val 19671"/>
              <a:gd name="adj4" fmla="val -24555"/>
            </a:avLst>
          </a:prstGeom>
          <a:solidFill>
            <a:srgbClr val="A7FFA7"/>
          </a:solidFill>
          <a:ln>
            <a:solidFill>
              <a:srgbClr val="00C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Aménagement</a:t>
            </a:r>
            <a:r>
              <a:rPr lang="fr-FR" sz="1558" b="1" dirty="0">
                <a:solidFill>
                  <a:schemeClr val="tx1"/>
                </a:solidFill>
              </a:rPr>
              <a:t> </a:t>
            </a:r>
            <a:endParaRPr lang="fr-DZ" sz="1558" b="1" dirty="0">
              <a:solidFill>
                <a:schemeClr val="tx1"/>
              </a:solidFill>
            </a:endParaRPr>
          </a:p>
        </p:txBody>
      </p:sp>
      <p:sp>
        <p:nvSpPr>
          <p:cNvPr id="21" name="Légende : encadrée 20">
            <a:extLst>
              <a:ext uri="{FF2B5EF4-FFF2-40B4-BE49-F238E27FC236}">
                <a16:creationId xmlns:a16="http://schemas.microsoft.com/office/drawing/2014/main" id="{13F71E59-2594-CC18-352D-5D8AA4D9CCD9}"/>
              </a:ext>
            </a:extLst>
          </p:cNvPr>
          <p:cNvSpPr/>
          <p:nvPr/>
        </p:nvSpPr>
        <p:spPr>
          <a:xfrm>
            <a:off x="8566502" y="5176407"/>
            <a:ext cx="2172142" cy="530389"/>
          </a:xfrm>
          <a:prstGeom prst="borderCallout1">
            <a:avLst>
              <a:gd name="adj1" fmla="val 46052"/>
              <a:gd name="adj2" fmla="val 721"/>
              <a:gd name="adj3" fmla="val -42214"/>
              <a:gd name="adj4" fmla="val -33000"/>
            </a:avLst>
          </a:prstGeom>
          <a:solidFill>
            <a:srgbClr val="A7FFA7"/>
          </a:solidFill>
          <a:ln>
            <a:solidFill>
              <a:srgbClr val="00C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Composition urbaine</a:t>
            </a:r>
            <a:endParaRPr lang="fr-DZ" b="1" dirty="0">
              <a:solidFill>
                <a:schemeClr val="tx1"/>
              </a:solidFill>
            </a:endParaRPr>
          </a:p>
        </p:txBody>
      </p:sp>
      <p:sp>
        <p:nvSpPr>
          <p:cNvPr id="2" name="TextBox 1">
            <a:extLst>
              <a:ext uri="{FF2B5EF4-FFF2-40B4-BE49-F238E27FC236}">
                <a16:creationId xmlns:a16="http://schemas.microsoft.com/office/drawing/2014/main" id="{D7893D0B-C6B5-8EDD-EAA2-FDEF8279C6FE}"/>
              </a:ext>
            </a:extLst>
          </p:cNvPr>
          <p:cNvSpPr txBox="1"/>
          <p:nvPr/>
        </p:nvSpPr>
        <p:spPr>
          <a:xfrm>
            <a:off x="137786" y="6134724"/>
            <a:ext cx="11924778" cy="461665"/>
          </a:xfrm>
          <a:prstGeom prst="rect">
            <a:avLst/>
          </a:prstGeom>
          <a:solidFill>
            <a:schemeClr val="accent4">
              <a:lumMod val="40000"/>
              <a:lumOff val="60000"/>
            </a:schemeClr>
          </a:solidFill>
        </p:spPr>
        <p:txBody>
          <a:bodyPr wrap="square" rtlCol="0">
            <a:spAutoFit/>
          </a:bodyPr>
          <a:lstStyle/>
          <a:p>
            <a:r>
              <a:rPr lang="fr-FR" sz="2400" dirty="0"/>
              <a:t>Les 10 critéres synthétiques de la QUEP sont issus des 3 piliers de développement durable</a:t>
            </a:r>
          </a:p>
        </p:txBody>
      </p:sp>
    </p:spTree>
    <p:extLst>
      <p:ext uri="{BB962C8B-B14F-4D97-AF65-F5344CB8AC3E}">
        <p14:creationId xmlns:p14="http://schemas.microsoft.com/office/powerpoint/2010/main" val="3061674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BDB07-35D8-A351-48B6-24EB62836B7F}"/>
              </a:ext>
            </a:extLst>
          </p:cNvPr>
          <p:cNvSpPr>
            <a:spLocks noGrp="1"/>
          </p:cNvSpPr>
          <p:nvPr>
            <p:ph type="ctrTitle"/>
          </p:nvPr>
        </p:nvSpPr>
        <p:spPr>
          <a:xfrm>
            <a:off x="0" y="101638"/>
            <a:ext cx="9144000" cy="477837"/>
          </a:xfrm>
        </p:spPr>
        <p:txBody>
          <a:bodyPr>
            <a:normAutofit fontScale="90000"/>
          </a:bodyPr>
          <a:lstStyle/>
          <a:p>
            <a:pPr algn="l"/>
            <a:r>
              <a:rPr lang="fr-FR" sz="3200" b="1" u="sng" dirty="0">
                <a:solidFill>
                  <a:srgbClr val="FF0000"/>
                </a:solidFill>
              </a:rPr>
              <a:t>2/ Le tableau de board:</a:t>
            </a:r>
          </a:p>
        </p:txBody>
      </p:sp>
      <p:sp>
        <p:nvSpPr>
          <p:cNvPr id="3" name="Subtitle 2">
            <a:extLst>
              <a:ext uri="{FF2B5EF4-FFF2-40B4-BE49-F238E27FC236}">
                <a16:creationId xmlns:a16="http://schemas.microsoft.com/office/drawing/2014/main" id="{8700AEE5-B5B4-D027-ACD2-C2B8D6C9A11E}"/>
              </a:ext>
            </a:extLst>
          </p:cNvPr>
          <p:cNvSpPr>
            <a:spLocks noGrp="1"/>
          </p:cNvSpPr>
          <p:nvPr>
            <p:ph type="subTitle" idx="1"/>
          </p:nvPr>
        </p:nvSpPr>
        <p:spPr>
          <a:xfrm>
            <a:off x="-1" y="837573"/>
            <a:ext cx="12057321" cy="1655762"/>
          </a:xfrm>
        </p:spPr>
        <p:txBody>
          <a:bodyPr>
            <a:normAutofit lnSpcReduction="10000"/>
          </a:bodyPr>
          <a:lstStyle/>
          <a:p>
            <a:pPr algn="just">
              <a:lnSpc>
                <a:spcPct val="150000"/>
              </a:lnSpc>
            </a:pPr>
            <a:r>
              <a:rPr lang="fr-FR" dirty="0"/>
              <a:t>Le tableau de bord de la méthode est une grille générale composée de 10 critères synthétiques définis précédemment et des indicateurs d’évaluation de la qualité des espaces publics, scientifiquement valides et en mesure d’appuyer les décideurs dans leurs choix.</a:t>
            </a:r>
          </a:p>
        </p:txBody>
      </p:sp>
      <p:graphicFrame>
        <p:nvGraphicFramePr>
          <p:cNvPr id="4" name="Table 3">
            <a:extLst>
              <a:ext uri="{FF2B5EF4-FFF2-40B4-BE49-F238E27FC236}">
                <a16:creationId xmlns:a16="http://schemas.microsoft.com/office/drawing/2014/main" id="{F192D3A9-FE85-4660-926B-69017ED6B7CB}"/>
              </a:ext>
            </a:extLst>
          </p:cNvPr>
          <p:cNvGraphicFramePr>
            <a:graphicFrameLocks noGrp="1"/>
          </p:cNvGraphicFramePr>
          <p:nvPr>
            <p:extLst>
              <p:ext uri="{D42A27DB-BD31-4B8C-83A1-F6EECF244321}">
                <p14:modId xmlns:p14="http://schemas.microsoft.com/office/powerpoint/2010/main" val="4230829915"/>
              </p:ext>
            </p:extLst>
          </p:nvPr>
        </p:nvGraphicFramePr>
        <p:xfrm>
          <a:off x="-1" y="2882272"/>
          <a:ext cx="12192001" cy="3138155"/>
        </p:xfrm>
        <a:graphic>
          <a:graphicData uri="http://schemas.openxmlformats.org/drawingml/2006/table">
            <a:tbl>
              <a:tblPr firstRow="1" bandRow="1">
                <a:tableStyleId>{93296810-A885-4BE3-A3E7-6D5BEEA58F35}</a:tableStyleId>
              </a:tblPr>
              <a:tblGrid>
                <a:gridCol w="3287862">
                  <a:extLst>
                    <a:ext uri="{9D8B030D-6E8A-4147-A177-3AD203B41FA5}">
                      <a16:colId xmlns:a16="http://schemas.microsoft.com/office/drawing/2014/main" val="525701088"/>
                    </a:ext>
                  </a:extLst>
                </a:gridCol>
                <a:gridCol w="8904139">
                  <a:extLst>
                    <a:ext uri="{9D8B030D-6E8A-4147-A177-3AD203B41FA5}">
                      <a16:colId xmlns:a16="http://schemas.microsoft.com/office/drawing/2014/main" val="3280621557"/>
                    </a:ext>
                  </a:extLst>
                </a:gridCol>
              </a:tblGrid>
              <a:tr h="516875">
                <a:tc>
                  <a:txBody>
                    <a:bodyPr/>
                    <a:lstStyle/>
                    <a:p>
                      <a:r>
                        <a:rPr lang="fr-FR" sz="2400" dirty="0"/>
                        <a:t>Critéres synthétiques</a:t>
                      </a:r>
                    </a:p>
                  </a:txBody>
                  <a:tcPr/>
                </a:tc>
                <a:tc>
                  <a:txBody>
                    <a:bodyPr/>
                    <a:lstStyle/>
                    <a:p>
                      <a:r>
                        <a:rPr lang="fr-FR" sz="2400" dirty="0"/>
                        <a:t>Indicateurs d’évaluation de la qualité de l’espace public</a:t>
                      </a:r>
                    </a:p>
                  </a:txBody>
                  <a:tcPr/>
                </a:tc>
                <a:extLst>
                  <a:ext uri="{0D108BD9-81ED-4DB2-BD59-A6C34878D82A}">
                    <a16:rowId xmlns:a16="http://schemas.microsoft.com/office/drawing/2014/main" val="3347716703"/>
                  </a:ext>
                </a:extLst>
              </a:tr>
              <a:tr h="531333">
                <a:tc>
                  <a:txBody>
                    <a:bodyPr/>
                    <a:lstStyle/>
                    <a:p>
                      <a:pPr algn="ctr"/>
                      <a:endParaRPr lang="fr-FR" sz="2000" dirty="0"/>
                    </a:p>
                    <a:p>
                      <a:pPr algn="ctr"/>
                      <a:r>
                        <a:rPr lang="fr-FR" sz="2000" dirty="0"/>
                        <a:t>Mobilité</a:t>
                      </a:r>
                    </a:p>
                  </a:txBody>
                  <a:tcPr/>
                </a:tc>
                <a:tc>
                  <a:txBody>
                    <a:bodyPr/>
                    <a:lstStyle/>
                    <a:p>
                      <a:r>
                        <a:rPr lang="fr-FR" sz="2000" dirty="0"/>
                        <a:t>Offre de places de stationnement</a:t>
                      </a:r>
                    </a:p>
                    <a:p>
                      <a:r>
                        <a:rPr lang="fr-FR" sz="2000" dirty="0"/>
                        <a:t>Offre d’espace ‘’deux roues’’ (modes doux)</a:t>
                      </a:r>
                    </a:p>
                    <a:p>
                      <a:r>
                        <a:rPr lang="fr-FR" sz="2000" dirty="0"/>
                        <a:t>Offre d’espaces d’accueil de flux pietons</a:t>
                      </a:r>
                    </a:p>
                    <a:p>
                      <a:r>
                        <a:rPr lang="fr-FR" sz="2000" dirty="0"/>
                        <a:t>Largeur des voies pour l’espace véhicules</a:t>
                      </a:r>
                    </a:p>
                  </a:txBody>
                  <a:tcPr/>
                </a:tc>
                <a:extLst>
                  <a:ext uri="{0D108BD9-81ED-4DB2-BD59-A6C34878D82A}">
                    <a16:rowId xmlns:a16="http://schemas.microsoft.com/office/drawing/2014/main" val="146962383"/>
                  </a:ext>
                </a:extLst>
              </a:tr>
              <a:tr h="531333">
                <a:tc>
                  <a:txBody>
                    <a:bodyPr/>
                    <a:lstStyle/>
                    <a:p>
                      <a:pPr algn="ctr"/>
                      <a:endParaRPr lang="fr-FR" sz="2000" dirty="0"/>
                    </a:p>
                    <a:p>
                      <a:pPr algn="ctr"/>
                      <a:endParaRPr lang="fr-FR" sz="2000" dirty="0"/>
                    </a:p>
                    <a:p>
                      <a:pPr algn="ctr"/>
                      <a:r>
                        <a:rPr lang="fr-FR" sz="2000" dirty="0"/>
                        <a:t>Accessibilité</a:t>
                      </a:r>
                    </a:p>
                  </a:txBody>
                  <a:tcPr/>
                </a:tc>
                <a:tc>
                  <a:txBody>
                    <a:bodyPr/>
                    <a:lstStyle/>
                    <a:p>
                      <a:r>
                        <a:rPr lang="fr-FR" sz="2000" dirty="0"/>
                        <a:t>Existance de cheminement adaptés et sans obstacles </a:t>
                      </a:r>
                    </a:p>
                    <a:p>
                      <a:r>
                        <a:rPr lang="fr-FR" sz="2000" dirty="0"/>
                        <a:t>Existance d’aménagement spécifiques pour les personnes a mobilité réduite</a:t>
                      </a:r>
                    </a:p>
                    <a:p>
                      <a:r>
                        <a:rPr lang="fr-FR" sz="2000" dirty="0"/>
                        <a:t>Existance de paneaux de signalisation et des éléments de repére</a:t>
                      </a:r>
                    </a:p>
                    <a:p>
                      <a:r>
                        <a:rPr lang="fr-FR" sz="2000" dirty="0"/>
                        <a:t>Offre de l’espace de stationnement temporaire (Approvisionnement urgences)</a:t>
                      </a:r>
                    </a:p>
                  </a:txBody>
                  <a:tcPr/>
                </a:tc>
                <a:extLst>
                  <a:ext uri="{0D108BD9-81ED-4DB2-BD59-A6C34878D82A}">
                    <a16:rowId xmlns:a16="http://schemas.microsoft.com/office/drawing/2014/main" val="879646902"/>
                  </a:ext>
                </a:extLst>
              </a:tr>
            </a:tbl>
          </a:graphicData>
        </a:graphic>
      </p:graphicFrame>
    </p:spTree>
    <p:extLst>
      <p:ext uri="{BB962C8B-B14F-4D97-AF65-F5344CB8AC3E}">
        <p14:creationId xmlns:p14="http://schemas.microsoft.com/office/powerpoint/2010/main" val="3883796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249F9-9581-C5D9-4C7E-E6CF1BCF7B0F}"/>
              </a:ext>
            </a:extLst>
          </p:cNvPr>
          <p:cNvSpPr>
            <a:spLocks noGrp="1"/>
          </p:cNvSpPr>
          <p:nvPr>
            <p:ph type="ctrTitle"/>
          </p:nvPr>
        </p:nvSpPr>
        <p:spPr>
          <a:xfrm>
            <a:off x="0" y="80372"/>
            <a:ext cx="9144000" cy="477837"/>
          </a:xfrm>
        </p:spPr>
        <p:txBody>
          <a:bodyPr>
            <a:normAutofit fontScale="90000"/>
          </a:bodyPr>
          <a:lstStyle/>
          <a:p>
            <a:pPr algn="l"/>
            <a:r>
              <a:rPr lang="fr-FR" sz="3200" b="1" u="sng" dirty="0">
                <a:solidFill>
                  <a:srgbClr val="FF0000"/>
                </a:solidFill>
              </a:rPr>
              <a:t>3/ Présentation de la méthode:</a:t>
            </a:r>
          </a:p>
        </p:txBody>
      </p:sp>
      <p:sp>
        <p:nvSpPr>
          <p:cNvPr id="3" name="Subtitle 2">
            <a:extLst>
              <a:ext uri="{FF2B5EF4-FFF2-40B4-BE49-F238E27FC236}">
                <a16:creationId xmlns:a16="http://schemas.microsoft.com/office/drawing/2014/main" id="{5905D2EE-DC6A-F7FA-DF08-2E6E71F78B52}"/>
              </a:ext>
            </a:extLst>
          </p:cNvPr>
          <p:cNvSpPr>
            <a:spLocks noGrp="1"/>
          </p:cNvSpPr>
          <p:nvPr>
            <p:ph type="subTitle" idx="1"/>
          </p:nvPr>
        </p:nvSpPr>
        <p:spPr>
          <a:xfrm>
            <a:off x="0" y="1212111"/>
            <a:ext cx="12192000" cy="4775329"/>
          </a:xfrm>
        </p:spPr>
        <p:txBody>
          <a:bodyPr>
            <a:normAutofit/>
          </a:bodyPr>
          <a:lstStyle/>
          <a:p>
            <a:pPr algn="l"/>
            <a:r>
              <a:rPr lang="fr-FR" dirty="0"/>
              <a:t>La mise en œuvre de la méthode d’analyse multicritère QUEP suit les étapes suivantes : </a:t>
            </a:r>
          </a:p>
          <a:p>
            <a:pPr algn="l"/>
            <a:endParaRPr lang="fr-FR" dirty="0"/>
          </a:p>
          <a:p>
            <a:pPr algn="just"/>
            <a:r>
              <a:rPr lang="fr-FR" dirty="0"/>
              <a:t>1-  Choix d’une grille de critères, et d’indicateurs statistiques permettant de quantifier ces critères.</a:t>
            </a:r>
          </a:p>
          <a:p>
            <a:pPr algn="just"/>
            <a:endParaRPr lang="fr-FR" dirty="0"/>
          </a:p>
          <a:p>
            <a:pPr algn="just"/>
            <a:r>
              <a:rPr lang="fr-FR" dirty="0"/>
              <a:t>2-  Attribution d’une valeur (note) pour chaque indicateur.</a:t>
            </a:r>
          </a:p>
          <a:p>
            <a:pPr algn="just"/>
            <a:endParaRPr lang="fr-FR" dirty="0"/>
          </a:p>
          <a:p>
            <a:pPr algn="just"/>
            <a:r>
              <a:rPr lang="fr-FR" dirty="0"/>
              <a:t>3-  Agrégation pondérée de cette base d’information multidimensionnelle quantitative. </a:t>
            </a:r>
          </a:p>
          <a:p>
            <a:pPr algn="just"/>
            <a:endParaRPr lang="fr-FR" dirty="0"/>
          </a:p>
          <a:p>
            <a:pPr algn="just"/>
            <a:r>
              <a:rPr lang="fr-FR" dirty="0"/>
              <a:t>4-  Représentation des résultats.</a:t>
            </a:r>
          </a:p>
        </p:txBody>
      </p:sp>
    </p:spTree>
    <p:extLst>
      <p:ext uri="{BB962C8B-B14F-4D97-AF65-F5344CB8AC3E}">
        <p14:creationId xmlns:p14="http://schemas.microsoft.com/office/powerpoint/2010/main" val="2064780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D63DC-AB2B-7564-CB3A-8D090A7E720E}"/>
              </a:ext>
            </a:extLst>
          </p:cNvPr>
          <p:cNvSpPr>
            <a:spLocks noGrp="1"/>
          </p:cNvSpPr>
          <p:nvPr>
            <p:ph type="ctrTitle"/>
          </p:nvPr>
        </p:nvSpPr>
        <p:spPr>
          <a:xfrm>
            <a:off x="0" y="112270"/>
            <a:ext cx="9144000" cy="398093"/>
          </a:xfrm>
        </p:spPr>
        <p:txBody>
          <a:bodyPr>
            <a:normAutofit fontScale="90000"/>
          </a:bodyPr>
          <a:lstStyle/>
          <a:p>
            <a:pPr algn="l"/>
            <a:r>
              <a:rPr lang="fr-FR" sz="2800" b="1" u="sng" dirty="0">
                <a:solidFill>
                  <a:srgbClr val="FF0000"/>
                </a:solidFill>
              </a:rPr>
              <a:t>A- Définition des objectifs et choix d’une grille de critéres :</a:t>
            </a:r>
          </a:p>
        </p:txBody>
      </p:sp>
      <p:sp>
        <p:nvSpPr>
          <p:cNvPr id="3" name="Subtitle 2">
            <a:extLst>
              <a:ext uri="{FF2B5EF4-FFF2-40B4-BE49-F238E27FC236}">
                <a16:creationId xmlns:a16="http://schemas.microsoft.com/office/drawing/2014/main" id="{7111E8F9-5E28-82C1-3DDE-CF05E6466632}"/>
              </a:ext>
            </a:extLst>
          </p:cNvPr>
          <p:cNvSpPr>
            <a:spLocks noGrp="1"/>
          </p:cNvSpPr>
          <p:nvPr>
            <p:ph type="subTitle" idx="1"/>
          </p:nvPr>
        </p:nvSpPr>
        <p:spPr>
          <a:xfrm>
            <a:off x="0" y="752512"/>
            <a:ext cx="12191999" cy="4840213"/>
          </a:xfrm>
        </p:spPr>
        <p:txBody>
          <a:bodyPr>
            <a:normAutofit/>
          </a:bodyPr>
          <a:lstStyle/>
          <a:p>
            <a:pPr algn="just">
              <a:lnSpc>
                <a:spcPct val="150000"/>
              </a:lnSpc>
            </a:pPr>
            <a:r>
              <a:rPr lang="fr-FR" dirty="0"/>
              <a:t>Dans un premier temps, il faut poser </a:t>
            </a:r>
            <a:r>
              <a:rPr lang="fr-FR" b="1" u="sng" dirty="0"/>
              <a:t>les objectifs stratégiques </a:t>
            </a:r>
            <a:r>
              <a:rPr lang="fr-FR" dirty="0"/>
              <a:t>du projet d’aménagement des espaces publics urbains ou la démarche doit inclure </a:t>
            </a:r>
            <a:r>
              <a:rPr lang="fr-FR" b="1" u="sng" dirty="0"/>
              <a:t>les objectifs du développement durable</a:t>
            </a:r>
            <a:r>
              <a:rPr lang="fr-FR" dirty="0"/>
              <a:t>. </a:t>
            </a:r>
          </a:p>
          <a:p>
            <a:pPr algn="just">
              <a:lnSpc>
                <a:spcPct val="150000"/>
              </a:lnSpc>
            </a:pPr>
            <a:r>
              <a:rPr lang="fr-FR" dirty="0"/>
              <a:t>La démarche est ancrée sur les 4 grands thèmes du développement durable:</a:t>
            </a:r>
          </a:p>
          <a:p>
            <a:pPr algn="just">
              <a:lnSpc>
                <a:spcPct val="150000"/>
              </a:lnSpc>
            </a:pPr>
            <a:endParaRPr lang="fr-FR" dirty="0"/>
          </a:p>
          <a:p>
            <a:pPr algn="just"/>
            <a:r>
              <a:rPr lang="fr-FR" dirty="0"/>
              <a:t>A- Promouvoir une utilisation économe et renouvelable des ressources dans l’espace public. </a:t>
            </a:r>
          </a:p>
          <a:p>
            <a:pPr algn="just"/>
            <a:r>
              <a:rPr lang="fr-FR" dirty="0"/>
              <a:t>B- Favoriser le développement local et l’attractivité à travers l’espace public. </a:t>
            </a:r>
          </a:p>
          <a:p>
            <a:pPr algn="just"/>
            <a:r>
              <a:rPr lang="fr-FR" dirty="0"/>
              <a:t>C- Assurer un cadre de vie et un confort urbain dans les espaces publics urbains. </a:t>
            </a:r>
          </a:p>
          <a:p>
            <a:pPr algn="just"/>
            <a:r>
              <a:rPr lang="fr-FR" dirty="0"/>
              <a:t>D- Améliorer l’environnement local à travers les espaces publics. </a:t>
            </a:r>
          </a:p>
        </p:txBody>
      </p:sp>
    </p:spTree>
    <p:extLst>
      <p:ext uri="{BB962C8B-B14F-4D97-AF65-F5344CB8AC3E}">
        <p14:creationId xmlns:p14="http://schemas.microsoft.com/office/powerpoint/2010/main" val="1043015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42C17-FCD9-DE1F-22C2-F9D8BC63D2E9}"/>
              </a:ext>
            </a:extLst>
          </p:cNvPr>
          <p:cNvSpPr>
            <a:spLocks noGrp="1"/>
          </p:cNvSpPr>
          <p:nvPr>
            <p:ph type="ctrTitle"/>
          </p:nvPr>
        </p:nvSpPr>
        <p:spPr>
          <a:xfrm>
            <a:off x="0" y="80371"/>
            <a:ext cx="9144000" cy="477837"/>
          </a:xfrm>
        </p:spPr>
        <p:txBody>
          <a:bodyPr>
            <a:normAutofit/>
          </a:bodyPr>
          <a:lstStyle/>
          <a:p>
            <a:pPr algn="l"/>
            <a:r>
              <a:rPr lang="fr-FR" sz="2800" b="1" u="sng" dirty="0">
                <a:solidFill>
                  <a:srgbClr val="FF0000"/>
                </a:solidFill>
              </a:rPr>
              <a:t>B- Procédure d’évaluation:</a:t>
            </a:r>
          </a:p>
        </p:txBody>
      </p:sp>
      <p:sp>
        <p:nvSpPr>
          <p:cNvPr id="3" name="Subtitle 2">
            <a:extLst>
              <a:ext uri="{FF2B5EF4-FFF2-40B4-BE49-F238E27FC236}">
                <a16:creationId xmlns:a16="http://schemas.microsoft.com/office/drawing/2014/main" id="{67848F11-5076-CF8B-8F0C-C36E33CA868D}"/>
              </a:ext>
            </a:extLst>
          </p:cNvPr>
          <p:cNvSpPr>
            <a:spLocks noGrp="1"/>
          </p:cNvSpPr>
          <p:nvPr>
            <p:ph type="subTitle" idx="1"/>
          </p:nvPr>
        </p:nvSpPr>
        <p:spPr>
          <a:xfrm>
            <a:off x="0" y="646186"/>
            <a:ext cx="12078586" cy="2968884"/>
          </a:xfrm>
        </p:spPr>
        <p:txBody>
          <a:bodyPr>
            <a:normAutofit/>
          </a:bodyPr>
          <a:lstStyle/>
          <a:p>
            <a:pPr algn="just">
              <a:lnSpc>
                <a:spcPct val="150000"/>
              </a:lnSpc>
            </a:pPr>
            <a:r>
              <a:rPr lang="fr-FR" dirty="0"/>
              <a:t>Dans un deuxième temps, il s’agit de traduire la qualité des espaces publics telle que définie par ces critères en indicateurs mesurables, qui sont des outils d’évaluation de qualité pour répondre à des objectifs de développement durable. </a:t>
            </a:r>
          </a:p>
          <a:p>
            <a:pPr algn="just">
              <a:lnSpc>
                <a:spcPct val="150000"/>
              </a:lnSpc>
            </a:pPr>
            <a:r>
              <a:rPr lang="fr-FR" dirty="0"/>
              <a:t>L’évaluation se fait en trois temps : </a:t>
            </a:r>
            <a:r>
              <a:rPr lang="fr-FR" b="1" u="sng" dirty="0"/>
              <a:t>la notation</a:t>
            </a:r>
            <a:r>
              <a:rPr lang="fr-FR" dirty="0"/>
              <a:t>, </a:t>
            </a:r>
            <a:r>
              <a:rPr lang="fr-FR" b="1" u="sng" dirty="0"/>
              <a:t>la pondération </a:t>
            </a:r>
            <a:r>
              <a:rPr lang="fr-FR" dirty="0"/>
              <a:t>et </a:t>
            </a:r>
            <a:r>
              <a:rPr lang="fr-FR" b="1" u="sng" dirty="0"/>
              <a:t>l’agrégation.</a:t>
            </a:r>
          </a:p>
        </p:txBody>
      </p:sp>
    </p:spTree>
    <p:extLst>
      <p:ext uri="{BB962C8B-B14F-4D97-AF65-F5344CB8AC3E}">
        <p14:creationId xmlns:p14="http://schemas.microsoft.com/office/powerpoint/2010/main" val="1244931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2D053-F175-54ED-F822-784863572DE8}"/>
              </a:ext>
            </a:extLst>
          </p:cNvPr>
          <p:cNvSpPr>
            <a:spLocks noGrp="1"/>
          </p:cNvSpPr>
          <p:nvPr>
            <p:ph type="ctrTitle"/>
          </p:nvPr>
        </p:nvSpPr>
        <p:spPr>
          <a:xfrm>
            <a:off x="0" y="109243"/>
            <a:ext cx="9144000" cy="433017"/>
          </a:xfrm>
        </p:spPr>
        <p:txBody>
          <a:bodyPr>
            <a:normAutofit fontScale="90000"/>
          </a:bodyPr>
          <a:lstStyle/>
          <a:p>
            <a:pPr algn="l"/>
            <a:r>
              <a:rPr lang="fr-FR" sz="3200" b="1" u="sng" dirty="0">
                <a:solidFill>
                  <a:srgbClr val="FF0000"/>
                </a:solidFill>
              </a:rPr>
              <a:t>1/ L’espace public urbain (Définition): </a:t>
            </a:r>
          </a:p>
        </p:txBody>
      </p:sp>
      <p:sp>
        <p:nvSpPr>
          <p:cNvPr id="3" name="Subtitle 2">
            <a:extLst>
              <a:ext uri="{FF2B5EF4-FFF2-40B4-BE49-F238E27FC236}">
                <a16:creationId xmlns:a16="http://schemas.microsoft.com/office/drawing/2014/main" id="{4FB9F716-3C7D-3245-425E-F1231EB4C63D}"/>
              </a:ext>
            </a:extLst>
          </p:cNvPr>
          <p:cNvSpPr>
            <a:spLocks noGrp="1"/>
          </p:cNvSpPr>
          <p:nvPr>
            <p:ph type="subTitle" idx="1"/>
          </p:nvPr>
        </p:nvSpPr>
        <p:spPr>
          <a:xfrm>
            <a:off x="0" y="3703966"/>
            <a:ext cx="12085674" cy="1275110"/>
          </a:xfrm>
          <a:solidFill>
            <a:schemeClr val="accent6">
              <a:lumMod val="20000"/>
              <a:lumOff val="80000"/>
            </a:schemeClr>
          </a:solidFill>
        </p:spPr>
        <p:txBody>
          <a:bodyPr>
            <a:normAutofit/>
          </a:bodyPr>
          <a:lstStyle/>
          <a:p>
            <a:pPr algn="just">
              <a:lnSpc>
                <a:spcPct val="150000"/>
              </a:lnSpc>
            </a:pPr>
            <a:r>
              <a:rPr lang="fr-FR" dirty="0"/>
              <a:t>          </a:t>
            </a:r>
            <a:r>
              <a:rPr lang="fr-FR" b="1" u="sng" dirty="0"/>
              <a:t>Espaces collectifs</a:t>
            </a:r>
            <a:r>
              <a:rPr lang="fr-FR" dirty="0"/>
              <a:t>, espaces </a:t>
            </a:r>
            <a:r>
              <a:rPr lang="fr-FR" b="1" u="sng" dirty="0"/>
              <a:t>communautaires</a:t>
            </a:r>
            <a:r>
              <a:rPr lang="fr-FR" dirty="0"/>
              <a:t>, espaces </a:t>
            </a:r>
            <a:r>
              <a:rPr lang="fr-FR" b="1" u="sng" dirty="0"/>
              <a:t>semi collectifs</a:t>
            </a:r>
            <a:r>
              <a:rPr lang="fr-FR" dirty="0"/>
              <a:t>, espaces extérieurs, espaces intermédiaires, sont des espaces que l’on nomme « espace public ». </a:t>
            </a:r>
          </a:p>
        </p:txBody>
      </p:sp>
      <p:sp>
        <p:nvSpPr>
          <p:cNvPr id="4" name="TextBox 3">
            <a:extLst>
              <a:ext uri="{FF2B5EF4-FFF2-40B4-BE49-F238E27FC236}">
                <a16:creationId xmlns:a16="http://schemas.microsoft.com/office/drawing/2014/main" id="{4617BA8D-D9A3-43EE-7533-91EFB53CCED2}"/>
              </a:ext>
            </a:extLst>
          </p:cNvPr>
          <p:cNvSpPr txBox="1"/>
          <p:nvPr/>
        </p:nvSpPr>
        <p:spPr>
          <a:xfrm>
            <a:off x="0" y="1456966"/>
            <a:ext cx="12092940" cy="1697068"/>
          </a:xfrm>
          <a:prstGeom prst="rect">
            <a:avLst/>
          </a:prstGeom>
          <a:solidFill>
            <a:schemeClr val="accent6">
              <a:lumMod val="20000"/>
              <a:lumOff val="80000"/>
            </a:schemeClr>
          </a:solidFill>
        </p:spPr>
        <p:txBody>
          <a:bodyPr wrap="square" rtlCol="0">
            <a:spAutoFit/>
          </a:bodyPr>
          <a:lstStyle/>
          <a:p>
            <a:pPr algn="just">
              <a:lnSpc>
                <a:spcPct val="150000"/>
              </a:lnSpc>
            </a:pPr>
            <a:r>
              <a:rPr lang="fr-FR" sz="2400" b="1" dirty="0"/>
              <a:t>          </a:t>
            </a:r>
            <a:r>
              <a:rPr lang="fr-FR" sz="2400" b="1" u="sng" dirty="0"/>
              <a:t>Espaces ouverts</a:t>
            </a:r>
            <a:r>
              <a:rPr lang="fr-FR" sz="2400" dirty="0"/>
              <a:t>, extérieurs au logement, complémentaires au bâti privé et public (rues, places, jardins publics, boulevard, …), opposés aux édifices publics (mairie, écoles, musée,…) et aux lieux publics de statut privé (cafés, cinémas, gares,…). </a:t>
            </a:r>
          </a:p>
        </p:txBody>
      </p:sp>
      <p:sp>
        <p:nvSpPr>
          <p:cNvPr id="5" name="TextBox 4">
            <a:extLst>
              <a:ext uri="{FF2B5EF4-FFF2-40B4-BE49-F238E27FC236}">
                <a16:creationId xmlns:a16="http://schemas.microsoft.com/office/drawing/2014/main" id="{2C158E2E-D825-943C-FE66-4A626532ACD7}"/>
              </a:ext>
            </a:extLst>
          </p:cNvPr>
          <p:cNvSpPr txBox="1"/>
          <p:nvPr/>
        </p:nvSpPr>
        <p:spPr>
          <a:xfrm>
            <a:off x="0" y="765810"/>
            <a:ext cx="4880610" cy="461665"/>
          </a:xfrm>
          <a:prstGeom prst="rect">
            <a:avLst/>
          </a:prstGeom>
          <a:noFill/>
        </p:spPr>
        <p:txBody>
          <a:bodyPr wrap="square" rtlCol="0">
            <a:spAutoFit/>
          </a:bodyPr>
          <a:lstStyle/>
          <a:p>
            <a:r>
              <a:rPr lang="fr-FR" sz="2400" dirty="0"/>
              <a:t>Le terme « espace public » désigne:</a:t>
            </a:r>
          </a:p>
        </p:txBody>
      </p:sp>
      <p:cxnSp>
        <p:nvCxnSpPr>
          <p:cNvPr id="7" name="Straight Arrow Connector 6">
            <a:extLst>
              <a:ext uri="{FF2B5EF4-FFF2-40B4-BE49-F238E27FC236}">
                <a16:creationId xmlns:a16="http://schemas.microsoft.com/office/drawing/2014/main" id="{BC39E996-5BD7-3F2E-56E3-D2F312F09316}"/>
              </a:ext>
            </a:extLst>
          </p:cNvPr>
          <p:cNvCxnSpPr>
            <a:cxnSpLocks/>
          </p:cNvCxnSpPr>
          <p:nvPr/>
        </p:nvCxnSpPr>
        <p:spPr>
          <a:xfrm>
            <a:off x="182880" y="1828800"/>
            <a:ext cx="50292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03A2788-8BB9-E2E7-B376-423350E37E94}"/>
              </a:ext>
            </a:extLst>
          </p:cNvPr>
          <p:cNvCxnSpPr>
            <a:cxnSpLocks/>
          </p:cNvCxnSpPr>
          <p:nvPr/>
        </p:nvCxnSpPr>
        <p:spPr>
          <a:xfrm>
            <a:off x="182880" y="4068740"/>
            <a:ext cx="50292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42602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4D37D-A78A-84CE-941F-0E4D0110F74E}"/>
              </a:ext>
            </a:extLst>
          </p:cNvPr>
          <p:cNvSpPr>
            <a:spLocks noGrp="1"/>
          </p:cNvSpPr>
          <p:nvPr>
            <p:ph type="ctrTitle"/>
          </p:nvPr>
        </p:nvSpPr>
        <p:spPr>
          <a:xfrm>
            <a:off x="0" y="0"/>
            <a:ext cx="9144000" cy="477837"/>
          </a:xfrm>
        </p:spPr>
        <p:txBody>
          <a:bodyPr>
            <a:noAutofit/>
          </a:bodyPr>
          <a:lstStyle/>
          <a:p>
            <a:pPr algn="l"/>
            <a:r>
              <a:rPr lang="fr-FR" sz="2800" b="1" u="sng" dirty="0">
                <a:solidFill>
                  <a:srgbClr val="00B050"/>
                </a:solidFill>
              </a:rPr>
              <a:t>A- Notation et valeurs d’indicateurs: </a:t>
            </a:r>
          </a:p>
        </p:txBody>
      </p:sp>
      <p:sp>
        <p:nvSpPr>
          <p:cNvPr id="3" name="Subtitle 2">
            <a:extLst>
              <a:ext uri="{FF2B5EF4-FFF2-40B4-BE49-F238E27FC236}">
                <a16:creationId xmlns:a16="http://schemas.microsoft.com/office/drawing/2014/main" id="{E04CD8EF-AC75-19D3-C869-2CB50B796B86}"/>
              </a:ext>
            </a:extLst>
          </p:cNvPr>
          <p:cNvSpPr>
            <a:spLocks noGrp="1"/>
          </p:cNvSpPr>
          <p:nvPr>
            <p:ph type="subTitle" idx="1"/>
          </p:nvPr>
        </p:nvSpPr>
        <p:spPr>
          <a:xfrm>
            <a:off x="0" y="477209"/>
            <a:ext cx="12192000" cy="6455219"/>
          </a:xfrm>
        </p:spPr>
        <p:txBody>
          <a:bodyPr>
            <a:normAutofit lnSpcReduction="10000"/>
          </a:bodyPr>
          <a:lstStyle/>
          <a:p>
            <a:pPr algn="just">
              <a:lnSpc>
                <a:spcPct val="150000"/>
              </a:lnSpc>
            </a:pPr>
            <a:r>
              <a:rPr lang="fr-FR" dirty="0"/>
              <a:t>L’évaluation </a:t>
            </a:r>
            <a:r>
              <a:rPr lang="fr-FR" b="1" u="sng" dirty="0"/>
              <a:t>quantitative des indicateurs </a:t>
            </a:r>
            <a:r>
              <a:rPr lang="fr-FR" dirty="0"/>
              <a:t>rend possible l’identification des points forts ou faibles, les faiblesses et les atouts éventuels d’un espace étudié. </a:t>
            </a:r>
          </a:p>
          <a:p>
            <a:pPr algn="just">
              <a:lnSpc>
                <a:spcPct val="150000"/>
              </a:lnSpc>
            </a:pPr>
            <a:r>
              <a:rPr lang="fr-FR" dirty="0"/>
              <a:t>Pour procéder aux évaluations, chaque indicateur dispose d’une unité de mesure qualitative et quantitative, afin de le noter selon une échelle de notation commune comprise entre </a:t>
            </a:r>
            <a:r>
              <a:rPr lang="fr-FR" b="1" dirty="0"/>
              <a:t>1</a:t>
            </a:r>
            <a:r>
              <a:rPr lang="fr-FR" dirty="0"/>
              <a:t> et </a:t>
            </a:r>
            <a:r>
              <a:rPr lang="fr-FR" b="1" dirty="0"/>
              <a:t>3 </a:t>
            </a:r>
            <a:r>
              <a:rPr lang="fr-FR" dirty="0"/>
              <a:t>et choisie en fonction du contexte d’action ou d’évaluation (</a:t>
            </a:r>
            <a:r>
              <a:rPr lang="fr-FR" b="1" u="sng" dirty="0"/>
              <a:t>on attribue 1 à la faible performance et 3 à la très bonne performance</a:t>
            </a:r>
            <a:r>
              <a:rPr lang="fr-FR" dirty="0"/>
              <a:t>). </a:t>
            </a:r>
          </a:p>
          <a:p>
            <a:pPr algn="just">
              <a:lnSpc>
                <a:spcPct val="150000"/>
              </a:lnSpc>
            </a:pPr>
            <a:r>
              <a:rPr lang="fr-FR" dirty="0"/>
              <a:t>L’utilisation d’une échelle simple de cette nature permet d’accorder une valeur cardinale (qualitative) commune à tous les indicateurs à partir de jugements de valeur portant sur chacun d’entre eux. Cette méthode facilite l’usage de la méthode par les évaluateurs. </a:t>
            </a:r>
          </a:p>
          <a:p>
            <a:pPr marL="342900" indent="-342900" algn="just">
              <a:buFontTx/>
              <a:buChar char="-"/>
            </a:pPr>
            <a:r>
              <a:rPr lang="fr-FR" dirty="0"/>
              <a:t>Niveau faible de performance, mauvais, médiocre : </a:t>
            </a:r>
            <a:r>
              <a:rPr lang="fr-FR" b="1" dirty="0"/>
              <a:t>1 </a:t>
            </a:r>
          </a:p>
          <a:p>
            <a:pPr marL="342900" indent="-342900" algn="just">
              <a:buFontTx/>
              <a:buChar char="-"/>
            </a:pPr>
            <a:r>
              <a:rPr lang="fr-FR" dirty="0"/>
              <a:t>Seuil de performance, bon, moyen : </a:t>
            </a:r>
            <a:r>
              <a:rPr lang="fr-FR" b="1" dirty="0"/>
              <a:t>2</a:t>
            </a:r>
            <a:r>
              <a:rPr lang="fr-FR" dirty="0"/>
              <a:t> </a:t>
            </a:r>
          </a:p>
          <a:p>
            <a:pPr algn="just"/>
            <a:r>
              <a:rPr lang="fr-FR" dirty="0"/>
              <a:t>-    Niveau très performant, très bon, fort : </a:t>
            </a:r>
            <a:r>
              <a:rPr lang="fr-FR" b="1" dirty="0"/>
              <a:t>3 </a:t>
            </a:r>
          </a:p>
        </p:txBody>
      </p:sp>
    </p:spTree>
    <p:extLst>
      <p:ext uri="{BB962C8B-B14F-4D97-AF65-F5344CB8AC3E}">
        <p14:creationId xmlns:p14="http://schemas.microsoft.com/office/powerpoint/2010/main" val="3198735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4FE75E0-81B9-EE0B-09CE-2A4A4173359B}"/>
              </a:ext>
            </a:extLst>
          </p:cNvPr>
          <p:cNvSpPr>
            <a:spLocks noGrp="1"/>
          </p:cNvSpPr>
          <p:nvPr>
            <p:ph type="subTitle" idx="1"/>
          </p:nvPr>
        </p:nvSpPr>
        <p:spPr>
          <a:xfrm>
            <a:off x="0" y="178355"/>
            <a:ext cx="12191999" cy="3457980"/>
          </a:xfrm>
        </p:spPr>
        <p:txBody>
          <a:bodyPr>
            <a:normAutofit/>
          </a:bodyPr>
          <a:lstStyle/>
          <a:p>
            <a:pPr algn="just">
              <a:lnSpc>
                <a:spcPct val="150000"/>
              </a:lnSpc>
            </a:pPr>
            <a:r>
              <a:rPr lang="fr-FR" dirty="0"/>
              <a:t>L’exercice de notation est, par essence, un exercice subjectif, mais qui se base nécessairement sur l’observation. </a:t>
            </a:r>
          </a:p>
          <a:p>
            <a:pPr algn="just">
              <a:lnSpc>
                <a:spcPct val="150000"/>
              </a:lnSpc>
            </a:pPr>
            <a:endParaRPr lang="fr-FR" dirty="0"/>
          </a:p>
          <a:p>
            <a:pPr algn="just">
              <a:lnSpc>
                <a:spcPct val="150000"/>
              </a:lnSpc>
            </a:pPr>
            <a:r>
              <a:rPr lang="fr-FR" dirty="0"/>
              <a:t>La valeur « notée » des indicateurs statistiques doit être comparée à une valeur de référence (ratios, normes, standards, exemples, benchmarks...).</a:t>
            </a:r>
          </a:p>
          <a:p>
            <a:endParaRPr lang="fr-FR" dirty="0"/>
          </a:p>
        </p:txBody>
      </p:sp>
    </p:spTree>
    <p:extLst>
      <p:ext uri="{BB962C8B-B14F-4D97-AF65-F5344CB8AC3E}">
        <p14:creationId xmlns:p14="http://schemas.microsoft.com/office/powerpoint/2010/main" val="17576930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7D6F0-8984-32A0-CD9B-95203750F8D4}"/>
              </a:ext>
            </a:extLst>
          </p:cNvPr>
          <p:cNvSpPr>
            <a:spLocks noGrp="1"/>
          </p:cNvSpPr>
          <p:nvPr>
            <p:ph type="ctrTitle"/>
          </p:nvPr>
        </p:nvSpPr>
        <p:spPr>
          <a:xfrm>
            <a:off x="0" y="1"/>
            <a:ext cx="9144000" cy="446566"/>
          </a:xfrm>
        </p:spPr>
        <p:txBody>
          <a:bodyPr>
            <a:normAutofit fontScale="90000"/>
          </a:bodyPr>
          <a:lstStyle/>
          <a:p>
            <a:pPr algn="l"/>
            <a:r>
              <a:rPr lang="fr-FR" sz="3200" b="1" u="sng" dirty="0">
                <a:solidFill>
                  <a:srgbClr val="00B050"/>
                </a:solidFill>
              </a:rPr>
              <a:t>B- Pondération des critéres et indicateurs</a:t>
            </a:r>
            <a:r>
              <a:rPr lang="fr-FR" sz="3200" b="1" dirty="0">
                <a:solidFill>
                  <a:srgbClr val="00B050"/>
                </a:solidFill>
              </a:rPr>
              <a:t>:</a:t>
            </a:r>
          </a:p>
        </p:txBody>
      </p:sp>
      <p:sp>
        <p:nvSpPr>
          <p:cNvPr id="4" name="TextBox 3">
            <a:extLst>
              <a:ext uri="{FF2B5EF4-FFF2-40B4-BE49-F238E27FC236}">
                <a16:creationId xmlns:a16="http://schemas.microsoft.com/office/drawing/2014/main" id="{6566F34E-BFAC-1D4A-6712-A6597C7498C3}"/>
              </a:ext>
            </a:extLst>
          </p:cNvPr>
          <p:cNvSpPr txBox="1"/>
          <p:nvPr/>
        </p:nvSpPr>
        <p:spPr>
          <a:xfrm>
            <a:off x="0" y="471619"/>
            <a:ext cx="12192000" cy="1143070"/>
          </a:xfrm>
          <a:prstGeom prst="rect">
            <a:avLst/>
          </a:prstGeom>
          <a:solidFill>
            <a:schemeClr val="accent4">
              <a:lumMod val="40000"/>
              <a:lumOff val="60000"/>
            </a:schemeClr>
          </a:solidFill>
        </p:spPr>
        <p:txBody>
          <a:bodyPr wrap="square" rtlCol="0">
            <a:spAutoFit/>
          </a:bodyPr>
          <a:lstStyle/>
          <a:p>
            <a:pPr algn="just">
              <a:lnSpc>
                <a:spcPct val="150000"/>
              </a:lnSpc>
            </a:pPr>
            <a:r>
              <a:rPr lang="fr-FR" sz="2400" dirty="0"/>
              <a:t>       La pondération des critères selon les avis des habitants-usagers et les professionnels urbains, par le biais </a:t>
            </a:r>
            <a:r>
              <a:rPr lang="fr-FR" sz="2400" b="1" u="sng" dirty="0"/>
              <a:t>des questionnaires </a:t>
            </a:r>
            <a:r>
              <a:rPr lang="fr-FR" sz="2400" dirty="0"/>
              <a:t>et </a:t>
            </a:r>
            <a:r>
              <a:rPr lang="fr-FR" sz="2400" b="1" u="sng" dirty="0"/>
              <a:t>des entretiens ciblés.</a:t>
            </a:r>
            <a:endParaRPr lang="fr-FR" sz="2400" dirty="0"/>
          </a:p>
        </p:txBody>
      </p:sp>
      <p:sp>
        <p:nvSpPr>
          <p:cNvPr id="7" name="Subtitle 6">
            <a:extLst>
              <a:ext uri="{FF2B5EF4-FFF2-40B4-BE49-F238E27FC236}">
                <a16:creationId xmlns:a16="http://schemas.microsoft.com/office/drawing/2014/main" id="{3203BD0D-8F4B-C7C6-5C5B-435CB4BCD004}"/>
              </a:ext>
            </a:extLst>
          </p:cNvPr>
          <p:cNvSpPr>
            <a:spLocks noGrp="1"/>
          </p:cNvSpPr>
          <p:nvPr>
            <p:ph type="subTitle" idx="1"/>
          </p:nvPr>
        </p:nvSpPr>
        <p:spPr>
          <a:xfrm>
            <a:off x="9036384" y="2307120"/>
            <a:ext cx="3155616" cy="1655762"/>
          </a:xfrm>
        </p:spPr>
        <p:txBody>
          <a:bodyPr/>
          <a:lstStyle/>
          <a:p>
            <a:r>
              <a:rPr lang="fr-FR" b="1" u="sng" dirty="0"/>
              <a:t>Exemple: </a:t>
            </a:r>
            <a:r>
              <a:rPr lang="fr-FR" dirty="0"/>
              <a:t>Pondération du critére ‘’Economie d’usage’’ </a:t>
            </a:r>
          </a:p>
          <a:p>
            <a:r>
              <a:rPr lang="fr-FR" b="1" dirty="0"/>
              <a:t>14 x 100 / 943 = 1,5 %</a:t>
            </a:r>
          </a:p>
          <a:p>
            <a:endParaRPr lang="fr-FR" dirty="0"/>
          </a:p>
        </p:txBody>
      </p:sp>
      <p:graphicFrame>
        <p:nvGraphicFramePr>
          <p:cNvPr id="8" name="Table 7">
            <a:extLst>
              <a:ext uri="{FF2B5EF4-FFF2-40B4-BE49-F238E27FC236}">
                <a16:creationId xmlns:a16="http://schemas.microsoft.com/office/drawing/2014/main" id="{9AC9F29D-0C4E-513C-9ABA-52BC294A5621}"/>
              </a:ext>
            </a:extLst>
          </p:cNvPr>
          <p:cNvGraphicFramePr>
            <a:graphicFrameLocks noGrp="1"/>
          </p:cNvGraphicFramePr>
          <p:nvPr>
            <p:extLst>
              <p:ext uri="{D42A27DB-BD31-4B8C-83A1-F6EECF244321}">
                <p14:modId xmlns:p14="http://schemas.microsoft.com/office/powerpoint/2010/main" val="3144897649"/>
              </p:ext>
            </p:extLst>
          </p:nvPr>
        </p:nvGraphicFramePr>
        <p:xfrm>
          <a:off x="107616" y="1681689"/>
          <a:ext cx="8928768" cy="5095062"/>
        </p:xfrm>
        <a:graphic>
          <a:graphicData uri="http://schemas.openxmlformats.org/drawingml/2006/table">
            <a:tbl>
              <a:tblPr firstRow="1" bandRow="1">
                <a:tableStyleId>{5C22544A-7EE6-4342-B048-85BDC9FD1C3A}</a:tableStyleId>
              </a:tblPr>
              <a:tblGrid>
                <a:gridCol w="4464384">
                  <a:extLst>
                    <a:ext uri="{9D8B030D-6E8A-4147-A177-3AD203B41FA5}">
                      <a16:colId xmlns:a16="http://schemas.microsoft.com/office/drawing/2014/main" val="2976441164"/>
                    </a:ext>
                  </a:extLst>
                </a:gridCol>
                <a:gridCol w="4464384">
                  <a:extLst>
                    <a:ext uri="{9D8B030D-6E8A-4147-A177-3AD203B41FA5}">
                      <a16:colId xmlns:a16="http://schemas.microsoft.com/office/drawing/2014/main" val="2117934684"/>
                    </a:ext>
                  </a:extLst>
                </a:gridCol>
              </a:tblGrid>
              <a:tr h="370840">
                <a:tc>
                  <a:txBody>
                    <a:bodyPr/>
                    <a:lstStyle/>
                    <a:p>
                      <a:pPr algn="ctr"/>
                      <a:r>
                        <a:rPr lang="fr-FR" sz="2000" dirty="0"/>
                        <a:t>Critéres de la qualité des espaces publics</a:t>
                      </a:r>
                    </a:p>
                  </a:txBody>
                  <a:tcPr/>
                </a:tc>
                <a:tc>
                  <a:txBody>
                    <a:bodyPr/>
                    <a:lstStyle/>
                    <a:p>
                      <a:pPr algn="ctr"/>
                      <a:r>
                        <a:rPr lang="fr-FR" sz="2000" dirty="0"/>
                        <a:t>Critéres de la qualité des espaces publics en nombre de fois</a:t>
                      </a:r>
                    </a:p>
                  </a:txBody>
                  <a:tcPr/>
                </a:tc>
                <a:extLst>
                  <a:ext uri="{0D108BD9-81ED-4DB2-BD59-A6C34878D82A}">
                    <a16:rowId xmlns:a16="http://schemas.microsoft.com/office/drawing/2014/main" val="1441937432"/>
                  </a:ext>
                </a:extLst>
              </a:tr>
              <a:tr h="370840">
                <a:tc>
                  <a:txBody>
                    <a:bodyPr/>
                    <a:lstStyle/>
                    <a:p>
                      <a:pPr algn="ctr"/>
                      <a:r>
                        <a:rPr lang="fr-FR" sz="2000" dirty="0"/>
                        <a:t>Economie d’usage</a:t>
                      </a:r>
                    </a:p>
                  </a:txBody>
                  <a:tcPr/>
                </a:tc>
                <a:tc>
                  <a:txBody>
                    <a:bodyPr/>
                    <a:lstStyle/>
                    <a:p>
                      <a:pPr algn="ctr"/>
                      <a:r>
                        <a:rPr lang="fr-FR" sz="2000" dirty="0"/>
                        <a:t>14</a:t>
                      </a:r>
                    </a:p>
                  </a:txBody>
                  <a:tcPr/>
                </a:tc>
                <a:extLst>
                  <a:ext uri="{0D108BD9-81ED-4DB2-BD59-A6C34878D82A}">
                    <a16:rowId xmlns:a16="http://schemas.microsoft.com/office/drawing/2014/main" val="499844387"/>
                  </a:ext>
                </a:extLst>
              </a:tr>
              <a:tr h="370840">
                <a:tc>
                  <a:txBody>
                    <a:bodyPr/>
                    <a:lstStyle/>
                    <a:p>
                      <a:pPr algn="ctr"/>
                      <a:r>
                        <a:rPr lang="fr-FR" sz="2000" dirty="0"/>
                        <a:t>Gestion</a:t>
                      </a:r>
                    </a:p>
                  </a:txBody>
                  <a:tcPr/>
                </a:tc>
                <a:tc>
                  <a:txBody>
                    <a:bodyPr/>
                    <a:lstStyle/>
                    <a:p>
                      <a:pPr algn="ctr"/>
                      <a:r>
                        <a:rPr lang="fr-FR" sz="2000" dirty="0"/>
                        <a:t>33</a:t>
                      </a:r>
                    </a:p>
                  </a:txBody>
                  <a:tcPr/>
                </a:tc>
                <a:extLst>
                  <a:ext uri="{0D108BD9-81ED-4DB2-BD59-A6C34878D82A}">
                    <a16:rowId xmlns:a16="http://schemas.microsoft.com/office/drawing/2014/main" val="1996500291"/>
                  </a:ext>
                </a:extLst>
              </a:tr>
              <a:tr h="370840">
                <a:tc>
                  <a:txBody>
                    <a:bodyPr/>
                    <a:lstStyle/>
                    <a:p>
                      <a:pPr algn="ctr"/>
                      <a:r>
                        <a:rPr lang="fr-FR" sz="2000" dirty="0"/>
                        <a:t>Attractivité</a:t>
                      </a:r>
                    </a:p>
                  </a:txBody>
                  <a:tcPr/>
                </a:tc>
                <a:tc>
                  <a:txBody>
                    <a:bodyPr/>
                    <a:lstStyle/>
                    <a:p>
                      <a:pPr algn="ctr"/>
                      <a:r>
                        <a:rPr lang="fr-FR" sz="2000" dirty="0"/>
                        <a:t>143</a:t>
                      </a:r>
                    </a:p>
                  </a:txBody>
                  <a:tcPr/>
                </a:tc>
                <a:extLst>
                  <a:ext uri="{0D108BD9-81ED-4DB2-BD59-A6C34878D82A}">
                    <a16:rowId xmlns:a16="http://schemas.microsoft.com/office/drawing/2014/main" val="1301765695"/>
                  </a:ext>
                </a:extLst>
              </a:tr>
              <a:tr h="370840">
                <a:tc>
                  <a:txBody>
                    <a:bodyPr/>
                    <a:lstStyle/>
                    <a:p>
                      <a:pPr marL="0" indent="0" algn="ctr">
                        <a:buFont typeface="Arial" panose="020B0604020202020204" pitchFamily="34" charset="0"/>
                        <a:buNone/>
                      </a:pPr>
                      <a:r>
                        <a:rPr lang="fr-FR" sz="2000" dirty="0"/>
                        <a:t>Sécurité</a:t>
                      </a:r>
                    </a:p>
                  </a:txBody>
                  <a:tcPr/>
                </a:tc>
                <a:tc>
                  <a:txBody>
                    <a:bodyPr/>
                    <a:lstStyle/>
                    <a:p>
                      <a:pPr algn="ctr"/>
                      <a:r>
                        <a:rPr lang="fr-FR" sz="2000" dirty="0"/>
                        <a:t>107</a:t>
                      </a:r>
                    </a:p>
                  </a:txBody>
                  <a:tcPr/>
                </a:tc>
                <a:extLst>
                  <a:ext uri="{0D108BD9-81ED-4DB2-BD59-A6C34878D82A}">
                    <a16:rowId xmlns:a16="http://schemas.microsoft.com/office/drawing/2014/main" val="3782285378"/>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dirty="0"/>
                        <a:t>Mobilité</a:t>
                      </a:r>
                    </a:p>
                  </a:txBody>
                  <a:tcPr/>
                </a:tc>
                <a:tc>
                  <a:txBody>
                    <a:bodyPr/>
                    <a:lstStyle/>
                    <a:p>
                      <a:pPr algn="ctr"/>
                      <a:r>
                        <a:rPr lang="fr-FR" sz="2000" dirty="0"/>
                        <a:t>98</a:t>
                      </a:r>
                    </a:p>
                  </a:txBody>
                  <a:tcPr/>
                </a:tc>
                <a:extLst>
                  <a:ext uri="{0D108BD9-81ED-4DB2-BD59-A6C34878D82A}">
                    <a16:rowId xmlns:a16="http://schemas.microsoft.com/office/drawing/2014/main" val="21426071"/>
                  </a:ext>
                </a:extLst>
              </a:tr>
              <a:tr h="43162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dirty="0"/>
                        <a:t>Accesseibilité</a:t>
                      </a:r>
                    </a:p>
                  </a:txBody>
                  <a:tcPr/>
                </a:tc>
                <a:tc>
                  <a:txBody>
                    <a:bodyPr/>
                    <a:lstStyle/>
                    <a:p>
                      <a:pPr algn="ctr"/>
                      <a:r>
                        <a:rPr lang="fr-FR" sz="2000" dirty="0"/>
                        <a:t>71</a:t>
                      </a:r>
                    </a:p>
                  </a:txBody>
                  <a:tcPr/>
                </a:tc>
                <a:extLst>
                  <a:ext uri="{0D108BD9-81ED-4DB2-BD59-A6C34878D82A}">
                    <a16:rowId xmlns:a16="http://schemas.microsoft.com/office/drawing/2014/main" val="394528217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dirty="0"/>
                        <a:t>Ambiance urbaine</a:t>
                      </a:r>
                    </a:p>
                  </a:txBody>
                  <a:tcPr/>
                </a:tc>
                <a:tc>
                  <a:txBody>
                    <a:bodyPr/>
                    <a:lstStyle/>
                    <a:p>
                      <a:pPr algn="ctr"/>
                      <a:r>
                        <a:rPr lang="fr-FR" sz="2000" dirty="0"/>
                        <a:t>118</a:t>
                      </a:r>
                    </a:p>
                  </a:txBody>
                  <a:tcPr/>
                </a:tc>
                <a:extLst>
                  <a:ext uri="{0D108BD9-81ED-4DB2-BD59-A6C34878D82A}">
                    <a16:rowId xmlns:a16="http://schemas.microsoft.com/office/drawing/2014/main" val="187286181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dirty="0"/>
                        <a:t>Qualité environnementale</a:t>
                      </a:r>
                    </a:p>
                  </a:txBody>
                  <a:tcPr/>
                </a:tc>
                <a:tc>
                  <a:txBody>
                    <a:bodyPr/>
                    <a:lstStyle/>
                    <a:p>
                      <a:pPr algn="ctr"/>
                      <a:r>
                        <a:rPr lang="fr-FR" sz="2000" dirty="0"/>
                        <a:t>129</a:t>
                      </a:r>
                    </a:p>
                  </a:txBody>
                  <a:tcPr/>
                </a:tc>
                <a:extLst>
                  <a:ext uri="{0D108BD9-81ED-4DB2-BD59-A6C34878D82A}">
                    <a16:rowId xmlns:a16="http://schemas.microsoft.com/office/drawing/2014/main" val="93237327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dirty="0"/>
                        <a:t>Aménagement</a:t>
                      </a:r>
                    </a:p>
                  </a:txBody>
                  <a:tcPr/>
                </a:tc>
                <a:tc>
                  <a:txBody>
                    <a:bodyPr/>
                    <a:lstStyle/>
                    <a:p>
                      <a:pPr algn="ctr"/>
                      <a:r>
                        <a:rPr lang="fr-FR" sz="2000" dirty="0"/>
                        <a:t>144</a:t>
                      </a:r>
                    </a:p>
                  </a:txBody>
                  <a:tcPr/>
                </a:tc>
                <a:extLst>
                  <a:ext uri="{0D108BD9-81ED-4DB2-BD59-A6C34878D82A}">
                    <a16:rowId xmlns:a16="http://schemas.microsoft.com/office/drawing/2014/main" val="793776908"/>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dirty="0"/>
                        <a:t>Composition urbaine</a:t>
                      </a:r>
                    </a:p>
                  </a:txBody>
                  <a:tcPr/>
                </a:tc>
                <a:tc>
                  <a:txBody>
                    <a:bodyPr/>
                    <a:lstStyle/>
                    <a:p>
                      <a:pPr algn="ctr"/>
                      <a:r>
                        <a:rPr lang="fr-FR" sz="2000" dirty="0"/>
                        <a:t>77</a:t>
                      </a:r>
                    </a:p>
                  </a:txBody>
                  <a:tcPr/>
                </a:tc>
                <a:extLst>
                  <a:ext uri="{0D108BD9-81ED-4DB2-BD59-A6C34878D82A}">
                    <a16:rowId xmlns:a16="http://schemas.microsoft.com/office/drawing/2014/main" val="2315357512"/>
                  </a:ext>
                </a:extLst>
              </a:tr>
              <a:tr h="370840">
                <a:tc>
                  <a:txBody>
                    <a:bodyPr/>
                    <a:lstStyle/>
                    <a:p>
                      <a:r>
                        <a:rPr lang="fr-FR" sz="2000" b="1" dirty="0"/>
                        <a:t>                                          Total</a:t>
                      </a:r>
                    </a:p>
                  </a:txBody>
                  <a:tcPr/>
                </a:tc>
                <a:tc>
                  <a:txBody>
                    <a:bodyPr/>
                    <a:lstStyle/>
                    <a:p>
                      <a:pPr algn="ctr"/>
                      <a:r>
                        <a:rPr lang="fr-FR" sz="2000" b="1" dirty="0"/>
                        <a:t> 943</a:t>
                      </a:r>
                    </a:p>
                  </a:txBody>
                  <a:tcPr/>
                </a:tc>
                <a:extLst>
                  <a:ext uri="{0D108BD9-81ED-4DB2-BD59-A6C34878D82A}">
                    <a16:rowId xmlns:a16="http://schemas.microsoft.com/office/drawing/2014/main" val="400680400"/>
                  </a:ext>
                </a:extLst>
              </a:tr>
            </a:tbl>
          </a:graphicData>
        </a:graphic>
      </p:graphicFrame>
      <p:sp>
        <p:nvSpPr>
          <p:cNvPr id="9" name="TextBox 8">
            <a:extLst>
              <a:ext uri="{FF2B5EF4-FFF2-40B4-BE49-F238E27FC236}">
                <a16:creationId xmlns:a16="http://schemas.microsoft.com/office/drawing/2014/main" id="{D320C217-F5CB-6A6E-16FF-C3BE70103880}"/>
              </a:ext>
            </a:extLst>
          </p:cNvPr>
          <p:cNvSpPr txBox="1"/>
          <p:nvPr/>
        </p:nvSpPr>
        <p:spPr>
          <a:xfrm>
            <a:off x="9036384" y="4588312"/>
            <a:ext cx="3155616" cy="1938992"/>
          </a:xfrm>
          <a:prstGeom prst="rect">
            <a:avLst/>
          </a:prstGeom>
          <a:noFill/>
        </p:spPr>
        <p:txBody>
          <a:bodyPr wrap="square" rtlCol="0">
            <a:spAutoFit/>
          </a:bodyPr>
          <a:lstStyle/>
          <a:p>
            <a:pPr algn="just"/>
            <a:r>
              <a:rPr lang="fr-FR" sz="2400" b="1" dirty="0"/>
              <a:t>14</a:t>
            </a:r>
            <a:r>
              <a:rPr lang="fr-FR" sz="2400" dirty="0"/>
              <a:t> est le nombre de réponses favorables par rapport a la qualité du critére ‘’économie d’usge’’</a:t>
            </a:r>
          </a:p>
        </p:txBody>
      </p:sp>
    </p:spTree>
    <p:extLst>
      <p:ext uri="{BB962C8B-B14F-4D97-AF65-F5344CB8AC3E}">
        <p14:creationId xmlns:p14="http://schemas.microsoft.com/office/powerpoint/2010/main" val="32775350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C11B058-614B-0719-46F7-C0006DA5CABD}"/>
              </a:ext>
            </a:extLst>
          </p:cNvPr>
          <p:cNvSpPr txBox="1"/>
          <p:nvPr/>
        </p:nvSpPr>
        <p:spPr>
          <a:xfrm>
            <a:off x="0" y="245892"/>
            <a:ext cx="12192000" cy="2251065"/>
          </a:xfrm>
          <a:prstGeom prst="rect">
            <a:avLst/>
          </a:prstGeom>
          <a:solidFill>
            <a:schemeClr val="accent4">
              <a:lumMod val="40000"/>
              <a:lumOff val="60000"/>
            </a:schemeClr>
          </a:solidFill>
        </p:spPr>
        <p:txBody>
          <a:bodyPr wrap="square" rtlCol="0">
            <a:spAutoFit/>
          </a:bodyPr>
          <a:lstStyle/>
          <a:p>
            <a:pPr algn="just">
              <a:lnSpc>
                <a:spcPct val="150000"/>
              </a:lnSpc>
            </a:pPr>
            <a:r>
              <a:rPr lang="fr-FR" sz="2400" dirty="0"/>
              <a:t>       La pondération des indicateurs selon l’évaluation obtenu par l’évaluateur, et ce, en se basant sur la méthode d’attribution des scores « fixed point scoring », qui est la répartition d’une somme de points sur l’ensemble des critères ou des indicateurs en utilisant un arbre de pondération</a:t>
            </a:r>
            <a:r>
              <a:rPr lang="fr-FR" dirty="0"/>
              <a:t>. </a:t>
            </a:r>
          </a:p>
        </p:txBody>
      </p:sp>
      <p:sp>
        <p:nvSpPr>
          <p:cNvPr id="4" name="Subtitle 2">
            <a:extLst>
              <a:ext uri="{FF2B5EF4-FFF2-40B4-BE49-F238E27FC236}">
                <a16:creationId xmlns:a16="http://schemas.microsoft.com/office/drawing/2014/main" id="{389B79BA-F5D2-5C63-25A5-CAE44FB4D076}"/>
              </a:ext>
            </a:extLst>
          </p:cNvPr>
          <p:cNvSpPr txBox="1">
            <a:spLocks/>
          </p:cNvSpPr>
          <p:nvPr/>
        </p:nvSpPr>
        <p:spPr>
          <a:xfrm>
            <a:off x="0" y="4070960"/>
            <a:ext cx="12192000" cy="1127344"/>
          </a:xfrm>
          <a:prstGeom prst="rect">
            <a:avLst/>
          </a:prstGeom>
          <a:solidFill>
            <a:schemeClr val="accent4">
              <a:lumMod val="40000"/>
              <a:lumOff val="60000"/>
            </a:schemeClr>
          </a:solidFill>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50000"/>
              </a:lnSpc>
            </a:pPr>
            <a:r>
              <a:rPr lang="fr-FR" dirty="0"/>
              <a:t>       Le score cumulé de l’indicateur est exprimé par les coefficients de pondération cumulés sous forme d’un produit </a:t>
            </a:r>
            <a:r>
              <a:rPr lang="fr-FR" b="1" dirty="0"/>
              <a:t>entre les scores de l’indicateur lui- même </a:t>
            </a:r>
            <a:r>
              <a:rPr lang="fr-FR" dirty="0"/>
              <a:t>et </a:t>
            </a:r>
            <a:r>
              <a:rPr lang="fr-FR" b="1" dirty="0"/>
              <a:t>du critère de rattachement. </a:t>
            </a:r>
          </a:p>
        </p:txBody>
      </p:sp>
      <p:sp>
        <p:nvSpPr>
          <p:cNvPr id="6" name="TextBox 5">
            <a:extLst>
              <a:ext uri="{FF2B5EF4-FFF2-40B4-BE49-F238E27FC236}">
                <a16:creationId xmlns:a16="http://schemas.microsoft.com/office/drawing/2014/main" id="{2B5F05FE-67D3-7612-B4CE-5E44E3699736}"/>
              </a:ext>
            </a:extLst>
          </p:cNvPr>
          <p:cNvSpPr txBox="1"/>
          <p:nvPr/>
        </p:nvSpPr>
        <p:spPr>
          <a:xfrm>
            <a:off x="0" y="2868460"/>
            <a:ext cx="12192000" cy="830997"/>
          </a:xfrm>
          <a:prstGeom prst="rect">
            <a:avLst/>
          </a:prstGeom>
          <a:solidFill>
            <a:schemeClr val="accent4">
              <a:lumMod val="40000"/>
              <a:lumOff val="60000"/>
            </a:schemeClr>
          </a:solidFill>
        </p:spPr>
        <p:txBody>
          <a:bodyPr wrap="square" rtlCol="0">
            <a:spAutoFit/>
          </a:bodyPr>
          <a:lstStyle/>
          <a:p>
            <a:r>
              <a:rPr lang="fr-FR" sz="2400" dirty="0"/>
              <a:t>       Selon cette méthode, la somme des critères pondérés et la somme des scores des indicateurs relatifs à chaque critère doivent être égales à </a:t>
            </a:r>
            <a:r>
              <a:rPr lang="fr-FR" sz="2400" b="1" u="sng" dirty="0"/>
              <a:t>10</a:t>
            </a:r>
            <a:r>
              <a:rPr lang="fr-FR" sz="2400" dirty="0"/>
              <a:t>. </a:t>
            </a:r>
          </a:p>
        </p:txBody>
      </p:sp>
      <p:sp>
        <p:nvSpPr>
          <p:cNvPr id="7" name="TextBox 6">
            <a:extLst>
              <a:ext uri="{FF2B5EF4-FFF2-40B4-BE49-F238E27FC236}">
                <a16:creationId xmlns:a16="http://schemas.microsoft.com/office/drawing/2014/main" id="{174586B8-89EF-1A41-B5BB-F50AB9651DA8}"/>
              </a:ext>
            </a:extLst>
          </p:cNvPr>
          <p:cNvSpPr txBox="1"/>
          <p:nvPr/>
        </p:nvSpPr>
        <p:spPr>
          <a:xfrm>
            <a:off x="0" y="5569807"/>
            <a:ext cx="12192000" cy="461665"/>
          </a:xfrm>
          <a:prstGeom prst="rect">
            <a:avLst/>
          </a:prstGeom>
          <a:solidFill>
            <a:schemeClr val="accent4">
              <a:lumMod val="40000"/>
              <a:lumOff val="60000"/>
            </a:schemeClr>
          </a:solidFill>
        </p:spPr>
        <p:txBody>
          <a:bodyPr wrap="square" rtlCol="0">
            <a:spAutoFit/>
          </a:bodyPr>
          <a:lstStyle/>
          <a:p>
            <a:r>
              <a:rPr lang="fr-FR" dirty="0"/>
              <a:t>          </a:t>
            </a:r>
            <a:r>
              <a:rPr lang="fr-FR" sz="2400" dirty="0"/>
              <a:t>La somme des scores cumulés doit être égale à </a:t>
            </a:r>
            <a:r>
              <a:rPr lang="fr-FR" sz="2400" b="1" u="sng" dirty="0"/>
              <a:t>100</a:t>
            </a:r>
            <a:r>
              <a:rPr lang="fr-FR" dirty="0"/>
              <a:t>.</a:t>
            </a:r>
          </a:p>
        </p:txBody>
      </p:sp>
    </p:spTree>
    <p:extLst>
      <p:ext uri="{BB962C8B-B14F-4D97-AF65-F5344CB8AC3E}">
        <p14:creationId xmlns:p14="http://schemas.microsoft.com/office/powerpoint/2010/main" val="10060032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CACB8-1254-D4F3-0865-3BFD8D273C85}"/>
              </a:ext>
            </a:extLst>
          </p:cNvPr>
          <p:cNvSpPr>
            <a:spLocks noGrp="1"/>
          </p:cNvSpPr>
          <p:nvPr>
            <p:ph type="ctrTitle"/>
          </p:nvPr>
        </p:nvSpPr>
        <p:spPr/>
        <p:txBody>
          <a:bodyPr/>
          <a:lstStyle/>
          <a:p>
            <a:endParaRPr lang="fr-FR" dirty="0"/>
          </a:p>
        </p:txBody>
      </p:sp>
      <p:sp>
        <p:nvSpPr>
          <p:cNvPr id="3" name="Subtitle 2">
            <a:extLst>
              <a:ext uri="{FF2B5EF4-FFF2-40B4-BE49-F238E27FC236}">
                <a16:creationId xmlns:a16="http://schemas.microsoft.com/office/drawing/2014/main" id="{BD879C21-86F0-699B-A2EA-90DA89777162}"/>
              </a:ext>
            </a:extLst>
          </p:cNvPr>
          <p:cNvSpPr>
            <a:spLocks noGrp="1"/>
          </p:cNvSpPr>
          <p:nvPr>
            <p:ph type="subTitle" idx="1"/>
          </p:nvPr>
        </p:nvSpPr>
        <p:spPr/>
        <p:txBody>
          <a:bodyPr/>
          <a:lstStyle/>
          <a:p>
            <a:endParaRPr lang="fr-FR"/>
          </a:p>
        </p:txBody>
      </p:sp>
      <p:pic>
        <p:nvPicPr>
          <p:cNvPr id="5" name="Picture 4">
            <a:extLst>
              <a:ext uri="{FF2B5EF4-FFF2-40B4-BE49-F238E27FC236}">
                <a16:creationId xmlns:a16="http://schemas.microsoft.com/office/drawing/2014/main" id="{0D39AE10-968C-4293-BA16-75D3612BDF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419" y="-85060"/>
            <a:ext cx="10388009" cy="6390167"/>
          </a:xfrm>
          <a:prstGeom prst="rect">
            <a:avLst/>
          </a:prstGeom>
        </p:spPr>
      </p:pic>
    </p:spTree>
    <p:extLst>
      <p:ext uri="{BB962C8B-B14F-4D97-AF65-F5344CB8AC3E}">
        <p14:creationId xmlns:p14="http://schemas.microsoft.com/office/powerpoint/2010/main" val="28918615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43EFF-9991-2B20-7C6B-5DD5B13F1108}"/>
              </a:ext>
            </a:extLst>
          </p:cNvPr>
          <p:cNvSpPr>
            <a:spLocks noGrp="1"/>
          </p:cNvSpPr>
          <p:nvPr>
            <p:ph type="ctrTitle"/>
          </p:nvPr>
        </p:nvSpPr>
        <p:spPr/>
        <p:txBody>
          <a:bodyPr/>
          <a:lstStyle/>
          <a:p>
            <a:endParaRPr lang="fr-FR"/>
          </a:p>
        </p:txBody>
      </p:sp>
      <p:sp>
        <p:nvSpPr>
          <p:cNvPr id="3" name="Subtitle 2">
            <a:extLst>
              <a:ext uri="{FF2B5EF4-FFF2-40B4-BE49-F238E27FC236}">
                <a16:creationId xmlns:a16="http://schemas.microsoft.com/office/drawing/2014/main" id="{BC46B0F8-D419-BD7E-C710-2716C06E8623}"/>
              </a:ext>
            </a:extLst>
          </p:cNvPr>
          <p:cNvSpPr>
            <a:spLocks noGrp="1"/>
          </p:cNvSpPr>
          <p:nvPr>
            <p:ph type="subTitle" idx="1"/>
          </p:nvPr>
        </p:nvSpPr>
        <p:spPr/>
        <p:txBody>
          <a:bodyPr/>
          <a:lstStyle/>
          <a:p>
            <a:endParaRPr lang="fr-FR"/>
          </a:p>
        </p:txBody>
      </p:sp>
      <p:pic>
        <p:nvPicPr>
          <p:cNvPr id="5" name="Picture 4">
            <a:extLst>
              <a:ext uri="{FF2B5EF4-FFF2-40B4-BE49-F238E27FC236}">
                <a16:creationId xmlns:a16="http://schemas.microsoft.com/office/drawing/2014/main" id="{53E54878-77A1-2EDA-72E3-4143C5B18A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4130" y="329609"/>
            <a:ext cx="9973340" cy="6230679"/>
          </a:xfrm>
          <a:prstGeom prst="rect">
            <a:avLst/>
          </a:prstGeom>
        </p:spPr>
      </p:pic>
    </p:spTree>
    <p:extLst>
      <p:ext uri="{BB962C8B-B14F-4D97-AF65-F5344CB8AC3E}">
        <p14:creationId xmlns:p14="http://schemas.microsoft.com/office/powerpoint/2010/main" val="33682996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6CB26-828B-37A0-35FD-327C4DEED216}"/>
              </a:ext>
            </a:extLst>
          </p:cNvPr>
          <p:cNvSpPr>
            <a:spLocks noGrp="1"/>
          </p:cNvSpPr>
          <p:nvPr>
            <p:ph type="ctrTitle"/>
          </p:nvPr>
        </p:nvSpPr>
        <p:spPr>
          <a:xfrm>
            <a:off x="0" y="101638"/>
            <a:ext cx="9937898" cy="477837"/>
          </a:xfrm>
        </p:spPr>
        <p:txBody>
          <a:bodyPr>
            <a:normAutofit fontScale="90000"/>
          </a:bodyPr>
          <a:lstStyle/>
          <a:p>
            <a:pPr algn="l"/>
            <a:r>
              <a:rPr lang="fr-FR" sz="3600" b="1" u="sng" dirty="0">
                <a:solidFill>
                  <a:srgbClr val="00B050"/>
                </a:solidFill>
                <a:latin typeface="+mn-lt"/>
              </a:rPr>
              <a:t>C- Agrégation des critères par les notes des indicateurs</a:t>
            </a:r>
          </a:p>
        </p:txBody>
      </p:sp>
      <p:sp>
        <p:nvSpPr>
          <p:cNvPr id="3" name="Subtitle 2">
            <a:extLst>
              <a:ext uri="{FF2B5EF4-FFF2-40B4-BE49-F238E27FC236}">
                <a16:creationId xmlns:a16="http://schemas.microsoft.com/office/drawing/2014/main" id="{D9DD6F13-7F0E-433E-A987-2945A4B8F85F}"/>
              </a:ext>
            </a:extLst>
          </p:cNvPr>
          <p:cNvSpPr>
            <a:spLocks noGrp="1"/>
          </p:cNvSpPr>
          <p:nvPr>
            <p:ph type="subTitle" idx="1"/>
          </p:nvPr>
        </p:nvSpPr>
        <p:spPr>
          <a:xfrm>
            <a:off x="83288" y="854443"/>
            <a:ext cx="12025424" cy="714780"/>
          </a:xfrm>
        </p:spPr>
        <p:txBody>
          <a:bodyPr>
            <a:normAutofit lnSpcReduction="10000"/>
          </a:bodyPr>
          <a:lstStyle/>
          <a:p>
            <a:pPr algn="just"/>
            <a:r>
              <a:rPr lang="fr-FR" b="1" u="sng" dirty="0"/>
              <a:t>1 er niveau d’agrégation </a:t>
            </a:r>
            <a:r>
              <a:rPr lang="fr-FR" dirty="0"/>
              <a:t>: L’agrégation de la valeur des indicateurs (VI.Sx) relative à chaque critère par l’équation </a:t>
            </a:r>
          </a:p>
        </p:txBody>
      </p:sp>
      <p:pic>
        <p:nvPicPr>
          <p:cNvPr id="5" name="Picture 4">
            <a:extLst>
              <a:ext uri="{FF2B5EF4-FFF2-40B4-BE49-F238E27FC236}">
                <a16:creationId xmlns:a16="http://schemas.microsoft.com/office/drawing/2014/main" id="{364F1A8C-78F9-A4E8-87A6-51869E4408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0521" y="1844191"/>
            <a:ext cx="5103628" cy="904071"/>
          </a:xfrm>
          <a:prstGeom prst="rect">
            <a:avLst/>
          </a:prstGeom>
        </p:spPr>
      </p:pic>
      <p:sp>
        <p:nvSpPr>
          <p:cNvPr id="6" name="TextBox 5">
            <a:extLst>
              <a:ext uri="{FF2B5EF4-FFF2-40B4-BE49-F238E27FC236}">
                <a16:creationId xmlns:a16="http://schemas.microsoft.com/office/drawing/2014/main" id="{0E571880-A3B7-B106-2A3F-9A274966E968}"/>
              </a:ext>
            </a:extLst>
          </p:cNvPr>
          <p:cNvSpPr txBox="1"/>
          <p:nvPr/>
        </p:nvSpPr>
        <p:spPr>
          <a:xfrm>
            <a:off x="232144" y="3429000"/>
            <a:ext cx="11876568" cy="1697068"/>
          </a:xfrm>
          <a:prstGeom prst="rect">
            <a:avLst/>
          </a:prstGeom>
          <a:noFill/>
        </p:spPr>
        <p:txBody>
          <a:bodyPr wrap="square" rtlCol="0">
            <a:spAutoFit/>
          </a:bodyPr>
          <a:lstStyle/>
          <a:p>
            <a:pPr>
              <a:lnSpc>
                <a:spcPct val="150000"/>
              </a:lnSpc>
            </a:pPr>
            <a:r>
              <a:rPr lang="fr-FR" sz="2400" b="1" dirty="0"/>
              <a:t>Vx.n </a:t>
            </a:r>
            <a:r>
              <a:rPr lang="fr-FR" sz="2400" dirty="0"/>
              <a:t>= la valeur pondérée de l’indicateur. </a:t>
            </a:r>
          </a:p>
          <a:p>
            <a:pPr>
              <a:lnSpc>
                <a:spcPct val="150000"/>
              </a:lnSpc>
            </a:pPr>
            <a:r>
              <a:rPr lang="fr-FR" sz="2400" b="1" dirty="0"/>
              <a:t>Scx.n </a:t>
            </a:r>
            <a:r>
              <a:rPr lang="fr-FR" sz="2400" dirty="0"/>
              <a:t>= le score cumulé accordé à l’indicateur. </a:t>
            </a:r>
          </a:p>
          <a:p>
            <a:pPr>
              <a:lnSpc>
                <a:spcPct val="150000"/>
              </a:lnSpc>
            </a:pPr>
            <a:r>
              <a:rPr lang="fr-FR" sz="2400" b="1" dirty="0"/>
              <a:t>Nx.n </a:t>
            </a:r>
            <a:r>
              <a:rPr lang="fr-FR" sz="2400" dirty="0"/>
              <a:t>= la note obtenue par l’indicateur i.</a:t>
            </a:r>
          </a:p>
        </p:txBody>
      </p:sp>
    </p:spTree>
    <p:extLst>
      <p:ext uri="{BB962C8B-B14F-4D97-AF65-F5344CB8AC3E}">
        <p14:creationId xmlns:p14="http://schemas.microsoft.com/office/powerpoint/2010/main" val="2257936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 coins arrondis 11">
            <a:extLst>
              <a:ext uri="{FF2B5EF4-FFF2-40B4-BE49-F238E27FC236}">
                <a16:creationId xmlns:a16="http://schemas.microsoft.com/office/drawing/2014/main" id="{513DE2F1-5AEF-43A2-AF8F-AD41757368E4}"/>
              </a:ext>
            </a:extLst>
          </p:cNvPr>
          <p:cNvSpPr/>
          <p:nvPr/>
        </p:nvSpPr>
        <p:spPr>
          <a:xfrm>
            <a:off x="1357688" y="3352108"/>
            <a:ext cx="2693458" cy="81175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3184" tIns="41592" rIns="83184" bIns="41592" rtlCol="0" anchor="ctr"/>
          <a:lstStyle/>
          <a:p>
            <a:pPr algn="ctr">
              <a:buClr>
                <a:srgbClr val="FF0000"/>
              </a:buClr>
            </a:pPr>
            <a:endParaRPr lang="fr-FR" sz="2164" b="1" dirty="0">
              <a:solidFill>
                <a:schemeClr val="tx1"/>
              </a:solidFill>
              <a:latin typeface="Corbel" panose="020B0503020204020204" pitchFamily="34" charset="0"/>
            </a:endParaRPr>
          </a:p>
        </p:txBody>
      </p:sp>
      <p:sp>
        <p:nvSpPr>
          <p:cNvPr id="14" name="Rectangle : coins arrondis 13">
            <a:extLst>
              <a:ext uri="{FF2B5EF4-FFF2-40B4-BE49-F238E27FC236}">
                <a16:creationId xmlns:a16="http://schemas.microsoft.com/office/drawing/2014/main" id="{03491929-8DB5-4854-A4D9-6869D73C19D3}"/>
              </a:ext>
            </a:extLst>
          </p:cNvPr>
          <p:cNvSpPr/>
          <p:nvPr/>
        </p:nvSpPr>
        <p:spPr>
          <a:xfrm>
            <a:off x="1357688" y="4407891"/>
            <a:ext cx="2693458" cy="81175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3184" tIns="41592" rIns="83184" bIns="41592" rtlCol="0" anchor="ctr"/>
          <a:lstStyle/>
          <a:p>
            <a:pPr algn="ctr">
              <a:buClr>
                <a:srgbClr val="FF0000"/>
              </a:buClr>
            </a:pPr>
            <a:endParaRPr lang="fr-FR" sz="2164" b="1" dirty="0">
              <a:solidFill>
                <a:schemeClr val="tx1"/>
              </a:solidFill>
              <a:latin typeface="Corbel" panose="020B0503020204020204" pitchFamily="34" charset="0"/>
            </a:endParaRPr>
          </a:p>
        </p:txBody>
      </p:sp>
      <p:sp>
        <p:nvSpPr>
          <p:cNvPr id="17" name="Rectangle : coins arrondis 16">
            <a:extLst>
              <a:ext uri="{FF2B5EF4-FFF2-40B4-BE49-F238E27FC236}">
                <a16:creationId xmlns:a16="http://schemas.microsoft.com/office/drawing/2014/main" id="{8B75943A-ED27-460E-AD05-996F0480DA01}"/>
              </a:ext>
            </a:extLst>
          </p:cNvPr>
          <p:cNvSpPr/>
          <p:nvPr/>
        </p:nvSpPr>
        <p:spPr>
          <a:xfrm>
            <a:off x="5640309" y="761736"/>
            <a:ext cx="2397178" cy="56268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3184" tIns="41592" rIns="83184" bIns="41592" rtlCol="0" anchor="ctr"/>
          <a:lstStyle/>
          <a:p>
            <a:pPr algn="ctr"/>
            <a:endParaRPr lang="fr-FR" sz="2164" i="1" dirty="0">
              <a:solidFill>
                <a:schemeClr val="tx1"/>
              </a:solidFill>
              <a:latin typeface="Corbel" panose="020B0503020204020204" pitchFamily="34" charset="0"/>
            </a:endParaRPr>
          </a:p>
        </p:txBody>
      </p:sp>
      <p:sp>
        <p:nvSpPr>
          <p:cNvPr id="18" name="Rectangle : coins arrondis 17">
            <a:extLst>
              <a:ext uri="{FF2B5EF4-FFF2-40B4-BE49-F238E27FC236}">
                <a16:creationId xmlns:a16="http://schemas.microsoft.com/office/drawing/2014/main" id="{0BDD2003-5B23-455C-9087-A4B2429B0C55}"/>
              </a:ext>
            </a:extLst>
          </p:cNvPr>
          <p:cNvSpPr/>
          <p:nvPr/>
        </p:nvSpPr>
        <p:spPr>
          <a:xfrm>
            <a:off x="5982470" y="1277046"/>
            <a:ext cx="1581302" cy="45385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3184" tIns="41592" rIns="83184" bIns="41592" rtlCol="0" anchor="ctr"/>
          <a:lstStyle/>
          <a:p>
            <a:pPr algn="ctr"/>
            <a:r>
              <a:rPr lang="fr-FR" sz="2164" i="1" dirty="0">
                <a:latin typeface="Corbel" panose="020B0503020204020204" pitchFamily="34" charset="0"/>
              </a:rPr>
              <a:t> </a:t>
            </a:r>
          </a:p>
        </p:txBody>
      </p:sp>
      <p:sp>
        <p:nvSpPr>
          <p:cNvPr id="19" name="Rectangle : coins arrondis 18">
            <a:extLst>
              <a:ext uri="{FF2B5EF4-FFF2-40B4-BE49-F238E27FC236}">
                <a16:creationId xmlns:a16="http://schemas.microsoft.com/office/drawing/2014/main" id="{808C8312-32A7-4DF1-9767-2D2973D4B42E}"/>
              </a:ext>
            </a:extLst>
          </p:cNvPr>
          <p:cNvSpPr/>
          <p:nvPr/>
        </p:nvSpPr>
        <p:spPr>
          <a:xfrm>
            <a:off x="5850920" y="2030129"/>
            <a:ext cx="1844405" cy="45385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3184" tIns="41592" rIns="83184" bIns="41592" rtlCol="0" anchor="ctr"/>
          <a:lstStyle/>
          <a:p>
            <a:pPr algn="ctr"/>
            <a:endParaRPr lang="fr-FR" sz="2164" i="1" dirty="0">
              <a:solidFill>
                <a:schemeClr val="tx1"/>
              </a:solidFill>
              <a:latin typeface="Corbel" panose="020B0503020204020204" pitchFamily="34" charset="0"/>
            </a:endParaRPr>
          </a:p>
        </p:txBody>
      </p:sp>
      <p:sp>
        <p:nvSpPr>
          <p:cNvPr id="20" name="Rectangle : coins arrondis 19">
            <a:extLst>
              <a:ext uri="{FF2B5EF4-FFF2-40B4-BE49-F238E27FC236}">
                <a16:creationId xmlns:a16="http://schemas.microsoft.com/office/drawing/2014/main" id="{9EA91D01-0776-4CF4-AB65-2DE28FE97107}"/>
              </a:ext>
            </a:extLst>
          </p:cNvPr>
          <p:cNvSpPr/>
          <p:nvPr/>
        </p:nvSpPr>
        <p:spPr>
          <a:xfrm>
            <a:off x="5640309" y="2575647"/>
            <a:ext cx="2397178" cy="39188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3184" tIns="41592" rIns="83184" bIns="41592" rtlCol="0" anchor="ctr"/>
          <a:lstStyle/>
          <a:p>
            <a:pPr algn="ctr"/>
            <a:endParaRPr lang="fr-FR" sz="2164" i="1" dirty="0">
              <a:solidFill>
                <a:schemeClr val="tx1"/>
              </a:solidFill>
              <a:latin typeface="Corbel" panose="020B0503020204020204" pitchFamily="34" charset="0"/>
            </a:endParaRPr>
          </a:p>
        </p:txBody>
      </p:sp>
      <p:sp>
        <p:nvSpPr>
          <p:cNvPr id="21" name="Rectangle : coins arrondis 20">
            <a:extLst>
              <a:ext uri="{FF2B5EF4-FFF2-40B4-BE49-F238E27FC236}">
                <a16:creationId xmlns:a16="http://schemas.microsoft.com/office/drawing/2014/main" id="{43DC3A8B-32C0-49A7-967D-4D7D72D4D824}"/>
              </a:ext>
            </a:extLst>
          </p:cNvPr>
          <p:cNvSpPr/>
          <p:nvPr/>
        </p:nvSpPr>
        <p:spPr>
          <a:xfrm>
            <a:off x="6037950" y="3238817"/>
            <a:ext cx="1412919" cy="39188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3184" tIns="41592" rIns="83184" bIns="41592" rtlCol="0" anchor="ctr"/>
          <a:lstStyle/>
          <a:p>
            <a:pPr algn="ctr"/>
            <a:endParaRPr lang="fr-FR" sz="2164" i="1" dirty="0">
              <a:solidFill>
                <a:schemeClr val="tx1"/>
              </a:solidFill>
              <a:latin typeface="Corbel" panose="020B0503020204020204" pitchFamily="34" charset="0"/>
            </a:endParaRPr>
          </a:p>
        </p:txBody>
      </p:sp>
      <p:sp>
        <p:nvSpPr>
          <p:cNvPr id="22" name="Rectangle : coins arrondis 21">
            <a:extLst>
              <a:ext uri="{FF2B5EF4-FFF2-40B4-BE49-F238E27FC236}">
                <a16:creationId xmlns:a16="http://schemas.microsoft.com/office/drawing/2014/main" id="{C0A3AD11-5318-42E9-829E-5D46EF08E221}"/>
              </a:ext>
            </a:extLst>
          </p:cNvPr>
          <p:cNvSpPr/>
          <p:nvPr/>
        </p:nvSpPr>
        <p:spPr>
          <a:xfrm>
            <a:off x="6846045" y="3786325"/>
            <a:ext cx="1544471" cy="44837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3184" tIns="41592" rIns="83184" bIns="41592" rtlCol="0" anchor="ctr"/>
          <a:lstStyle/>
          <a:p>
            <a:pPr algn="ctr"/>
            <a:endParaRPr lang="fr-FR" sz="2164" b="1" i="1" dirty="0">
              <a:solidFill>
                <a:schemeClr val="tx1"/>
              </a:solidFill>
              <a:latin typeface="Corbel" panose="020B0503020204020204" pitchFamily="34" charset="0"/>
            </a:endParaRPr>
          </a:p>
        </p:txBody>
      </p:sp>
      <p:sp>
        <p:nvSpPr>
          <p:cNvPr id="23" name="Rectangle : coins arrondis 22">
            <a:extLst>
              <a:ext uri="{FF2B5EF4-FFF2-40B4-BE49-F238E27FC236}">
                <a16:creationId xmlns:a16="http://schemas.microsoft.com/office/drawing/2014/main" id="{F8402D01-3458-4E05-A656-90F44F95FAC2}"/>
              </a:ext>
            </a:extLst>
          </p:cNvPr>
          <p:cNvSpPr/>
          <p:nvPr/>
        </p:nvSpPr>
        <p:spPr>
          <a:xfrm>
            <a:off x="5410506" y="4398270"/>
            <a:ext cx="2561205" cy="48772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3184" tIns="41592" rIns="83184" bIns="41592" rtlCol="0" anchor="ctr"/>
          <a:lstStyle/>
          <a:p>
            <a:pPr algn="ctr"/>
            <a:endParaRPr lang="fr-FR" sz="2164" i="1" dirty="0">
              <a:solidFill>
                <a:schemeClr val="tx1"/>
              </a:solidFill>
              <a:latin typeface="Corbel" panose="020B0503020204020204" pitchFamily="34" charset="0"/>
            </a:endParaRPr>
          </a:p>
        </p:txBody>
      </p:sp>
      <p:sp>
        <p:nvSpPr>
          <p:cNvPr id="24" name="Rectangle : coins arrondis 23">
            <a:extLst>
              <a:ext uri="{FF2B5EF4-FFF2-40B4-BE49-F238E27FC236}">
                <a16:creationId xmlns:a16="http://schemas.microsoft.com/office/drawing/2014/main" id="{90CE5001-6053-4164-871F-1314F58CCA40}"/>
              </a:ext>
            </a:extLst>
          </p:cNvPr>
          <p:cNvSpPr/>
          <p:nvPr/>
        </p:nvSpPr>
        <p:spPr>
          <a:xfrm>
            <a:off x="5161648" y="4852662"/>
            <a:ext cx="3354498" cy="46156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3184" tIns="41592" rIns="83184" bIns="41592" rtlCol="0" anchor="ctr"/>
          <a:lstStyle/>
          <a:p>
            <a:pPr algn="ctr"/>
            <a:endParaRPr lang="fr-FR" sz="2164" i="1" dirty="0">
              <a:solidFill>
                <a:schemeClr val="tx1"/>
              </a:solidFill>
              <a:latin typeface="Corbel" panose="020B0503020204020204" pitchFamily="34" charset="0"/>
            </a:endParaRPr>
          </a:p>
        </p:txBody>
      </p:sp>
      <p:sp>
        <p:nvSpPr>
          <p:cNvPr id="25" name="Rectangle : coins arrondis 24">
            <a:extLst>
              <a:ext uri="{FF2B5EF4-FFF2-40B4-BE49-F238E27FC236}">
                <a16:creationId xmlns:a16="http://schemas.microsoft.com/office/drawing/2014/main" id="{5DBA9848-E4AD-4441-B438-18AAC318E019}"/>
              </a:ext>
            </a:extLst>
          </p:cNvPr>
          <p:cNvSpPr/>
          <p:nvPr/>
        </p:nvSpPr>
        <p:spPr>
          <a:xfrm>
            <a:off x="5749747" y="5580955"/>
            <a:ext cx="1989331" cy="49588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3184" tIns="41592" rIns="83184" bIns="41592" rtlCol="0" anchor="ctr"/>
          <a:lstStyle/>
          <a:p>
            <a:pPr algn="ctr"/>
            <a:r>
              <a:rPr lang="fr-FR" sz="2164" b="1" i="1" dirty="0">
                <a:solidFill>
                  <a:schemeClr val="tx1"/>
                </a:solidFill>
                <a:latin typeface="Corbel" panose="020B0503020204020204" pitchFamily="34" charset="0"/>
              </a:rPr>
              <a:t> </a:t>
            </a:r>
          </a:p>
        </p:txBody>
      </p:sp>
      <p:sp>
        <p:nvSpPr>
          <p:cNvPr id="26" name="Rectangle : coins arrondis 25">
            <a:extLst>
              <a:ext uri="{FF2B5EF4-FFF2-40B4-BE49-F238E27FC236}">
                <a16:creationId xmlns:a16="http://schemas.microsoft.com/office/drawing/2014/main" id="{FDAC5DC8-6504-4A55-B288-E69CA6824D4F}"/>
              </a:ext>
            </a:extLst>
          </p:cNvPr>
          <p:cNvSpPr/>
          <p:nvPr/>
        </p:nvSpPr>
        <p:spPr>
          <a:xfrm>
            <a:off x="5554917" y="5985373"/>
            <a:ext cx="2567959" cy="50714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3184" tIns="41592" rIns="83184" bIns="41592" rtlCol="0" anchor="ctr"/>
          <a:lstStyle/>
          <a:p>
            <a:pPr algn="ctr"/>
            <a:endParaRPr lang="fr-FR" sz="2164" i="1" dirty="0">
              <a:solidFill>
                <a:schemeClr val="tx1"/>
              </a:solidFill>
              <a:latin typeface="Corbel" panose="020B0503020204020204" pitchFamily="34" charset="0"/>
            </a:endParaRPr>
          </a:p>
        </p:txBody>
      </p:sp>
      <p:graphicFrame>
        <p:nvGraphicFramePr>
          <p:cNvPr id="27" name="Tableau 26"/>
          <p:cNvGraphicFramePr>
            <a:graphicFrameLocks noGrp="1"/>
          </p:cNvGraphicFramePr>
          <p:nvPr>
            <p:extLst>
              <p:ext uri="{D42A27DB-BD31-4B8C-83A1-F6EECF244321}">
                <p14:modId xmlns:p14="http://schemas.microsoft.com/office/powerpoint/2010/main" val="148826665"/>
              </p:ext>
            </p:extLst>
          </p:nvPr>
        </p:nvGraphicFramePr>
        <p:xfrm>
          <a:off x="2020225" y="1646802"/>
          <a:ext cx="8151551" cy="4391222"/>
        </p:xfrm>
        <a:graphic>
          <a:graphicData uri="http://schemas.openxmlformats.org/drawingml/2006/table">
            <a:tbl>
              <a:tblPr firstRow="1" bandRow="1">
                <a:tableStyleId>{8799B23B-EC83-4686-B30A-512413B5E67A}</a:tableStyleId>
              </a:tblPr>
              <a:tblGrid>
                <a:gridCol w="4806177">
                  <a:extLst>
                    <a:ext uri="{9D8B030D-6E8A-4147-A177-3AD203B41FA5}">
                      <a16:colId xmlns:a16="http://schemas.microsoft.com/office/drawing/2014/main" val="20000"/>
                    </a:ext>
                  </a:extLst>
                </a:gridCol>
                <a:gridCol w="3345374">
                  <a:extLst>
                    <a:ext uri="{9D8B030D-6E8A-4147-A177-3AD203B41FA5}">
                      <a16:colId xmlns:a16="http://schemas.microsoft.com/office/drawing/2014/main" val="20001"/>
                    </a:ext>
                  </a:extLst>
                </a:gridCol>
              </a:tblGrid>
              <a:tr h="395812">
                <a:tc>
                  <a:txBody>
                    <a:bodyPr/>
                    <a:lstStyle/>
                    <a:p>
                      <a:pPr algn="ctr"/>
                      <a:r>
                        <a:rPr lang="fr-FR" sz="2100" dirty="0"/>
                        <a:t>Indices </a:t>
                      </a:r>
                      <a:endParaRPr lang="fr-FR" sz="2100" dirty="0">
                        <a:latin typeface="Bahnschrift SemiLight" pitchFamily="34" charset="0"/>
                      </a:endParaRPr>
                    </a:p>
                  </a:txBody>
                  <a:tcPr marL="79162" marR="79162" marT="39581" marB="39581"/>
                </a:tc>
                <a:tc>
                  <a:txBody>
                    <a:bodyPr/>
                    <a:lstStyle/>
                    <a:p>
                      <a:pPr algn="ctr"/>
                      <a:r>
                        <a:rPr lang="fr-FR" sz="2100" dirty="0"/>
                        <a:t>Critères </a:t>
                      </a:r>
                      <a:endParaRPr lang="fr-FR" sz="2100" dirty="0">
                        <a:latin typeface="Bahnschrift SemiLight" pitchFamily="34" charset="0"/>
                      </a:endParaRPr>
                    </a:p>
                  </a:txBody>
                  <a:tcPr marL="79162" marR="79162" marT="39581" marB="39581"/>
                </a:tc>
                <a:extLst>
                  <a:ext uri="{0D108BD9-81ED-4DB2-BD59-A6C34878D82A}">
                    <a16:rowId xmlns:a16="http://schemas.microsoft.com/office/drawing/2014/main" val="10000"/>
                  </a:ext>
                </a:extLst>
              </a:tr>
              <a:tr h="395812">
                <a:tc rowSpan="2">
                  <a:txBody>
                    <a:bodyPr/>
                    <a:lstStyle/>
                    <a:p>
                      <a:pPr algn="l"/>
                      <a:r>
                        <a:rPr lang="fr-FR" sz="2100" dirty="0"/>
                        <a:t>Indice de durabilité (ID)</a:t>
                      </a:r>
                      <a:endParaRPr lang="fr-FR" sz="2100" dirty="0">
                        <a:latin typeface="Bahnschrift SemiLight" pitchFamily="34" charset="0"/>
                      </a:endParaRPr>
                    </a:p>
                  </a:txBody>
                  <a:tcPr marL="79162" marR="79162" marT="39581" marB="39581" anchor="ctr"/>
                </a:tc>
                <a:tc>
                  <a:txBody>
                    <a:bodyPr/>
                    <a:lstStyle/>
                    <a:p>
                      <a:pPr marL="0" marR="0" indent="0" algn="l" defTabSz="968442" rtl="0" eaLnBrk="1" fontAlgn="auto" latinLnBrk="0" hangingPunct="1">
                        <a:lnSpc>
                          <a:spcPct val="100000"/>
                        </a:lnSpc>
                        <a:spcBef>
                          <a:spcPts val="0"/>
                        </a:spcBef>
                        <a:spcAft>
                          <a:spcPts val="0"/>
                        </a:spcAft>
                        <a:buClrTx/>
                        <a:buSzTx/>
                        <a:buFontTx/>
                        <a:buNone/>
                        <a:tabLst/>
                        <a:defRPr/>
                      </a:pPr>
                      <a:r>
                        <a:rPr lang="fr-FR" sz="2100" dirty="0"/>
                        <a:t>Economie d’usage </a:t>
                      </a:r>
                      <a:endParaRPr lang="fr-FR" sz="2100" i="1" dirty="0">
                        <a:solidFill>
                          <a:schemeClr val="tx1"/>
                        </a:solidFill>
                        <a:latin typeface="Bahnschrift SemiLight" pitchFamily="34" charset="0"/>
                      </a:endParaRPr>
                    </a:p>
                  </a:txBody>
                  <a:tcPr marL="79162" marR="79162" marT="39581" marB="39581"/>
                </a:tc>
                <a:extLst>
                  <a:ext uri="{0D108BD9-81ED-4DB2-BD59-A6C34878D82A}">
                    <a16:rowId xmlns:a16="http://schemas.microsoft.com/office/drawing/2014/main" val="10001"/>
                  </a:ext>
                </a:extLst>
              </a:tr>
              <a:tr h="395812">
                <a:tc vMerge="1">
                  <a:txBody>
                    <a:bodyPr/>
                    <a:lstStyle/>
                    <a:p>
                      <a:endParaRPr lang="fr-FR" dirty="0"/>
                    </a:p>
                  </a:txBody>
                  <a:tcPr/>
                </a:tc>
                <a:tc>
                  <a:txBody>
                    <a:bodyPr/>
                    <a:lstStyle/>
                    <a:p>
                      <a:r>
                        <a:rPr lang="fr-FR" sz="2100" dirty="0"/>
                        <a:t>Gestion</a:t>
                      </a:r>
                      <a:endParaRPr lang="fr-FR" sz="2100" dirty="0">
                        <a:latin typeface="Bahnschrift SemiLight" pitchFamily="34" charset="0"/>
                      </a:endParaRPr>
                    </a:p>
                  </a:txBody>
                  <a:tcPr marL="79162" marR="79162" marT="39581" marB="39581"/>
                </a:tc>
                <a:extLst>
                  <a:ext uri="{0D108BD9-81ED-4DB2-BD59-A6C34878D82A}">
                    <a16:rowId xmlns:a16="http://schemas.microsoft.com/office/drawing/2014/main" val="10002"/>
                  </a:ext>
                </a:extLst>
              </a:tr>
              <a:tr h="395812">
                <a:tc rowSpan="2">
                  <a:txBody>
                    <a:bodyPr/>
                    <a:lstStyle/>
                    <a:p>
                      <a:pPr algn="l">
                        <a:buClr>
                          <a:srgbClr val="FF0000"/>
                        </a:buClr>
                      </a:pPr>
                      <a:r>
                        <a:rPr lang="fr-FR" sz="2100" dirty="0"/>
                        <a:t>Indice de performance fonctionnelle (IPF)</a:t>
                      </a:r>
                      <a:endParaRPr lang="fr-FR" sz="2100" b="1" dirty="0">
                        <a:solidFill>
                          <a:schemeClr val="tx1"/>
                        </a:solidFill>
                        <a:latin typeface="Bahnschrift SemiLight" pitchFamily="34" charset="0"/>
                      </a:endParaRPr>
                    </a:p>
                  </a:txBody>
                  <a:tcPr marL="79162" marR="79162" marT="39581" marB="39581" anchor="ctr"/>
                </a:tc>
                <a:tc>
                  <a:txBody>
                    <a:bodyPr/>
                    <a:lstStyle/>
                    <a:p>
                      <a:pPr marL="0" marR="0" indent="0" algn="l" defTabSz="968442" rtl="0" eaLnBrk="1" fontAlgn="auto" latinLnBrk="0" hangingPunct="1">
                        <a:lnSpc>
                          <a:spcPct val="100000"/>
                        </a:lnSpc>
                        <a:spcBef>
                          <a:spcPts val="0"/>
                        </a:spcBef>
                        <a:spcAft>
                          <a:spcPts val="0"/>
                        </a:spcAft>
                        <a:buClrTx/>
                        <a:buSzTx/>
                        <a:buFontTx/>
                        <a:buNone/>
                        <a:tabLst/>
                        <a:defRPr/>
                      </a:pPr>
                      <a:r>
                        <a:rPr lang="fr-FR" sz="2100" dirty="0"/>
                        <a:t>Attractivité</a:t>
                      </a:r>
                      <a:endParaRPr lang="fr-FR" sz="2100" i="1" dirty="0">
                        <a:solidFill>
                          <a:schemeClr val="tx1"/>
                        </a:solidFill>
                        <a:latin typeface="Bahnschrift SemiLight" pitchFamily="34" charset="0"/>
                      </a:endParaRPr>
                    </a:p>
                  </a:txBody>
                  <a:tcPr marL="79162" marR="79162" marT="39581" marB="39581"/>
                </a:tc>
                <a:extLst>
                  <a:ext uri="{0D108BD9-81ED-4DB2-BD59-A6C34878D82A}">
                    <a16:rowId xmlns:a16="http://schemas.microsoft.com/office/drawing/2014/main" val="10003"/>
                  </a:ext>
                </a:extLst>
              </a:tr>
              <a:tr h="395812">
                <a:tc vMerge="1">
                  <a:txBody>
                    <a:bodyPr/>
                    <a:lstStyle/>
                    <a:p>
                      <a:endParaRPr lang="fr-FR" dirty="0"/>
                    </a:p>
                  </a:txBody>
                  <a:tcPr/>
                </a:tc>
                <a:tc>
                  <a:txBody>
                    <a:bodyPr/>
                    <a:lstStyle/>
                    <a:p>
                      <a:pPr marL="0" marR="0" indent="0" algn="l" defTabSz="968442" rtl="0" eaLnBrk="1" fontAlgn="auto" latinLnBrk="0" hangingPunct="1">
                        <a:lnSpc>
                          <a:spcPct val="100000"/>
                        </a:lnSpc>
                        <a:spcBef>
                          <a:spcPts val="0"/>
                        </a:spcBef>
                        <a:spcAft>
                          <a:spcPts val="0"/>
                        </a:spcAft>
                        <a:buClrTx/>
                        <a:buSzTx/>
                        <a:buFontTx/>
                        <a:buNone/>
                        <a:tabLst/>
                        <a:defRPr/>
                      </a:pPr>
                      <a:r>
                        <a:rPr lang="fr-FR" sz="2100" dirty="0"/>
                        <a:t>Sécurité et sûreté </a:t>
                      </a:r>
                      <a:endParaRPr lang="fr-FR" sz="2100" i="1" dirty="0">
                        <a:solidFill>
                          <a:schemeClr val="tx1"/>
                        </a:solidFill>
                        <a:latin typeface="Bahnschrift SemiLight" pitchFamily="34" charset="0"/>
                      </a:endParaRPr>
                    </a:p>
                  </a:txBody>
                  <a:tcPr marL="79162" marR="79162" marT="39581" marB="39581"/>
                </a:tc>
                <a:extLst>
                  <a:ext uri="{0D108BD9-81ED-4DB2-BD59-A6C34878D82A}">
                    <a16:rowId xmlns:a16="http://schemas.microsoft.com/office/drawing/2014/main" val="10004"/>
                  </a:ext>
                </a:extLst>
              </a:tr>
              <a:tr h="395812">
                <a:tc rowSpan="2">
                  <a:txBody>
                    <a:bodyPr/>
                    <a:lstStyle/>
                    <a:p>
                      <a:pPr marL="0" marR="0" indent="0" algn="l" defTabSz="968442" rtl="0" eaLnBrk="1" fontAlgn="auto" latinLnBrk="0" hangingPunct="1">
                        <a:lnSpc>
                          <a:spcPct val="100000"/>
                        </a:lnSpc>
                        <a:spcBef>
                          <a:spcPts val="0"/>
                        </a:spcBef>
                        <a:spcAft>
                          <a:spcPts val="0"/>
                        </a:spcAft>
                        <a:buClrTx/>
                        <a:buSzTx/>
                        <a:buFontTx/>
                        <a:buNone/>
                        <a:tabLst/>
                        <a:defRPr/>
                      </a:pPr>
                      <a:r>
                        <a:rPr lang="fr-FR" sz="2100" dirty="0"/>
                        <a:t>Indice d’intégration fonctionnelle (IIF).</a:t>
                      </a:r>
                      <a:endParaRPr lang="fr-FR" sz="2100" b="1" dirty="0">
                        <a:solidFill>
                          <a:schemeClr val="tx1"/>
                        </a:solidFill>
                        <a:latin typeface="Bahnschrift SemiLight" pitchFamily="34" charset="0"/>
                      </a:endParaRPr>
                    </a:p>
                  </a:txBody>
                  <a:tcPr marL="79162" marR="79162" marT="39581" marB="39581" anchor="ctr"/>
                </a:tc>
                <a:tc>
                  <a:txBody>
                    <a:bodyPr/>
                    <a:lstStyle/>
                    <a:p>
                      <a:pPr marL="0" marR="0" indent="0" algn="l" defTabSz="968442" rtl="0" eaLnBrk="1" fontAlgn="auto" latinLnBrk="0" hangingPunct="1">
                        <a:lnSpc>
                          <a:spcPct val="100000"/>
                        </a:lnSpc>
                        <a:spcBef>
                          <a:spcPts val="0"/>
                        </a:spcBef>
                        <a:spcAft>
                          <a:spcPts val="0"/>
                        </a:spcAft>
                        <a:buClrTx/>
                        <a:buSzTx/>
                        <a:buFontTx/>
                        <a:buNone/>
                        <a:tabLst/>
                        <a:defRPr/>
                      </a:pPr>
                      <a:r>
                        <a:rPr lang="fr-FR" sz="2100" dirty="0"/>
                        <a:t>Mobilité</a:t>
                      </a:r>
                      <a:endParaRPr lang="fr-FR" sz="2100" i="1" dirty="0">
                        <a:solidFill>
                          <a:schemeClr val="tx1"/>
                        </a:solidFill>
                        <a:latin typeface="Bahnschrift SemiLight" pitchFamily="34" charset="0"/>
                      </a:endParaRPr>
                    </a:p>
                  </a:txBody>
                  <a:tcPr marL="79162" marR="79162" marT="39581" marB="39581"/>
                </a:tc>
                <a:extLst>
                  <a:ext uri="{0D108BD9-81ED-4DB2-BD59-A6C34878D82A}">
                    <a16:rowId xmlns:a16="http://schemas.microsoft.com/office/drawing/2014/main" val="10005"/>
                  </a:ext>
                </a:extLst>
              </a:tr>
              <a:tr h="395812">
                <a:tc vMerge="1">
                  <a:txBody>
                    <a:bodyPr/>
                    <a:lstStyle/>
                    <a:p>
                      <a:endParaRPr lang="fr-FR" dirty="0"/>
                    </a:p>
                  </a:txBody>
                  <a:tcPr/>
                </a:tc>
                <a:tc>
                  <a:txBody>
                    <a:bodyPr/>
                    <a:lstStyle/>
                    <a:p>
                      <a:r>
                        <a:rPr lang="fr-FR" sz="2100" dirty="0"/>
                        <a:t>Accessibilité </a:t>
                      </a:r>
                      <a:endParaRPr lang="fr-FR" sz="2100" dirty="0">
                        <a:latin typeface="Bahnschrift SemiLight" pitchFamily="34" charset="0"/>
                      </a:endParaRPr>
                    </a:p>
                  </a:txBody>
                  <a:tcPr marL="79162" marR="79162" marT="39581" marB="39581"/>
                </a:tc>
                <a:extLst>
                  <a:ext uri="{0D108BD9-81ED-4DB2-BD59-A6C34878D82A}">
                    <a16:rowId xmlns:a16="http://schemas.microsoft.com/office/drawing/2014/main" val="10006"/>
                  </a:ext>
                </a:extLst>
              </a:tr>
              <a:tr h="395812">
                <a:tc rowSpan="2">
                  <a:txBody>
                    <a:bodyPr/>
                    <a:lstStyle/>
                    <a:p>
                      <a:pPr marL="0" marR="0" indent="0" algn="l" defTabSz="968442" rtl="0" eaLnBrk="1" fontAlgn="auto" latinLnBrk="0" hangingPunct="1">
                        <a:lnSpc>
                          <a:spcPct val="100000"/>
                        </a:lnSpc>
                        <a:spcBef>
                          <a:spcPts val="0"/>
                        </a:spcBef>
                        <a:spcAft>
                          <a:spcPts val="0"/>
                        </a:spcAft>
                        <a:buClrTx/>
                        <a:buSzTx/>
                        <a:buFontTx/>
                        <a:buNone/>
                        <a:tabLst/>
                        <a:defRPr/>
                      </a:pPr>
                      <a:r>
                        <a:rPr lang="fr-FR" sz="2100" dirty="0"/>
                        <a:t>Indice de la qualité de vie (IQV).</a:t>
                      </a:r>
                      <a:endParaRPr lang="fr-FR" sz="2100" b="1" dirty="0">
                        <a:solidFill>
                          <a:schemeClr val="tx1"/>
                        </a:solidFill>
                        <a:latin typeface="Bahnschrift SemiLight" pitchFamily="34" charset="0"/>
                      </a:endParaRPr>
                    </a:p>
                  </a:txBody>
                  <a:tcPr marL="79162" marR="79162" marT="39581" marB="39581" anchor="ctr"/>
                </a:tc>
                <a:tc>
                  <a:txBody>
                    <a:bodyPr/>
                    <a:lstStyle/>
                    <a:p>
                      <a:pPr marL="0" marR="0" indent="0" algn="l" defTabSz="968442" rtl="0" eaLnBrk="1" fontAlgn="auto" latinLnBrk="0" hangingPunct="1">
                        <a:lnSpc>
                          <a:spcPct val="100000"/>
                        </a:lnSpc>
                        <a:spcBef>
                          <a:spcPts val="0"/>
                        </a:spcBef>
                        <a:spcAft>
                          <a:spcPts val="0"/>
                        </a:spcAft>
                        <a:buClrTx/>
                        <a:buSzTx/>
                        <a:buFontTx/>
                        <a:buNone/>
                        <a:tabLst/>
                        <a:defRPr/>
                      </a:pPr>
                      <a:r>
                        <a:rPr lang="fr-FR" sz="2100" dirty="0"/>
                        <a:t>Ambiances urbaines </a:t>
                      </a:r>
                      <a:endParaRPr lang="fr-FR" sz="2100" i="1" dirty="0">
                        <a:solidFill>
                          <a:schemeClr val="tx1"/>
                        </a:solidFill>
                        <a:latin typeface="Bahnschrift SemiLight" pitchFamily="34" charset="0"/>
                      </a:endParaRPr>
                    </a:p>
                  </a:txBody>
                  <a:tcPr marL="79162" marR="79162" marT="39581" marB="39581"/>
                </a:tc>
                <a:extLst>
                  <a:ext uri="{0D108BD9-81ED-4DB2-BD59-A6C34878D82A}">
                    <a16:rowId xmlns:a16="http://schemas.microsoft.com/office/drawing/2014/main" val="10007"/>
                  </a:ext>
                </a:extLst>
              </a:tr>
              <a:tr h="395812">
                <a:tc vMerge="1">
                  <a:txBody>
                    <a:bodyPr/>
                    <a:lstStyle/>
                    <a:p>
                      <a:endParaRPr lang="fr-FR" dirty="0"/>
                    </a:p>
                  </a:txBody>
                  <a:tcPr/>
                </a:tc>
                <a:tc>
                  <a:txBody>
                    <a:bodyPr/>
                    <a:lstStyle/>
                    <a:p>
                      <a:pPr marL="0" marR="0" indent="0" algn="l" defTabSz="968442" rtl="0" eaLnBrk="1" fontAlgn="auto" latinLnBrk="0" hangingPunct="1">
                        <a:lnSpc>
                          <a:spcPct val="100000"/>
                        </a:lnSpc>
                        <a:spcBef>
                          <a:spcPts val="0"/>
                        </a:spcBef>
                        <a:spcAft>
                          <a:spcPts val="0"/>
                        </a:spcAft>
                        <a:buClrTx/>
                        <a:buSzTx/>
                        <a:buFontTx/>
                        <a:buNone/>
                        <a:tabLst/>
                        <a:defRPr/>
                      </a:pPr>
                      <a:r>
                        <a:rPr lang="fr-FR" sz="2100" dirty="0"/>
                        <a:t>Qualité environnementale </a:t>
                      </a:r>
                      <a:endParaRPr lang="fr-FR" sz="2100" i="1" dirty="0">
                        <a:solidFill>
                          <a:schemeClr val="tx1"/>
                        </a:solidFill>
                        <a:latin typeface="Bahnschrift SemiLight" pitchFamily="34" charset="0"/>
                      </a:endParaRPr>
                    </a:p>
                  </a:txBody>
                  <a:tcPr marL="79162" marR="79162" marT="39581" marB="39581"/>
                </a:tc>
                <a:extLst>
                  <a:ext uri="{0D108BD9-81ED-4DB2-BD59-A6C34878D82A}">
                    <a16:rowId xmlns:a16="http://schemas.microsoft.com/office/drawing/2014/main" val="10008"/>
                  </a:ext>
                </a:extLst>
              </a:tr>
              <a:tr h="395812">
                <a:tc rowSpan="2">
                  <a:txBody>
                    <a:bodyPr/>
                    <a:lstStyle/>
                    <a:p>
                      <a:pPr marL="0" marR="0" indent="0" algn="l" defTabSz="968442" rtl="0" eaLnBrk="1" fontAlgn="auto" latinLnBrk="0" hangingPunct="1">
                        <a:lnSpc>
                          <a:spcPct val="100000"/>
                        </a:lnSpc>
                        <a:spcBef>
                          <a:spcPts val="0"/>
                        </a:spcBef>
                        <a:spcAft>
                          <a:spcPts val="0"/>
                        </a:spcAft>
                        <a:buClrTx/>
                        <a:buSzTx/>
                        <a:buFontTx/>
                        <a:buNone/>
                        <a:tabLst/>
                        <a:defRPr/>
                      </a:pPr>
                      <a:r>
                        <a:rPr lang="fr-FR" sz="2100" kern="1200" dirty="0"/>
                        <a:t>Indice de la qualité du cadre de vie (IQCV).</a:t>
                      </a:r>
                      <a:endParaRPr lang="fr-FR" sz="2100" b="1" kern="1200" dirty="0">
                        <a:solidFill>
                          <a:schemeClr val="tx1"/>
                        </a:solidFill>
                        <a:latin typeface="Bahnschrift SemiLight" pitchFamily="34" charset="0"/>
                        <a:ea typeface="+mn-ea"/>
                        <a:cs typeface="+mn-cs"/>
                      </a:endParaRPr>
                    </a:p>
                  </a:txBody>
                  <a:tcPr marL="79162" marR="79162" marT="39581" marB="39581" anchor="ctr"/>
                </a:tc>
                <a:tc>
                  <a:txBody>
                    <a:bodyPr/>
                    <a:lstStyle/>
                    <a:p>
                      <a:r>
                        <a:rPr lang="fr-FR" sz="2100" dirty="0"/>
                        <a:t>Aménagement</a:t>
                      </a:r>
                      <a:endParaRPr lang="fr-FR" sz="2100" dirty="0">
                        <a:latin typeface="Bahnschrift SemiLight" pitchFamily="34" charset="0"/>
                      </a:endParaRPr>
                    </a:p>
                  </a:txBody>
                  <a:tcPr marL="79162" marR="79162" marT="39581" marB="39581"/>
                </a:tc>
                <a:extLst>
                  <a:ext uri="{0D108BD9-81ED-4DB2-BD59-A6C34878D82A}">
                    <a16:rowId xmlns:a16="http://schemas.microsoft.com/office/drawing/2014/main" val="10009"/>
                  </a:ext>
                </a:extLst>
              </a:tr>
              <a:tr h="395812">
                <a:tc vMerge="1">
                  <a:txBody>
                    <a:bodyPr/>
                    <a:lstStyle/>
                    <a:p>
                      <a:endParaRPr lang="fr-FR" dirty="0"/>
                    </a:p>
                  </a:txBody>
                  <a:tcPr/>
                </a:tc>
                <a:tc>
                  <a:txBody>
                    <a:bodyPr/>
                    <a:lstStyle/>
                    <a:p>
                      <a:pPr marL="0" marR="0" indent="0" algn="l" defTabSz="968442" rtl="0" eaLnBrk="1" fontAlgn="auto" latinLnBrk="0" hangingPunct="1">
                        <a:lnSpc>
                          <a:spcPct val="100000"/>
                        </a:lnSpc>
                        <a:spcBef>
                          <a:spcPts val="0"/>
                        </a:spcBef>
                        <a:spcAft>
                          <a:spcPts val="0"/>
                        </a:spcAft>
                        <a:buClrTx/>
                        <a:buSzTx/>
                        <a:buFontTx/>
                        <a:buNone/>
                        <a:tabLst/>
                        <a:defRPr/>
                      </a:pPr>
                      <a:r>
                        <a:rPr lang="fr-FR" sz="2100" dirty="0"/>
                        <a:t>Composition urbaine </a:t>
                      </a:r>
                      <a:endParaRPr lang="fr-FR" sz="2100" i="1" dirty="0">
                        <a:solidFill>
                          <a:schemeClr val="tx1"/>
                        </a:solidFill>
                        <a:latin typeface="Bahnschrift SemiLight" pitchFamily="34" charset="0"/>
                      </a:endParaRPr>
                    </a:p>
                  </a:txBody>
                  <a:tcPr marL="79162" marR="79162" marT="39581" marB="39581"/>
                </a:tc>
                <a:extLst>
                  <a:ext uri="{0D108BD9-81ED-4DB2-BD59-A6C34878D82A}">
                    <a16:rowId xmlns:a16="http://schemas.microsoft.com/office/drawing/2014/main" val="10010"/>
                  </a:ext>
                </a:extLst>
              </a:tr>
            </a:tbl>
          </a:graphicData>
        </a:graphic>
      </p:graphicFrame>
      <p:sp>
        <p:nvSpPr>
          <p:cNvPr id="28" name="ZoneTexte 27">
            <a:extLst>
              <a:ext uri="{FF2B5EF4-FFF2-40B4-BE49-F238E27FC236}">
                <a16:creationId xmlns:a16="http://schemas.microsoft.com/office/drawing/2014/main" id="{509CCB74-8416-4CEB-BB17-91ED348CEC4B}"/>
              </a:ext>
            </a:extLst>
          </p:cNvPr>
          <p:cNvSpPr txBox="1"/>
          <p:nvPr/>
        </p:nvSpPr>
        <p:spPr>
          <a:xfrm>
            <a:off x="1505265" y="1083708"/>
            <a:ext cx="8954409" cy="443647"/>
          </a:xfrm>
          <a:prstGeom prst="rect">
            <a:avLst/>
          </a:prstGeom>
          <a:noFill/>
        </p:spPr>
        <p:txBody>
          <a:bodyPr wrap="square" lIns="83184" tIns="41592" rIns="83184" bIns="41592" rtlCol="0">
            <a:spAutoFit/>
          </a:bodyPr>
          <a:lstStyle/>
          <a:p>
            <a:pPr algn="ctr"/>
            <a:r>
              <a:rPr lang="fr-FR" sz="2337" b="1" dirty="0">
                <a:solidFill>
                  <a:srgbClr val="FF0000"/>
                </a:solidFill>
                <a:latin typeface="Bahnschrift SemiLight" pitchFamily="34" charset="0"/>
              </a:rPr>
              <a:t> Les indices d’évaluation de la qualité de l’espace public</a:t>
            </a:r>
          </a:p>
        </p:txBody>
      </p:sp>
      <p:sp>
        <p:nvSpPr>
          <p:cNvPr id="3" name="Subtitle 2">
            <a:extLst>
              <a:ext uri="{FF2B5EF4-FFF2-40B4-BE49-F238E27FC236}">
                <a16:creationId xmlns:a16="http://schemas.microsoft.com/office/drawing/2014/main" id="{0F591CE9-8736-2FE1-EFA3-A11C10F2A732}"/>
              </a:ext>
            </a:extLst>
          </p:cNvPr>
          <p:cNvSpPr txBox="1">
            <a:spLocks/>
          </p:cNvSpPr>
          <p:nvPr/>
        </p:nvSpPr>
        <p:spPr>
          <a:xfrm>
            <a:off x="0" y="649593"/>
            <a:ext cx="12192000" cy="4778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400" dirty="0"/>
              <a:t>Nous allons procéder par combinaison de deux ou trois critères de façon à avoir un indice</a:t>
            </a:r>
          </a:p>
        </p:txBody>
      </p:sp>
      <p:sp>
        <p:nvSpPr>
          <p:cNvPr id="4" name="Title 1">
            <a:extLst>
              <a:ext uri="{FF2B5EF4-FFF2-40B4-BE49-F238E27FC236}">
                <a16:creationId xmlns:a16="http://schemas.microsoft.com/office/drawing/2014/main" id="{609E85CA-D40A-7F2E-4848-6CE318CEF955}"/>
              </a:ext>
            </a:extLst>
          </p:cNvPr>
          <p:cNvSpPr txBox="1">
            <a:spLocks/>
          </p:cNvSpPr>
          <p:nvPr/>
        </p:nvSpPr>
        <p:spPr>
          <a:xfrm>
            <a:off x="109870" y="80373"/>
            <a:ext cx="9144000" cy="47783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u="sng">
                <a:effectLst>
                  <a:outerShdw blurRad="38100" dist="38100" dir="2700000" algn="tl">
                    <a:srgbClr val="000000">
                      <a:alpha val="43137"/>
                    </a:srgbClr>
                  </a:outerShdw>
                </a:effectLst>
              </a:rPr>
              <a:t>2 eme niveau d’agrégation </a:t>
            </a:r>
            <a:r>
              <a:rPr lang="fr-FR" sz="2400" b="1">
                <a:effectLst>
                  <a:outerShdw blurRad="38100" dist="38100" dir="2700000" algn="tl">
                    <a:srgbClr val="000000">
                      <a:alpha val="43137"/>
                    </a:srgbClr>
                  </a:outerShdw>
                </a:effectLst>
              </a:rPr>
              <a:t>:</a:t>
            </a:r>
            <a:endParaRPr lang="fr-FR"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60314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nodePh="1">
                                  <p:stCondLst>
                                    <p:cond delay="0"/>
                                  </p:stCondLst>
                                  <p:endCondLst>
                                    <p:cond evt="begin" delay="0">
                                      <p:tn val="15"/>
                                    </p:cond>
                                  </p:end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nodePh="1">
                                  <p:stCondLst>
                                    <p:cond delay="0"/>
                                  </p:stCondLst>
                                  <p:endCondLst>
                                    <p:cond evt="begin" delay="0">
                                      <p:tn val="20"/>
                                    </p:cond>
                                  </p:end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nodePh="1">
                                  <p:stCondLst>
                                    <p:cond delay="0"/>
                                  </p:stCondLst>
                                  <p:endCondLst>
                                    <p:cond evt="begin" delay="0">
                                      <p:tn val="25"/>
                                    </p:cond>
                                  </p:end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nodePh="1">
                                  <p:stCondLst>
                                    <p:cond delay="0"/>
                                  </p:stCondLst>
                                  <p:endCondLst>
                                    <p:cond evt="begin" delay="0">
                                      <p:tn val="31"/>
                                    </p:cond>
                                  </p:endCondLst>
                                  <p:childTnLst>
                                    <p:set>
                                      <p:cBhvr>
                                        <p:cTn id="32" dur="1" fill="hold">
                                          <p:stCondLst>
                                            <p:cond delay="0"/>
                                          </p:stCondLst>
                                        </p:cTn>
                                        <p:tgtEl>
                                          <p:spTgt spid="21"/>
                                        </p:tgtEl>
                                        <p:attrNameLst>
                                          <p:attrName>style.visibility</p:attrName>
                                        </p:attrNameLst>
                                      </p:cBhvr>
                                      <p:to>
                                        <p:strVal val="visible"/>
                                      </p:to>
                                    </p:set>
                                    <p:animEffect transition="in" filter="barn(inVertical)">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nodePh="1">
                                  <p:stCondLst>
                                    <p:cond delay="0"/>
                                  </p:stCondLst>
                                  <p:endCondLst>
                                    <p:cond evt="begin" delay="0">
                                      <p:tn val="36"/>
                                    </p:cond>
                                  </p:endCondLst>
                                  <p:childTnLst>
                                    <p:set>
                                      <p:cBhvr>
                                        <p:cTn id="37" dur="1" fill="hold">
                                          <p:stCondLst>
                                            <p:cond delay="0"/>
                                          </p:stCondLst>
                                        </p:cTn>
                                        <p:tgtEl>
                                          <p:spTgt spid="22">
                                            <p:txEl>
                                              <p:pRg st="0" end="0"/>
                                            </p:txEl>
                                          </p:spTgt>
                                        </p:tgtEl>
                                        <p:attrNameLst>
                                          <p:attrName>style.visibility</p:attrName>
                                        </p:attrNameLst>
                                      </p:cBhvr>
                                      <p:to>
                                        <p:strVal val="visible"/>
                                      </p:to>
                                    </p:set>
                                    <p:animEffect transition="in" filter="barn(inVertical)">
                                      <p:cBhvr>
                                        <p:cTn id="38" dur="500"/>
                                        <p:tgtEl>
                                          <p:spTgt spid="22">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nodePh="1">
                                  <p:stCondLst>
                                    <p:cond delay="0"/>
                                  </p:stCondLst>
                                  <p:endCondLst>
                                    <p:cond evt="begin" delay="0">
                                      <p:tn val="41"/>
                                    </p:cond>
                                  </p:end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nodePh="1">
                                  <p:stCondLst>
                                    <p:cond delay="0"/>
                                  </p:stCondLst>
                                  <p:endCondLst>
                                    <p:cond evt="begin" delay="0">
                                      <p:tn val="47"/>
                                    </p:cond>
                                  </p:endCondLst>
                                  <p:childTnLst>
                                    <p:set>
                                      <p:cBhvr>
                                        <p:cTn id="48" dur="1" fill="hold">
                                          <p:stCondLst>
                                            <p:cond delay="0"/>
                                          </p:stCondLst>
                                        </p:cTn>
                                        <p:tgtEl>
                                          <p:spTgt spid="23"/>
                                        </p:tgtEl>
                                        <p:attrNameLst>
                                          <p:attrName>style.visibility</p:attrName>
                                        </p:attrNameLst>
                                      </p:cBhvr>
                                      <p:to>
                                        <p:strVal val="visible"/>
                                      </p:to>
                                    </p:set>
                                    <p:animEffect transition="in" filter="barn(inVertical)">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nodePh="1">
                                  <p:stCondLst>
                                    <p:cond delay="0"/>
                                  </p:stCondLst>
                                  <p:endCondLst>
                                    <p:cond evt="begin" delay="0">
                                      <p:tn val="52"/>
                                    </p:cond>
                                  </p:endCondLst>
                                  <p:childTnLst>
                                    <p:set>
                                      <p:cBhvr>
                                        <p:cTn id="53" dur="1" fill="hold">
                                          <p:stCondLst>
                                            <p:cond delay="0"/>
                                          </p:stCondLst>
                                        </p:cTn>
                                        <p:tgtEl>
                                          <p:spTgt spid="24"/>
                                        </p:tgtEl>
                                        <p:attrNameLst>
                                          <p:attrName>style.visibility</p:attrName>
                                        </p:attrNameLst>
                                      </p:cBhvr>
                                      <p:to>
                                        <p:strVal val="visible"/>
                                      </p:to>
                                    </p:set>
                                    <p:animEffect transition="in" filter="barn(inVertical)">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25">
                                            <p:txEl>
                                              <p:pRg st="0" end="0"/>
                                            </p:txEl>
                                          </p:spTgt>
                                        </p:tgtEl>
                                        <p:attrNameLst>
                                          <p:attrName>style.visibility</p:attrName>
                                        </p:attrNameLst>
                                      </p:cBhvr>
                                      <p:to>
                                        <p:strVal val="visible"/>
                                      </p:to>
                                    </p:set>
                                    <p:animEffect transition="in" filter="barn(inVertical)">
                                      <p:cBhvr>
                                        <p:cTn id="59" dur="500"/>
                                        <p:tgtEl>
                                          <p:spTgt spid="25">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nodePh="1">
                                  <p:stCondLst>
                                    <p:cond delay="0"/>
                                  </p:stCondLst>
                                  <p:endCondLst>
                                    <p:cond evt="begin" delay="0">
                                      <p:tn val="62"/>
                                    </p:cond>
                                  </p:endCondLst>
                                  <p:childTnLst>
                                    <p:set>
                                      <p:cBhvr>
                                        <p:cTn id="63" dur="1" fill="hold">
                                          <p:stCondLst>
                                            <p:cond delay="0"/>
                                          </p:stCondLst>
                                        </p:cTn>
                                        <p:tgtEl>
                                          <p:spTgt spid="26"/>
                                        </p:tgtEl>
                                        <p:attrNameLst>
                                          <p:attrName>style.visibility</p:attrName>
                                        </p:attrNameLst>
                                      </p:cBhvr>
                                      <p:to>
                                        <p:strVal val="visible"/>
                                      </p:to>
                                    </p:set>
                                    <p:animEffect transition="in" filter="barn(inVertical)">
                                      <p:cBhvr>
                                        <p:cTn id="6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7" grpId="0"/>
      <p:bldP spid="18" grpId="0"/>
      <p:bldP spid="19" grpId="0"/>
      <p:bldP spid="20" grpId="0"/>
      <p:bldP spid="21" grpId="0"/>
      <p:bldP spid="23" grpId="0"/>
      <p:bldP spid="24" grpId="0"/>
      <p:bldP spid="2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1D1AB-623D-2ABC-F37A-25FB42332ED5}"/>
              </a:ext>
            </a:extLst>
          </p:cNvPr>
          <p:cNvSpPr>
            <a:spLocks noGrp="1"/>
          </p:cNvSpPr>
          <p:nvPr>
            <p:ph type="ctrTitle"/>
          </p:nvPr>
        </p:nvSpPr>
        <p:spPr>
          <a:xfrm>
            <a:off x="0" y="0"/>
            <a:ext cx="9144000" cy="477837"/>
          </a:xfrm>
        </p:spPr>
        <p:txBody>
          <a:bodyPr>
            <a:normAutofit fontScale="90000"/>
          </a:bodyPr>
          <a:lstStyle/>
          <a:p>
            <a:pPr algn="l"/>
            <a:r>
              <a:rPr lang="fr-FR" sz="3200" b="1" u="sng" dirty="0">
                <a:solidFill>
                  <a:srgbClr val="00B050"/>
                </a:solidFill>
                <a:latin typeface="+mn-lt"/>
              </a:rPr>
              <a:t>D/ La représentation des résultats </a:t>
            </a:r>
            <a:r>
              <a:rPr lang="fr-FR" sz="3200" b="1" dirty="0">
                <a:solidFill>
                  <a:srgbClr val="00B050"/>
                </a:solidFill>
                <a:latin typeface="+mn-lt"/>
              </a:rPr>
              <a:t>:</a:t>
            </a:r>
          </a:p>
        </p:txBody>
      </p:sp>
      <p:sp>
        <p:nvSpPr>
          <p:cNvPr id="3" name="Subtitle 2">
            <a:extLst>
              <a:ext uri="{FF2B5EF4-FFF2-40B4-BE49-F238E27FC236}">
                <a16:creationId xmlns:a16="http://schemas.microsoft.com/office/drawing/2014/main" id="{EF369C21-D84F-4045-8A84-F06D55C9A0CA}"/>
              </a:ext>
            </a:extLst>
          </p:cNvPr>
          <p:cNvSpPr>
            <a:spLocks noGrp="1"/>
          </p:cNvSpPr>
          <p:nvPr>
            <p:ph type="subTitle" idx="1"/>
          </p:nvPr>
        </p:nvSpPr>
        <p:spPr>
          <a:xfrm>
            <a:off x="0" y="477838"/>
            <a:ext cx="12057321" cy="2553462"/>
          </a:xfrm>
        </p:spPr>
        <p:txBody>
          <a:bodyPr>
            <a:normAutofit/>
          </a:bodyPr>
          <a:lstStyle/>
          <a:p>
            <a:pPr algn="just">
              <a:lnSpc>
                <a:spcPct val="150000"/>
              </a:lnSpc>
            </a:pPr>
            <a:r>
              <a:rPr lang="fr-FR" dirty="0"/>
              <a:t>La représentation de l’ensemble des résultats se fait sous forme graphique de type « radar ». Elle permet de comparer visuellement les performances du projet d’aménagement d’un espace public étudié dans les différentes dimensions de la qualité des espaces publics retenues, afin de mettre en lumière ses points forts et les aspects de sa conception qui devraient être améliorés. </a:t>
            </a:r>
          </a:p>
        </p:txBody>
      </p:sp>
      <p:sp>
        <p:nvSpPr>
          <p:cNvPr id="4" name="Pentagon 3">
            <a:extLst>
              <a:ext uri="{FF2B5EF4-FFF2-40B4-BE49-F238E27FC236}">
                <a16:creationId xmlns:a16="http://schemas.microsoft.com/office/drawing/2014/main" id="{8718F579-8659-E4C3-9935-3EE2CB85C18B}"/>
              </a:ext>
            </a:extLst>
          </p:cNvPr>
          <p:cNvSpPr/>
          <p:nvPr/>
        </p:nvSpPr>
        <p:spPr>
          <a:xfrm>
            <a:off x="4659682" y="3429000"/>
            <a:ext cx="3469710" cy="3063896"/>
          </a:xfrm>
          <a:prstGeom prst="pentagon">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5" name="TextBox 4">
            <a:extLst>
              <a:ext uri="{FF2B5EF4-FFF2-40B4-BE49-F238E27FC236}">
                <a16:creationId xmlns:a16="http://schemas.microsoft.com/office/drawing/2014/main" id="{00E012AE-B57B-A2B5-481C-25D078CDECDA}"/>
              </a:ext>
            </a:extLst>
          </p:cNvPr>
          <p:cNvSpPr txBox="1"/>
          <p:nvPr/>
        </p:nvSpPr>
        <p:spPr>
          <a:xfrm>
            <a:off x="5812077" y="3059668"/>
            <a:ext cx="1164920" cy="369332"/>
          </a:xfrm>
          <a:prstGeom prst="rect">
            <a:avLst/>
          </a:prstGeom>
          <a:noFill/>
        </p:spPr>
        <p:txBody>
          <a:bodyPr wrap="square" rtlCol="0">
            <a:spAutoFit/>
          </a:bodyPr>
          <a:lstStyle/>
          <a:p>
            <a:r>
              <a:rPr lang="fr-FR" b="1" dirty="0"/>
              <a:t>Durabilité</a:t>
            </a:r>
            <a:r>
              <a:rPr lang="fr-FR" dirty="0"/>
              <a:t> </a:t>
            </a:r>
          </a:p>
        </p:txBody>
      </p:sp>
      <p:sp>
        <p:nvSpPr>
          <p:cNvPr id="6" name="TextBox 5">
            <a:extLst>
              <a:ext uri="{FF2B5EF4-FFF2-40B4-BE49-F238E27FC236}">
                <a16:creationId xmlns:a16="http://schemas.microsoft.com/office/drawing/2014/main" id="{47A91409-9A9F-3A23-A479-5C6FB8957218}"/>
              </a:ext>
            </a:extLst>
          </p:cNvPr>
          <p:cNvSpPr txBox="1"/>
          <p:nvPr/>
        </p:nvSpPr>
        <p:spPr>
          <a:xfrm>
            <a:off x="8267178" y="4359058"/>
            <a:ext cx="2755726" cy="369332"/>
          </a:xfrm>
          <a:prstGeom prst="rect">
            <a:avLst/>
          </a:prstGeom>
          <a:noFill/>
        </p:spPr>
        <p:txBody>
          <a:bodyPr wrap="square" rtlCol="0">
            <a:spAutoFit/>
          </a:bodyPr>
          <a:lstStyle/>
          <a:p>
            <a:r>
              <a:rPr lang="fr-FR" b="1" dirty="0"/>
              <a:t>Performance fonctionnelle</a:t>
            </a:r>
          </a:p>
        </p:txBody>
      </p:sp>
      <p:sp>
        <p:nvSpPr>
          <p:cNvPr id="7" name="TextBox 6">
            <a:extLst>
              <a:ext uri="{FF2B5EF4-FFF2-40B4-BE49-F238E27FC236}">
                <a16:creationId xmlns:a16="http://schemas.microsoft.com/office/drawing/2014/main" id="{C72F41A9-29F0-D8FD-CE4D-BBBE6C20C611}"/>
              </a:ext>
            </a:extLst>
          </p:cNvPr>
          <p:cNvSpPr txBox="1"/>
          <p:nvPr/>
        </p:nvSpPr>
        <p:spPr>
          <a:xfrm>
            <a:off x="2004164" y="4359058"/>
            <a:ext cx="2830882" cy="369332"/>
          </a:xfrm>
          <a:prstGeom prst="rect">
            <a:avLst/>
          </a:prstGeom>
          <a:noFill/>
        </p:spPr>
        <p:txBody>
          <a:bodyPr wrap="square" rtlCol="0">
            <a:spAutoFit/>
          </a:bodyPr>
          <a:lstStyle/>
          <a:p>
            <a:r>
              <a:rPr lang="fr-FR" b="1" dirty="0"/>
              <a:t>Intégration fonctionnelle</a:t>
            </a:r>
          </a:p>
        </p:txBody>
      </p:sp>
      <p:sp>
        <p:nvSpPr>
          <p:cNvPr id="8" name="TextBox 7">
            <a:extLst>
              <a:ext uri="{FF2B5EF4-FFF2-40B4-BE49-F238E27FC236}">
                <a16:creationId xmlns:a16="http://schemas.microsoft.com/office/drawing/2014/main" id="{8B1ED086-9AA4-1C7C-B917-875F8BB31E0D}"/>
              </a:ext>
            </a:extLst>
          </p:cNvPr>
          <p:cNvSpPr txBox="1"/>
          <p:nvPr/>
        </p:nvSpPr>
        <p:spPr>
          <a:xfrm>
            <a:off x="7640877" y="6251863"/>
            <a:ext cx="2492680" cy="369332"/>
          </a:xfrm>
          <a:prstGeom prst="rect">
            <a:avLst/>
          </a:prstGeom>
          <a:noFill/>
        </p:spPr>
        <p:txBody>
          <a:bodyPr wrap="square" rtlCol="0">
            <a:spAutoFit/>
          </a:bodyPr>
          <a:lstStyle/>
          <a:p>
            <a:r>
              <a:rPr lang="fr-FR" b="1" dirty="0"/>
              <a:t>Qualité de vie</a:t>
            </a:r>
          </a:p>
        </p:txBody>
      </p:sp>
      <p:sp>
        <p:nvSpPr>
          <p:cNvPr id="9" name="TextBox 8">
            <a:extLst>
              <a:ext uri="{FF2B5EF4-FFF2-40B4-BE49-F238E27FC236}">
                <a16:creationId xmlns:a16="http://schemas.microsoft.com/office/drawing/2014/main" id="{40A1BC33-E969-8CA4-F536-9601BD816B8A}"/>
              </a:ext>
            </a:extLst>
          </p:cNvPr>
          <p:cNvSpPr txBox="1"/>
          <p:nvPr/>
        </p:nvSpPr>
        <p:spPr>
          <a:xfrm>
            <a:off x="2805830" y="6289441"/>
            <a:ext cx="2830882" cy="369332"/>
          </a:xfrm>
          <a:prstGeom prst="rect">
            <a:avLst/>
          </a:prstGeom>
          <a:noFill/>
        </p:spPr>
        <p:txBody>
          <a:bodyPr wrap="square" rtlCol="0">
            <a:spAutoFit/>
          </a:bodyPr>
          <a:lstStyle/>
          <a:p>
            <a:r>
              <a:rPr lang="fr-FR" b="1" dirty="0"/>
              <a:t>Qualité du cadre de vie</a:t>
            </a:r>
          </a:p>
        </p:txBody>
      </p:sp>
      <p:sp>
        <p:nvSpPr>
          <p:cNvPr id="10" name="Pentagon 9">
            <a:extLst>
              <a:ext uri="{FF2B5EF4-FFF2-40B4-BE49-F238E27FC236}">
                <a16:creationId xmlns:a16="http://schemas.microsoft.com/office/drawing/2014/main" id="{00D19B6C-9FDA-551D-C997-27A912964809}"/>
              </a:ext>
            </a:extLst>
          </p:cNvPr>
          <p:cNvSpPr/>
          <p:nvPr/>
        </p:nvSpPr>
        <p:spPr>
          <a:xfrm>
            <a:off x="4985359" y="3798333"/>
            <a:ext cx="2830882" cy="2362810"/>
          </a:xfrm>
          <a:prstGeom prst="pentagon">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11" name="Pentagon 10">
            <a:extLst>
              <a:ext uri="{FF2B5EF4-FFF2-40B4-BE49-F238E27FC236}">
                <a16:creationId xmlns:a16="http://schemas.microsoft.com/office/drawing/2014/main" id="{5CF8E0E1-5448-2212-F0C4-E6546D329B22}"/>
              </a:ext>
            </a:extLst>
          </p:cNvPr>
          <p:cNvSpPr/>
          <p:nvPr/>
        </p:nvSpPr>
        <p:spPr>
          <a:xfrm>
            <a:off x="5348614" y="4146115"/>
            <a:ext cx="2141950" cy="1745626"/>
          </a:xfrm>
          <a:prstGeom prst="pentagon">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12" name="Pentagon 11">
            <a:extLst>
              <a:ext uri="{FF2B5EF4-FFF2-40B4-BE49-F238E27FC236}">
                <a16:creationId xmlns:a16="http://schemas.microsoft.com/office/drawing/2014/main" id="{F81D1F70-ECBF-06E4-7AE1-4E269FC04D66}"/>
              </a:ext>
            </a:extLst>
          </p:cNvPr>
          <p:cNvSpPr/>
          <p:nvPr/>
        </p:nvSpPr>
        <p:spPr>
          <a:xfrm>
            <a:off x="5605397" y="4454521"/>
            <a:ext cx="1628383" cy="1227549"/>
          </a:xfrm>
          <a:prstGeom prst="pentagon">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13" name="Pentagon 12">
            <a:extLst>
              <a:ext uri="{FF2B5EF4-FFF2-40B4-BE49-F238E27FC236}">
                <a16:creationId xmlns:a16="http://schemas.microsoft.com/office/drawing/2014/main" id="{2D32D209-85A2-97E2-F266-FCB60501EA94}"/>
              </a:ext>
            </a:extLst>
          </p:cNvPr>
          <p:cNvSpPr/>
          <p:nvPr/>
        </p:nvSpPr>
        <p:spPr>
          <a:xfrm>
            <a:off x="5837128" y="4728390"/>
            <a:ext cx="1164920" cy="783062"/>
          </a:xfrm>
          <a:prstGeom prst="pentagon">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14" name="TextBox 13">
            <a:extLst>
              <a:ext uri="{FF2B5EF4-FFF2-40B4-BE49-F238E27FC236}">
                <a16:creationId xmlns:a16="http://schemas.microsoft.com/office/drawing/2014/main" id="{67712829-BA2A-1022-4410-11DAC87EC59E}"/>
              </a:ext>
            </a:extLst>
          </p:cNvPr>
          <p:cNvSpPr txBox="1"/>
          <p:nvPr/>
        </p:nvSpPr>
        <p:spPr>
          <a:xfrm>
            <a:off x="6288066" y="4687959"/>
            <a:ext cx="275572" cy="369332"/>
          </a:xfrm>
          <a:prstGeom prst="rect">
            <a:avLst/>
          </a:prstGeom>
          <a:noFill/>
        </p:spPr>
        <p:txBody>
          <a:bodyPr wrap="square" rtlCol="0">
            <a:spAutoFit/>
          </a:bodyPr>
          <a:lstStyle/>
          <a:p>
            <a:r>
              <a:rPr lang="fr-FR" dirty="0"/>
              <a:t>2</a:t>
            </a:r>
          </a:p>
        </p:txBody>
      </p:sp>
      <p:sp>
        <p:nvSpPr>
          <p:cNvPr id="15" name="TextBox 14">
            <a:extLst>
              <a:ext uri="{FF2B5EF4-FFF2-40B4-BE49-F238E27FC236}">
                <a16:creationId xmlns:a16="http://schemas.microsoft.com/office/drawing/2014/main" id="{9832B844-CC15-DB3D-8C4A-BB7D35610CED}"/>
              </a:ext>
            </a:extLst>
          </p:cNvPr>
          <p:cNvSpPr txBox="1"/>
          <p:nvPr/>
        </p:nvSpPr>
        <p:spPr>
          <a:xfrm>
            <a:off x="6288066" y="4382409"/>
            <a:ext cx="169101" cy="369332"/>
          </a:xfrm>
          <a:prstGeom prst="rect">
            <a:avLst/>
          </a:prstGeom>
          <a:noFill/>
        </p:spPr>
        <p:txBody>
          <a:bodyPr wrap="square" rtlCol="0">
            <a:spAutoFit/>
          </a:bodyPr>
          <a:lstStyle/>
          <a:p>
            <a:r>
              <a:rPr lang="fr-FR" dirty="0"/>
              <a:t>4</a:t>
            </a:r>
          </a:p>
        </p:txBody>
      </p:sp>
      <p:sp>
        <p:nvSpPr>
          <p:cNvPr id="16" name="TextBox 15">
            <a:extLst>
              <a:ext uri="{FF2B5EF4-FFF2-40B4-BE49-F238E27FC236}">
                <a16:creationId xmlns:a16="http://schemas.microsoft.com/office/drawing/2014/main" id="{B8607B4D-3A86-59FE-97D3-1EC70D4D5030}"/>
              </a:ext>
            </a:extLst>
          </p:cNvPr>
          <p:cNvSpPr txBox="1"/>
          <p:nvPr/>
        </p:nvSpPr>
        <p:spPr>
          <a:xfrm>
            <a:off x="6335038" y="4148009"/>
            <a:ext cx="84551" cy="369332"/>
          </a:xfrm>
          <a:prstGeom prst="rect">
            <a:avLst/>
          </a:prstGeom>
          <a:noFill/>
        </p:spPr>
        <p:txBody>
          <a:bodyPr wrap="square" rtlCol="0">
            <a:spAutoFit/>
          </a:bodyPr>
          <a:lstStyle/>
          <a:p>
            <a:r>
              <a:rPr lang="fr-FR" dirty="0"/>
              <a:t>6</a:t>
            </a:r>
          </a:p>
        </p:txBody>
      </p:sp>
      <p:sp>
        <p:nvSpPr>
          <p:cNvPr id="17" name="TextBox 16">
            <a:extLst>
              <a:ext uri="{FF2B5EF4-FFF2-40B4-BE49-F238E27FC236}">
                <a16:creationId xmlns:a16="http://schemas.microsoft.com/office/drawing/2014/main" id="{7F07137D-B817-49F2-73C7-CC551DEA3CB8}"/>
              </a:ext>
            </a:extLst>
          </p:cNvPr>
          <p:cNvSpPr txBox="1"/>
          <p:nvPr/>
        </p:nvSpPr>
        <p:spPr>
          <a:xfrm>
            <a:off x="6272409" y="3748511"/>
            <a:ext cx="169101" cy="369332"/>
          </a:xfrm>
          <a:prstGeom prst="rect">
            <a:avLst/>
          </a:prstGeom>
          <a:noFill/>
        </p:spPr>
        <p:txBody>
          <a:bodyPr wrap="square" rtlCol="0">
            <a:spAutoFit/>
          </a:bodyPr>
          <a:lstStyle/>
          <a:p>
            <a:r>
              <a:rPr lang="fr-FR" dirty="0"/>
              <a:t>8</a:t>
            </a:r>
          </a:p>
        </p:txBody>
      </p:sp>
      <p:sp>
        <p:nvSpPr>
          <p:cNvPr id="18" name="TextBox 17">
            <a:extLst>
              <a:ext uri="{FF2B5EF4-FFF2-40B4-BE49-F238E27FC236}">
                <a16:creationId xmlns:a16="http://schemas.microsoft.com/office/drawing/2014/main" id="{C50FE906-E1FE-A9A4-7E31-25BE4B84AA8B}"/>
              </a:ext>
            </a:extLst>
          </p:cNvPr>
          <p:cNvSpPr txBox="1"/>
          <p:nvPr/>
        </p:nvSpPr>
        <p:spPr>
          <a:xfrm>
            <a:off x="6206645" y="3429000"/>
            <a:ext cx="425885" cy="369332"/>
          </a:xfrm>
          <a:prstGeom prst="rect">
            <a:avLst/>
          </a:prstGeom>
          <a:noFill/>
        </p:spPr>
        <p:txBody>
          <a:bodyPr wrap="square" rtlCol="0">
            <a:spAutoFit/>
          </a:bodyPr>
          <a:lstStyle/>
          <a:p>
            <a:r>
              <a:rPr lang="fr-FR" dirty="0"/>
              <a:t>10</a:t>
            </a:r>
          </a:p>
        </p:txBody>
      </p:sp>
    </p:spTree>
    <p:extLst>
      <p:ext uri="{BB962C8B-B14F-4D97-AF65-F5344CB8AC3E}">
        <p14:creationId xmlns:p14="http://schemas.microsoft.com/office/powerpoint/2010/main" val="1766232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DA626-47B0-29BA-09AE-2E0F6B366EB7}"/>
              </a:ext>
            </a:extLst>
          </p:cNvPr>
          <p:cNvSpPr>
            <a:spLocks noGrp="1"/>
          </p:cNvSpPr>
          <p:nvPr>
            <p:ph type="ctrTitle"/>
          </p:nvPr>
        </p:nvSpPr>
        <p:spPr>
          <a:xfrm>
            <a:off x="2092769" y="2790651"/>
            <a:ext cx="9144000" cy="477837"/>
          </a:xfrm>
        </p:spPr>
        <p:txBody>
          <a:bodyPr>
            <a:noAutofit/>
          </a:bodyPr>
          <a:lstStyle/>
          <a:p>
            <a:pPr algn="l"/>
            <a:r>
              <a:rPr lang="fr-FR" sz="3600" b="1" u="sng" dirty="0">
                <a:solidFill>
                  <a:srgbClr val="FF0000"/>
                </a:solidFill>
              </a:rPr>
              <a:t>2/ Les composants de l’espace public urbain:</a:t>
            </a:r>
          </a:p>
        </p:txBody>
      </p:sp>
    </p:spTree>
    <p:extLst>
      <p:ext uri="{BB962C8B-B14F-4D97-AF65-F5344CB8AC3E}">
        <p14:creationId xmlns:p14="http://schemas.microsoft.com/office/powerpoint/2010/main" val="562547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03423-7559-F66B-4DC2-075D6933EECA}"/>
              </a:ext>
            </a:extLst>
          </p:cNvPr>
          <p:cNvSpPr>
            <a:spLocks noGrp="1"/>
          </p:cNvSpPr>
          <p:nvPr>
            <p:ph type="ctrTitle"/>
          </p:nvPr>
        </p:nvSpPr>
        <p:spPr>
          <a:xfrm>
            <a:off x="4949190" y="118111"/>
            <a:ext cx="2606040" cy="969327"/>
          </a:xfrm>
          <a:solidFill>
            <a:schemeClr val="accent6">
              <a:lumMod val="20000"/>
              <a:lumOff val="80000"/>
            </a:schemeClr>
          </a:solidFill>
        </p:spPr>
        <p:txBody>
          <a:bodyPr>
            <a:normAutofit fontScale="90000"/>
          </a:bodyPr>
          <a:lstStyle/>
          <a:p>
            <a:r>
              <a:rPr lang="fr-FR" sz="2800" b="1" dirty="0">
                <a:solidFill>
                  <a:srgbClr val="FF0000"/>
                </a:solidFill>
              </a:rPr>
              <a:t>2-1/ La circulation urbaine </a:t>
            </a:r>
          </a:p>
        </p:txBody>
      </p:sp>
      <p:cxnSp>
        <p:nvCxnSpPr>
          <p:cNvPr id="5" name="Straight Arrow Connector 4">
            <a:extLst>
              <a:ext uri="{FF2B5EF4-FFF2-40B4-BE49-F238E27FC236}">
                <a16:creationId xmlns:a16="http://schemas.microsoft.com/office/drawing/2014/main" id="{AFDAA7DD-1097-DEF9-3776-982D79F9C703}"/>
              </a:ext>
            </a:extLst>
          </p:cNvPr>
          <p:cNvCxnSpPr/>
          <p:nvPr/>
        </p:nvCxnSpPr>
        <p:spPr>
          <a:xfrm flipH="1">
            <a:off x="1463040" y="1087438"/>
            <a:ext cx="3486150" cy="185007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070DD49-D25C-B83E-9F5E-3DC6D6BA901A}"/>
              </a:ext>
            </a:extLst>
          </p:cNvPr>
          <p:cNvSpPr txBox="1"/>
          <p:nvPr/>
        </p:nvSpPr>
        <p:spPr>
          <a:xfrm>
            <a:off x="668185" y="2912415"/>
            <a:ext cx="1534476" cy="461665"/>
          </a:xfrm>
          <a:prstGeom prst="rect">
            <a:avLst/>
          </a:prstGeom>
          <a:noFill/>
        </p:spPr>
        <p:txBody>
          <a:bodyPr wrap="square" rtlCol="0">
            <a:spAutoFit/>
          </a:bodyPr>
          <a:lstStyle/>
          <a:p>
            <a:pPr algn="ctr"/>
            <a:r>
              <a:rPr lang="fr-FR" sz="2400" b="1" u="sng" dirty="0">
                <a:highlight>
                  <a:srgbClr val="FFFF00"/>
                </a:highlight>
              </a:rPr>
              <a:t>La rue </a:t>
            </a:r>
          </a:p>
        </p:txBody>
      </p:sp>
      <p:sp>
        <p:nvSpPr>
          <p:cNvPr id="7" name="TextBox 6">
            <a:extLst>
              <a:ext uri="{FF2B5EF4-FFF2-40B4-BE49-F238E27FC236}">
                <a16:creationId xmlns:a16="http://schemas.microsoft.com/office/drawing/2014/main" id="{4B2EE954-0C1D-15DD-2702-2D52814DC8E8}"/>
              </a:ext>
            </a:extLst>
          </p:cNvPr>
          <p:cNvSpPr txBox="1"/>
          <p:nvPr/>
        </p:nvSpPr>
        <p:spPr>
          <a:xfrm>
            <a:off x="0" y="3458826"/>
            <a:ext cx="2994660" cy="2862322"/>
          </a:xfrm>
          <a:prstGeom prst="rect">
            <a:avLst/>
          </a:prstGeom>
          <a:noFill/>
          <a:ln>
            <a:solidFill>
              <a:srgbClr val="FF0000"/>
            </a:solidFill>
          </a:ln>
        </p:spPr>
        <p:txBody>
          <a:bodyPr wrap="square" rtlCol="0">
            <a:spAutoFit/>
          </a:bodyPr>
          <a:lstStyle/>
          <a:p>
            <a:pPr algn="just"/>
            <a:r>
              <a:rPr lang="fr-FR" dirty="0"/>
              <a:t>*U</a:t>
            </a:r>
            <a:r>
              <a:rPr lang="fr-FR" sz="1800" dirty="0"/>
              <a:t>n espace d’échanges (commerciaux, relationnels…)</a:t>
            </a:r>
          </a:p>
          <a:p>
            <a:pPr algn="just"/>
            <a:endParaRPr lang="fr-FR" sz="1800" dirty="0"/>
          </a:p>
          <a:p>
            <a:pPr algn="just"/>
            <a:r>
              <a:rPr lang="fr-FR" sz="1800" dirty="0"/>
              <a:t> *Elle dessert les logements et les lieux d’activités économiques.</a:t>
            </a:r>
          </a:p>
          <a:p>
            <a:pPr algn="just"/>
            <a:endParaRPr lang="fr-FR" sz="1800" dirty="0"/>
          </a:p>
          <a:p>
            <a:pPr algn="just"/>
            <a:r>
              <a:rPr lang="fr-FR" dirty="0"/>
              <a:t>*Elle structure les quartiers et les immeubles d’une ville ou d’une cité.</a:t>
            </a:r>
          </a:p>
        </p:txBody>
      </p:sp>
      <p:cxnSp>
        <p:nvCxnSpPr>
          <p:cNvPr id="9" name="Straight Arrow Connector 8">
            <a:extLst>
              <a:ext uri="{FF2B5EF4-FFF2-40B4-BE49-F238E27FC236}">
                <a16:creationId xmlns:a16="http://schemas.microsoft.com/office/drawing/2014/main" id="{A9FF5208-81B0-72CB-B33F-2906E56FCB22}"/>
              </a:ext>
            </a:extLst>
          </p:cNvPr>
          <p:cNvCxnSpPr>
            <a:cxnSpLocks/>
          </p:cNvCxnSpPr>
          <p:nvPr/>
        </p:nvCxnSpPr>
        <p:spPr>
          <a:xfrm flipH="1">
            <a:off x="5086350" y="1087438"/>
            <a:ext cx="548640" cy="185007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7BB58A3-39E3-6A9C-90BD-46351F420FF4}"/>
              </a:ext>
            </a:extLst>
          </p:cNvPr>
          <p:cNvSpPr txBox="1"/>
          <p:nvPr/>
        </p:nvSpPr>
        <p:spPr>
          <a:xfrm>
            <a:off x="4278631" y="2912414"/>
            <a:ext cx="1615438" cy="461665"/>
          </a:xfrm>
          <a:prstGeom prst="rect">
            <a:avLst/>
          </a:prstGeom>
          <a:noFill/>
        </p:spPr>
        <p:txBody>
          <a:bodyPr wrap="square" rtlCol="0">
            <a:spAutoFit/>
          </a:bodyPr>
          <a:lstStyle/>
          <a:p>
            <a:r>
              <a:rPr lang="fr-FR" sz="2400" b="1" u="sng" dirty="0">
                <a:highlight>
                  <a:srgbClr val="FFFF00"/>
                </a:highlight>
              </a:rPr>
              <a:t>Le parking </a:t>
            </a:r>
          </a:p>
        </p:txBody>
      </p:sp>
      <p:sp>
        <p:nvSpPr>
          <p:cNvPr id="11" name="TextBox 10">
            <a:extLst>
              <a:ext uri="{FF2B5EF4-FFF2-40B4-BE49-F238E27FC236}">
                <a16:creationId xmlns:a16="http://schemas.microsoft.com/office/drawing/2014/main" id="{7170974A-9DA1-EDFB-929E-8B153D992E2B}"/>
              </a:ext>
            </a:extLst>
          </p:cNvPr>
          <p:cNvSpPr txBox="1"/>
          <p:nvPr/>
        </p:nvSpPr>
        <p:spPr>
          <a:xfrm>
            <a:off x="3608072" y="3378545"/>
            <a:ext cx="2606040" cy="1477328"/>
          </a:xfrm>
          <a:prstGeom prst="rect">
            <a:avLst/>
          </a:prstGeom>
          <a:noFill/>
          <a:ln>
            <a:solidFill>
              <a:srgbClr val="FF0000"/>
            </a:solidFill>
          </a:ln>
        </p:spPr>
        <p:txBody>
          <a:bodyPr wrap="square" rtlCol="0">
            <a:spAutoFit/>
          </a:bodyPr>
          <a:lstStyle/>
          <a:p>
            <a:pPr algn="just"/>
            <a:r>
              <a:rPr lang="fr-FR" dirty="0"/>
              <a:t>*Un espace ou un bâtiment spécifiquement aménagé pour le stationnement des véhicules.</a:t>
            </a:r>
          </a:p>
        </p:txBody>
      </p:sp>
      <p:cxnSp>
        <p:nvCxnSpPr>
          <p:cNvPr id="13" name="Straight Arrow Connector 12">
            <a:extLst>
              <a:ext uri="{FF2B5EF4-FFF2-40B4-BE49-F238E27FC236}">
                <a16:creationId xmlns:a16="http://schemas.microsoft.com/office/drawing/2014/main" id="{E56DD3AE-9170-DF34-3EDD-50873FBD10C4}"/>
              </a:ext>
            </a:extLst>
          </p:cNvPr>
          <p:cNvCxnSpPr/>
          <p:nvPr/>
        </p:nvCxnSpPr>
        <p:spPr>
          <a:xfrm>
            <a:off x="7063740" y="1087438"/>
            <a:ext cx="491490" cy="185007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DB39FAF-F931-9104-F5E9-E86248AE2677}"/>
              </a:ext>
            </a:extLst>
          </p:cNvPr>
          <p:cNvSpPr txBox="1"/>
          <p:nvPr/>
        </p:nvSpPr>
        <p:spPr>
          <a:xfrm>
            <a:off x="6886573" y="2912413"/>
            <a:ext cx="1577340" cy="461665"/>
          </a:xfrm>
          <a:prstGeom prst="rect">
            <a:avLst/>
          </a:prstGeom>
          <a:noFill/>
        </p:spPr>
        <p:txBody>
          <a:bodyPr wrap="square" rtlCol="0">
            <a:spAutoFit/>
          </a:bodyPr>
          <a:lstStyle/>
          <a:p>
            <a:r>
              <a:rPr lang="fr-FR" sz="2400" b="1" u="sng" dirty="0">
                <a:highlight>
                  <a:srgbClr val="FFFF00"/>
                </a:highlight>
              </a:rPr>
              <a:t>Le trottoir</a:t>
            </a:r>
          </a:p>
        </p:txBody>
      </p:sp>
      <p:sp>
        <p:nvSpPr>
          <p:cNvPr id="17" name="TextBox 16">
            <a:extLst>
              <a:ext uri="{FF2B5EF4-FFF2-40B4-BE49-F238E27FC236}">
                <a16:creationId xmlns:a16="http://schemas.microsoft.com/office/drawing/2014/main" id="{186383E4-2CA4-E6B8-711D-7100C7CFA7F7}"/>
              </a:ext>
            </a:extLst>
          </p:cNvPr>
          <p:cNvSpPr txBox="1"/>
          <p:nvPr/>
        </p:nvSpPr>
        <p:spPr>
          <a:xfrm>
            <a:off x="6652260" y="3374080"/>
            <a:ext cx="2400300" cy="2308324"/>
          </a:xfrm>
          <a:prstGeom prst="rect">
            <a:avLst/>
          </a:prstGeom>
          <a:noFill/>
          <a:ln>
            <a:solidFill>
              <a:srgbClr val="FF0000"/>
            </a:solidFill>
          </a:ln>
        </p:spPr>
        <p:txBody>
          <a:bodyPr wrap="square" rtlCol="0">
            <a:spAutoFit/>
          </a:bodyPr>
          <a:lstStyle/>
          <a:p>
            <a:pPr algn="just"/>
            <a:r>
              <a:rPr lang="fr-FR" dirty="0"/>
              <a:t>*Un espace réservé aux piétons de chaque côté des rues, un caniveau et une bordure assurant la limite avec la partie vouée à la circulation des véhicules à moteur.</a:t>
            </a:r>
          </a:p>
        </p:txBody>
      </p:sp>
      <p:cxnSp>
        <p:nvCxnSpPr>
          <p:cNvPr id="19" name="Straight Arrow Connector 18">
            <a:extLst>
              <a:ext uri="{FF2B5EF4-FFF2-40B4-BE49-F238E27FC236}">
                <a16:creationId xmlns:a16="http://schemas.microsoft.com/office/drawing/2014/main" id="{2D271925-00FE-878E-2BC4-03F86A3DED95}"/>
              </a:ext>
            </a:extLst>
          </p:cNvPr>
          <p:cNvCxnSpPr>
            <a:cxnSpLocks/>
          </p:cNvCxnSpPr>
          <p:nvPr/>
        </p:nvCxnSpPr>
        <p:spPr>
          <a:xfrm>
            <a:off x="7555230" y="1072653"/>
            <a:ext cx="2823210" cy="186485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4EE2B8A-362F-48EE-4179-5D8462BAD4A2}"/>
              </a:ext>
            </a:extLst>
          </p:cNvPr>
          <p:cNvSpPr txBox="1"/>
          <p:nvPr/>
        </p:nvSpPr>
        <p:spPr>
          <a:xfrm>
            <a:off x="9725026" y="2910176"/>
            <a:ext cx="1615438" cy="461665"/>
          </a:xfrm>
          <a:prstGeom prst="rect">
            <a:avLst/>
          </a:prstGeom>
          <a:noFill/>
        </p:spPr>
        <p:txBody>
          <a:bodyPr wrap="square" rtlCol="0">
            <a:spAutoFit/>
          </a:bodyPr>
          <a:lstStyle/>
          <a:p>
            <a:r>
              <a:rPr lang="fr-FR" sz="2400" b="1" u="sng" dirty="0">
                <a:highlight>
                  <a:srgbClr val="FFFF00"/>
                </a:highlight>
              </a:rPr>
              <a:t>Le passage </a:t>
            </a:r>
          </a:p>
        </p:txBody>
      </p:sp>
      <p:sp>
        <p:nvSpPr>
          <p:cNvPr id="21" name="TextBox 20">
            <a:extLst>
              <a:ext uri="{FF2B5EF4-FFF2-40B4-BE49-F238E27FC236}">
                <a16:creationId xmlns:a16="http://schemas.microsoft.com/office/drawing/2014/main" id="{FB1649FB-3995-5352-54AA-A6E26BC0B737}"/>
              </a:ext>
            </a:extLst>
          </p:cNvPr>
          <p:cNvSpPr txBox="1"/>
          <p:nvPr/>
        </p:nvSpPr>
        <p:spPr>
          <a:xfrm>
            <a:off x="9612630" y="3429000"/>
            <a:ext cx="2480310" cy="1200329"/>
          </a:xfrm>
          <a:prstGeom prst="rect">
            <a:avLst/>
          </a:prstGeom>
          <a:noFill/>
          <a:ln>
            <a:solidFill>
              <a:srgbClr val="FF0000"/>
            </a:solidFill>
          </a:ln>
        </p:spPr>
        <p:txBody>
          <a:bodyPr wrap="square" rtlCol="0">
            <a:spAutoFit/>
          </a:bodyPr>
          <a:lstStyle/>
          <a:p>
            <a:pPr algn="just"/>
            <a:r>
              <a:rPr lang="fr-FR" dirty="0"/>
              <a:t>*Des cheminements étroites permettant aux piétons de  passer à travers leurs quartiers.</a:t>
            </a:r>
          </a:p>
        </p:txBody>
      </p:sp>
    </p:spTree>
    <p:extLst>
      <p:ext uri="{BB962C8B-B14F-4D97-AF65-F5344CB8AC3E}">
        <p14:creationId xmlns:p14="http://schemas.microsoft.com/office/powerpoint/2010/main" val="2559708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2F25F-05D7-303D-03E3-D7FC72F6865B}"/>
              </a:ext>
            </a:extLst>
          </p:cNvPr>
          <p:cNvSpPr>
            <a:spLocks noGrp="1"/>
          </p:cNvSpPr>
          <p:nvPr>
            <p:ph type="ctrTitle"/>
          </p:nvPr>
        </p:nvSpPr>
        <p:spPr>
          <a:xfrm>
            <a:off x="491490" y="214342"/>
            <a:ext cx="3886200" cy="477837"/>
          </a:xfrm>
          <a:solidFill>
            <a:schemeClr val="accent6">
              <a:lumMod val="20000"/>
              <a:lumOff val="80000"/>
            </a:schemeClr>
          </a:solidFill>
        </p:spPr>
        <p:txBody>
          <a:bodyPr>
            <a:normAutofit/>
          </a:bodyPr>
          <a:lstStyle/>
          <a:p>
            <a:pPr algn="l"/>
            <a:r>
              <a:rPr lang="fr-FR" sz="2800" b="1" u="sng" dirty="0">
                <a:solidFill>
                  <a:srgbClr val="FF0000"/>
                </a:solidFill>
              </a:rPr>
              <a:t>2-2/ Les places publiques</a:t>
            </a:r>
            <a:r>
              <a:rPr lang="fr-FR" sz="2800" dirty="0">
                <a:solidFill>
                  <a:srgbClr val="FF0000"/>
                </a:solidFill>
              </a:rPr>
              <a:t>:</a:t>
            </a:r>
          </a:p>
        </p:txBody>
      </p:sp>
      <p:sp>
        <p:nvSpPr>
          <p:cNvPr id="3" name="Subtitle 2">
            <a:extLst>
              <a:ext uri="{FF2B5EF4-FFF2-40B4-BE49-F238E27FC236}">
                <a16:creationId xmlns:a16="http://schemas.microsoft.com/office/drawing/2014/main" id="{ECF28FE3-9A68-9790-9AB3-92D7612190EE}"/>
              </a:ext>
            </a:extLst>
          </p:cNvPr>
          <p:cNvSpPr>
            <a:spLocks noGrp="1"/>
          </p:cNvSpPr>
          <p:nvPr>
            <p:ph type="subTitle" idx="1"/>
          </p:nvPr>
        </p:nvSpPr>
        <p:spPr>
          <a:xfrm>
            <a:off x="0" y="954531"/>
            <a:ext cx="12192000" cy="1137160"/>
          </a:xfrm>
          <a:ln>
            <a:solidFill>
              <a:srgbClr val="FF0000"/>
            </a:solidFill>
          </a:ln>
        </p:spPr>
        <p:txBody>
          <a:bodyPr>
            <a:noAutofit/>
          </a:bodyPr>
          <a:lstStyle/>
          <a:p>
            <a:pPr algn="just">
              <a:lnSpc>
                <a:spcPct val="150000"/>
              </a:lnSpc>
            </a:pPr>
            <a:r>
              <a:rPr lang="fr-FR" dirty="0"/>
              <a:t>          Un espace </a:t>
            </a:r>
            <a:r>
              <a:rPr lang="fr-FR" b="1" u="sng" dirty="0"/>
              <a:t>"convergent", </a:t>
            </a:r>
            <a:r>
              <a:rPr lang="fr-FR" dirty="0"/>
              <a:t>c'est-à-dire ayant des éléments internes susceptibles d'attirer les citadins. </a:t>
            </a:r>
          </a:p>
          <a:p>
            <a:pPr algn="just">
              <a:lnSpc>
                <a:spcPct val="150000"/>
              </a:lnSpc>
            </a:pPr>
            <a:r>
              <a:rPr lang="fr-FR" dirty="0"/>
              <a:t>     </a:t>
            </a:r>
          </a:p>
        </p:txBody>
      </p:sp>
      <p:sp>
        <p:nvSpPr>
          <p:cNvPr id="4" name="TextBox 3">
            <a:extLst>
              <a:ext uri="{FF2B5EF4-FFF2-40B4-BE49-F238E27FC236}">
                <a16:creationId xmlns:a16="http://schemas.microsoft.com/office/drawing/2014/main" id="{80DF3B57-CF00-E498-C766-333697051024}"/>
              </a:ext>
            </a:extLst>
          </p:cNvPr>
          <p:cNvSpPr txBox="1"/>
          <p:nvPr/>
        </p:nvSpPr>
        <p:spPr>
          <a:xfrm>
            <a:off x="116958" y="3848985"/>
            <a:ext cx="12075042" cy="2897396"/>
          </a:xfrm>
          <a:prstGeom prst="rect">
            <a:avLst/>
          </a:prstGeom>
          <a:noFill/>
        </p:spPr>
        <p:txBody>
          <a:bodyPr wrap="square" rtlCol="0">
            <a:spAutoFit/>
          </a:bodyPr>
          <a:lstStyle/>
          <a:p>
            <a:r>
              <a:rPr lang="fr-FR" sz="2400" u="sng" dirty="0"/>
              <a:t>Caractéristques de la place publique :</a:t>
            </a:r>
          </a:p>
          <a:p>
            <a:endParaRPr lang="fr-FR" dirty="0"/>
          </a:p>
          <a:p>
            <a:pPr marL="285750" indent="-285750">
              <a:lnSpc>
                <a:spcPct val="150000"/>
              </a:lnSpc>
              <a:buFontTx/>
              <a:buChar char="-"/>
            </a:pPr>
            <a:r>
              <a:rPr lang="fr-FR" sz="2400" dirty="0"/>
              <a:t>Une place est un espace public : son accès est libre et accessible à la foule. </a:t>
            </a:r>
          </a:p>
          <a:p>
            <a:pPr marL="285750" indent="-285750">
              <a:lnSpc>
                <a:spcPct val="150000"/>
              </a:lnSpc>
              <a:buFontTx/>
              <a:buChar char="-"/>
            </a:pPr>
            <a:r>
              <a:rPr lang="fr-FR" sz="2400" dirty="0"/>
              <a:t>S'étend à ciel ouvert : espace exclusivement extérieur. </a:t>
            </a:r>
          </a:p>
          <a:p>
            <a:pPr marL="285750" indent="-285750">
              <a:lnSpc>
                <a:spcPct val="150000"/>
              </a:lnSpc>
              <a:buFontTx/>
              <a:buChar char="-"/>
            </a:pPr>
            <a:r>
              <a:rPr lang="fr-FR" sz="2400" dirty="0"/>
              <a:t>Se caractérise par ses frontières et son bâti.</a:t>
            </a:r>
          </a:p>
          <a:p>
            <a:pPr marL="285750" indent="-285750">
              <a:lnSpc>
                <a:spcPct val="150000"/>
              </a:lnSpc>
              <a:buFontTx/>
              <a:buChar char="-"/>
            </a:pPr>
            <a:r>
              <a:rPr lang="fr-FR" sz="2400" dirty="0"/>
              <a:t>La place est un lieu de liberté d'expression.</a:t>
            </a:r>
          </a:p>
        </p:txBody>
      </p:sp>
      <p:sp>
        <p:nvSpPr>
          <p:cNvPr id="5" name="TextBox 4">
            <a:extLst>
              <a:ext uri="{FF2B5EF4-FFF2-40B4-BE49-F238E27FC236}">
                <a16:creationId xmlns:a16="http://schemas.microsoft.com/office/drawing/2014/main" id="{98EB259A-5D76-CE84-BB5D-11D3C236CF89}"/>
              </a:ext>
            </a:extLst>
          </p:cNvPr>
          <p:cNvSpPr txBox="1"/>
          <p:nvPr/>
        </p:nvSpPr>
        <p:spPr>
          <a:xfrm>
            <a:off x="0" y="2320290"/>
            <a:ext cx="12192000" cy="1200329"/>
          </a:xfrm>
          <a:prstGeom prst="rect">
            <a:avLst/>
          </a:prstGeom>
          <a:noFill/>
          <a:ln>
            <a:solidFill>
              <a:srgbClr val="FF0000"/>
            </a:solidFill>
          </a:ln>
        </p:spPr>
        <p:txBody>
          <a:bodyPr wrap="square" rtlCol="0">
            <a:spAutoFit/>
          </a:bodyPr>
          <a:lstStyle/>
          <a:p>
            <a:r>
              <a:rPr lang="fr-FR" sz="2400" dirty="0"/>
              <a:t>           Un espace </a:t>
            </a:r>
            <a:r>
              <a:rPr lang="fr-FR" sz="2400" b="1" u="sng" dirty="0"/>
              <a:t>"divergent" </a:t>
            </a:r>
            <a:r>
              <a:rPr lang="fr-FR" sz="2400" dirty="0"/>
              <a:t>qui impose une certaine relation aux structures urbaines alentours (tracé des rues, localisation des commerces, itinéraire des transports publics, flux de circulation, etc.)</a:t>
            </a:r>
          </a:p>
        </p:txBody>
      </p:sp>
      <p:cxnSp>
        <p:nvCxnSpPr>
          <p:cNvPr id="7" name="Straight Arrow Connector 6">
            <a:extLst>
              <a:ext uri="{FF2B5EF4-FFF2-40B4-BE49-F238E27FC236}">
                <a16:creationId xmlns:a16="http://schemas.microsoft.com/office/drawing/2014/main" id="{F24255D3-412E-B74D-13B1-C8C524A88BE9}"/>
              </a:ext>
            </a:extLst>
          </p:cNvPr>
          <p:cNvCxnSpPr/>
          <p:nvPr/>
        </p:nvCxnSpPr>
        <p:spPr>
          <a:xfrm>
            <a:off x="116958" y="1303020"/>
            <a:ext cx="63742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15565684-FE0B-13AE-0C1B-CE7283EA1BD4}"/>
              </a:ext>
            </a:extLst>
          </p:cNvPr>
          <p:cNvCxnSpPr>
            <a:cxnSpLocks/>
          </p:cNvCxnSpPr>
          <p:nvPr/>
        </p:nvCxnSpPr>
        <p:spPr>
          <a:xfrm>
            <a:off x="116958" y="2537460"/>
            <a:ext cx="71743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8845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2001320-D453-F6D6-2859-804226EC49D9}"/>
              </a:ext>
            </a:extLst>
          </p:cNvPr>
          <p:cNvSpPr txBox="1"/>
          <p:nvPr/>
        </p:nvSpPr>
        <p:spPr>
          <a:xfrm>
            <a:off x="0" y="2686685"/>
            <a:ext cx="2562436" cy="400110"/>
          </a:xfrm>
          <a:prstGeom prst="rect">
            <a:avLst/>
          </a:prstGeom>
          <a:solidFill>
            <a:schemeClr val="accent1">
              <a:lumMod val="40000"/>
              <a:lumOff val="60000"/>
            </a:schemeClr>
          </a:solidFill>
          <a:ln>
            <a:solidFill>
              <a:schemeClr val="tx1"/>
            </a:solidFill>
          </a:ln>
        </p:spPr>
        <p:txBody>
          <a:bodyPr wrap="square" rtlCol="0">
            <a:spAutoFit/>
          </a:bodyPr>
          <a:lstStyle/>
          <a:p>
            <a:r>
              <a:rPr lang="fr-FR" sz="2000" b="1" dirty="0"/>
              <a:t>  Espaces verts urbains</a:t>
            </a:r>
          </a:p>
        </p:txBody>
      </p:sp>
      <p:cxnSp>
        <p:nvCxnSpPr>
          <p:cNvPr id="6" name="Straight Connector 5">
            <a:extLst>
              <a:ext uri="{FF2B5EF4-FFF2-40B4-BE49-F238E27FC236}">
                <a16:creationId xmlns:a16="http://schemas.microsoft.com/office/drawing/2014/main" id="{3CDBA067-2868-BD62-E5BB-E46A1DA115B3}"/>
              </a:ext>
            </a:extLst>
          </p:cNvPr>
          <p:cNvCxnSpPr>
            <a:cxnSpLocks/>
            <a:stCxn id="4" idx="3"/>
          </p:cNvCxnSpPr>
          <p:nvPr/>
        </p:nvCxnSpPr>
        <p:spPr>
          <a:xfrm flipV="1">
            <a:off x="2562436" y="2886739"/>
            <a:ext cx="244556"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47AFC6C-6384-E7BA-89B3-73C1176A5342}"/>
              </a:ext>
            </a:extLst>
          </p:cNvPr>
          <p:cNvCxnSpPr>
            <a:cxnSpLocks/>
          </p:cNvCxnSpPr>
          <p:nvPr/>
        </p:nvCxnSpPr>
        <p:spPr>
          <a:xfrm flipV="1">
            <a:off x="2806993" y="1270037"/>
            <a:ext cx="1" cy="1616703"/>
          </a:xfrm>
          <a:prstGeom prst="line">
            <a:avLst/>
          </a:prstGeom>
          <a:ln w="28575"/>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81B71F03-E4AF-C173-18B6-69CED4B9F0B6}"/>
              </a:ext>
            </a:extLst>
          </p:cNvPr>
          <p:cNvCxnSpPr>
            <a:cxnSpLocks/>
          </p:cNvCxnSpPr>
          <p:nvPr/>
        </p:nvCxnSpPr>
        <p:spPr>
          <a:xfrm>
            <a:off x="2806995" y="2731886"/>
            <a:ext cx="0" cy="1786951"/>
          </a:xfrm>
          <a:prstGeom prst="line">
            <a:avLst/>
          </a:prstGeom>
          <a:ln w="28575"/>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913DA2C9-A7B6-4360-E637-4EEC2ECAA717}"/>
              </a:ext>
            </a:extLst>
          </p:cNvPr>
          <p:cNvCxnSpPr/>
          <p:nvPr/>
        </p:nvCxnSpPr>
        <p:spPr>
          <a:xfrm>
            <a:off x="2806995" y="1254642"/>
            <a:ext cx="54226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4054413-A1B0-DD35-03FB-73BCE1AB21DB}"/>
              </a:ext>
            </a:extLst>
          </p:cNvPr>
          <p:cNvSpPr txBox="1"/>
          <p:nvPr/>
        </p:nvSpPr>
        <p:spPr>
          <a:xfrm>
            <a:off x="3349256" y="1069982"/>
            <a:ext cx="772632" cy="400110"/>
          </a:xfrm>
          <a:prstGeom prst="rect">
            <a:avLst/>
          </a:prstGeom>
          <a:solidFill>
            <a:srgbClr val="00B050"/>
          </a:solidFill>
          <a:ln>
            <a:solidFill>
              <a:schemeClr val="tx1"/>
            </a:solidFill>
          </a:ln>
        </p:spPr>
        <p:txBody>
          <a:bodyPr wrap="square" rtlCol="0">
            <a:spAutoFit/>
          </a:bodyPr>
          <a:lstStyle/>
          <a:p>
            <a:r>
              <a:rPr lang="fr-FR" sz="2000" b="1" dirty="0"/>
              <a:t>Privé </a:t>
            </a:r>
          </a:p>
        </p:txBody>
      </p:sp>
      <p:cxnSp>
        <p:nvCxnSpPr>
          <p:cNvPr id="15" name="Straight Connector 14">
            <a:extLst>
              <a:ext uri="{FF2B5EF4-FFF2-40B4-BE49-F238E27FC236}">
                <a16:creationId xmlns:a16="http://schemas.microsoft.com/office/drawing/2014/main" id="{774EE948-6570-0C3D-D3E4-15CD29593AC0}"/>
              </a:ext>
            </a:extLst>
          </p:cNvPr>
          <p:cNvCxnSpPr>
            <a:cxnSpLocks/>
          </p:cNvCxnSpPr>
          <p:nvPr/>
        </p:nvCxnSpPr>
        <p:spPr>
          <a:xfrm>
            <a:off x="2806994" y="4518837"/>
            <a:ext cx="54226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08D2727-054D-384F-A5D1-79BB4E7636F5}"/>
              </a:ext>
            </a:extLst>
          </p:cNvPr>
          <p:cNvSpPr txBox="1"/>
          <p:nvPr/>
        </p:nvSpPr>
        <p:spPr>
          <a:xfrm>
            <a:off x="3349254" y="4334171"/>
            <a:ext cx="1004775" cy="400110"/>
          </a:xfrm>
          <a:prstGeom prst="rect">
            <a:avLst/>
          </a:prstGeom>
          <a:solidFill>
            <a:srgbClr val="00B050"/>
          </a:solidFill>
          <a:ln>
            <a:solidFill>
              <a:schemeClr val="tx1"/>
            </a:solidFill>
          </a:ln>
        </p:spPr>
        <p:txBody>
          <a:bodyPr wrap="square" rtlCol="0">
            <a:spAutoFit/>
          </a:bodyPr>
          <a:lstStyle/>
          <a:p>
            <a:r>
              <a:rPr lang="fr-FR" sz="2000" b="1" dirty="0"/>
              <a:t> Public</a:t>
            </a:r>
          </a:p>
        </p:txBody>
      </p:sp>
      <p:sp>
        <p:nvSpPr>
          <p:cNvPr id="24" name="TextBox 23">
            <a:extLst>
              <a:ext uri="{FF2B5EF4-FFF2-40B4-BE49-F238E27FC236}">
                <a16:creationId xmlns:a16="http://schemas.microsoft.com/office/drawing/2014/main" id="{8F0A8962-A3CC-1DB0-BB4B-7932B1FBB94B}"/>
              </a:ext>
            </a:extLst>
          </p:cNvPr>
          <p:cNvSpPr txBox="1"/>
          <p:nvPr/>
        </p:nvSpPr>
        <p:spPr>
          <a:xfrm>
            <a:off x="4885662" y="2731886"/>
            <a:ext cx="2179675" cy="400110"/>
          </a:xfrm>
          <a:prstGeom prst="rect">
            <a:avLst/>
          </a:prstGeom>
          <a:solidFill>
            <a:schemeClr val="accent2">
              <a:lumMod val="40000"/>
              <a:lumOff val="60000"/>
            </a:schemeClr>
          </a:solidFill>
          <a:ln>
            <a:solidFill>
              <a:schemeClr val="tx1"/>
            </a:solidFill>
          </a:ln>
        </p:spPr>
        <p:txBody>
          <a:bodyPr wrap="square" rtlCol="0">
            <a:spAutoFit/>
          </a:bodyPr>
          <a:lstStyle/>
          <a:p>
            <a:pPr algn="ctr"/>
            <a:r>
              <a:rPr lang="fr-FR" sz="2000" dirty="0"/>
              <a:t>Non spécialisés </a:t>
            </a:r>
          </a:p>
        </p:txBody>
      </p:sp>
      <p:sp>
        <p:nvSpPr>
          <p:cNvPr id="25" name="TextBox 24">
            <a:extLst>
              <a:ext uri="{FF2B5EF4-FFF2-40B4-BE49-F238E27FC236}">
                <a16:creationId xmlns:a16="http://schemas.microsoft.com/office/drawing/2014/main" id="{13B14409-40C0-1B57-B74D-92116AB9F589}"/>
              </a:ext>
            </a:extLst>
          </p:cNvPr>
          <p:cNvSpPr txBox="1"/>
          <p:nvPr/>
        </p:nvSpPr>
        <p:spPr>
          <a:xfrm>
            <a:off x="4997302" y="5747193"/>
            <a:ext cx="2105246" cy="400110"/>
          </a:xfrm>
          <a:prstGeom prst="rect">
            <a:avLst/>
          </a:prstGeom>
          <a:solidFill>
            <a:schemeClr val="accent2">
              <a:lumMod val="40000"/>
              <a:lumOff val="60000"/>
            </a:schemeClr>
          </a:solidFill>
          <a:ln>
            <a:solidFill>
              <a:schemeClr val="tx1"/>
            </a:solidFill>
          </a:ln>
        </p:spPr>
        <p:txBody>
          <a:bodyPr wrap="square" rtlCol="0">
            <a:spAutoFit/>
          </a:bodyPr>
          <a:lstStyle/>
          <a:p>
            <a:pPr algn="ctr"/>
            <a:r>
              <a:rPr lang="fr-FR" sz="2000" dirty="0"/>
              <a:t>Spécialisés </a:t>
            </a:r>
          </a:p>
        </p:txBody>
      </p:sp>
      <p:sp>
        <p:nvSpPr>
          <p:cNvPr id="28" name="TextBox 27">
            <a:extLst>
              <a:ext uri="{FF2B5EF4-FFF2-40B4-BE49-F238E27FC236}">
                <a16:creationId xmlns:a16="http://schemas.microsoft.com/office/drawing/2014/main" id="{B4E2363B-984B-F347-C127-E9AE029D20B3}"/>
              </a:ext>
            </a:extLst>
          </p:cNvPr>
          <p:cNvSpPr txBox="1"/>
          <p:nvPr/>
        </p:nvSpPr>
        <p:spPr>
          <a:xfrm>
            <a:off x="8070112" y="654476"/>
            <a:ext cx="3327986" cy="1200329"/>
          </a:xfrm>
          <a:prstGeom prst="rect">
            <a:avLst/>
          </a:prstGeom>
          <a:solidFill>
            <a:schemeClr val="accent4">
              <a:lumMod val="40000"/>
              <a:lumOff val="60000"/>
            </a:schemeClr>
          </a:solidFill>
          <a:ln>
            <a:solidFill>
              <a:schemeClr val="tx1"/>
            </a:solidFill>
          </a:ln>
        </p:spPr>
        <p:txBody>
          <a:bodyPr wrap="square" rtlCol="0">
            <a:spAutoFit/>
          </a:bodyPr>
          <a:lstStyle/>
          <a:p>
            <a:pPr marL="285750" indent="-285750">
              <a:buFont typeface="Arial" panose="020B0604020202020204" pitchFamily="34" charset="0"/>
              <a:buChar char="•"/>
            </a:pPr>
            <a:r>
              <a:rPr lang="fr-FR" dirty="0"/>
              <a:t>Zones d’entreprise</a:t>
            </a:r>
          </a:p>
          <a:p>
            <a:pPr marL="285750" indent="-285750">
              <a:buFont typeface="Arial" panose="020B0604020202020204" pitchFamily="34" charset="0"/>
              <a:buChar char="•"/>
            </a:pPr>
            <a:r>
              <a:rPr lang="fr-FR" dirty="0"/>
              <a:t>Espaces verts a                          proximité des maisons</a:t>
            </a:r>
          </a:p>
          <a:p>
            <a:pPr marL="285750" indent="-285750">
              <a:buFont typeface="Arial" panose="020B0604020202020204" pitchFamily="34" charset="0"/>
              <a:buChar char="•"/>
            </a:pPr>
            <a:r>
              <a:rPr lang="fr-FR" dirty="0"/>
              <a:t>Jardins privés a usage familiale</a:t>
            </a:r>
          </a:p>
        </p:txBody>
      </p:sp>
      <p:cxnSp>
        <p:nvCxnSpPr>
          <p:cNvPr id="34" name="Straight Connector 33">
            <a:extLst>
              <a:ext uri="{FF2B5EF4-FFF2-40B4-BE49-F238E27FC236}">
                <a16:creationId xmlns:a16="http://schemas.microsoft.com/office/drawing/2014/main" id="{97219EFE-9497-27BF-E6C8-BA4A5339FC31}"/>
              </a:ext>
            </a:extLst>
          </p:cNvPr>
          <p:cNvCxnSpPr>
            <a:cxnSpLocks/>
            <a:stCxn id="16" idx="3"/>
            <a:endCxn id="35" idx="1"/>
          </p:cNvCxnSpPr>
          <p:nvPr/>
        </p:nvCxnSpPr>
        <p:spPr>
          <a:xfrm>
            <a:off x="4354029" y="4534226"/>
            <a:ext cx="345561" cy="30210"/>
          </a:xfrm>
          <a:prstGeom prst="line">
            <a:avLst/>
          </a:prstGeom>
          <a:ln w="28575"/>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2121BB7C-9BFB-D0BB-9EF0-E7D64574BFF1}"/>
              </a:ext>
            </a:extLst>
          </p:cNvPr>
          <p:cNvSpPr txBox="1"/>
          <p:nvPr/>
        </p:nvSpPr>
        <p:spPr>
          <a:xfrm>
            <a:off x="4699590" y="4210493"/>
            <a:ext cx="2365747" cy="707886"/>
          </a:xfrm>
          <a:prstGeom prst="rect">
            <a:avLst/>
          </a:prstGeom>
          <a:solidFill>
            <a:schemeClr val="accent2">
              <a:lumMod val="40000"/>
              <a:lumOff val="60000"/>
            </a:schemeClr>
          </a:solidFill>
          <a:ln>
            <a:solidFill>
              <a:schemeClr val="tx1"/>
            </a:solidFill>
          </a:ln>
        </p:spPr>
        <p:txBody>
          <a:bodyPr wrap="square" rtlCol="0">
            <a:spAutoFit/>
          </a:bodyPr>
          <a:lstStyle/>
          <a:p>
            <a:pPr algn="ctr"/>
            <a:r>
              <a:rPr lang="fr-FR" sz="2000" dirty="0"/>
              <a:t>Espaces d’accompagnement</a:t>
            </a:r>
          </a:p>
        </p:txBody>
      </p:sp>
      <p:sp>
        <p:nvSpPr>
          <p:cNvPr id="38" name="TextBox 37">
            <a:extLst>
              <a:ext uri="{FF2B5EF4-FFF2-40B4-BE49-F238E27FC236}">
                <a16:creationId xmlns:a16="http://schemas.microsoft.com/office/drawing/2014/main" id="{7C0E0EA0-D621-FBD5-A01E-10937B3CCF7B}"/>
              </a:ext>
            </a:extLst>
          </p:cNvPr>
          <p:cNvSpPr txBox="1"/>
          <p:nvPr/>
        </p:nvSpPr>
        <p:spPr>
          <a:xfrm>
            <a:off x="8070111" y="5507665"/>
            <a:ext cx="2955851" cy="1200329"/>
          </a:xfrm>
          <a:prstGeom prst="rect">
            <a:avLst/>
          </a:prstGeom>
          <a:solidFill>
            <a:schemeClr val="accent4">
              <a:lumMod val="40000"/>
              <a:lumOff val="60000"/>
            </a:schemeClr>
          </a:solidFill>
          <a:ln>
            <a:solidFill>
              <a:schemeClr val="tx1"/>
            </a:solidFill>
          </a:ln>
        </p:spPr>
        <p:txBody>
          <a:bodyPr wrap="square" rtlCol="0">
            <a:spAutoFit/>
          </a:bodyPr>
          <a:lstStyle/>
          <a:p>
            <a:r>
              <a:rPr lang="fr-FR" dirty="0"/>
              <a:t>*  Stades </a:t>
            </a:r>
          </a:p>
          <a:p>
            <a:r>
              <a:rPr lang="fr-FR" dirty="0"/>
              <a:t>*  Cimétieres</a:t>
            </a:r>
          </a:p>
          <a:p>
            <a:r>
              <a:rPr lang="fr-FR" dirty="0"/>
              <a:t>*  Jardins botaniques</a:t>
            </a:r>
          </a:p>
          <a:p>
            <a:r>
              <a:rPr lang="fr-FR" dirty="0"/>
              <a:t>*  Parc d’attraction</a:t>
            </a:r>
          </a:p>
        </p:txBody>
      </p:sp>
      <p:sp>
        <p:nvSpPr>
          <p:cNvPr id="42" name="TextBox 41">
            <a:extLst>
              <a:ext uri="{FF2B5EF4-FFF2-40B4-BE49-F238E27FC236}">
                <a16:creationId xmlns:a16="http://schemas.microsoft.com/office/drawing/2014/main" id="{A817D1AC-9E77-7A3C-C49F-6B73F782CDB4}"/>
              </a:ext>
            </a:extLst>
          </p:cNvPr>
          <p:cNvSpPr txBox="1"/>
          <p:nvPr/>
        </p:nvSpPr>
        <p:spPr>
          <a:xfrm>
            <a:off x="8070111" y="3824420"/>
            <a:ext cx="2955851" cy="1477328"/>
          </a:xfrm>
          <a:prstGeom prst="rect">
            <a:avLst/>
          </a:prstGeom>
          <a:solidFill>
            <a:schemeClr val="accent4">
              <a:lumMod val="40000"/>
              <a:lumOff val="60000"/>
            </a:schemeClr>
          </a:solidFill>
          <a:ln>
            <a:solidFill>
              <a:schemeClr val="tx1"/>
            </a:solidFill>
          </a:ln>
        </p:spPr>
        <p:txBody>
          <a:bodyPr wrap="square" rtlCol="0">
            <a:spAutoFit/>
          </a:bodyPr>
          <a:lstStyle/>
          <a:p>
            <a:r>
              <a:rPr lang="fr-FR" dirty="0"/>
              <a:t>*  Arbres d’alignement</a:t>
            </a:r>
          </a:p>
          <a:p>
            <a:r>
              <a:rPr lang="fr-FR" dirty="0"/>
              <a:t>*  Haies</a:t>
            </a:r>
          </a:p>
          <a:p>
            <a:r>
              <a:rPr lang="fr-FR" dirty="0"/>
              <a:t>*  Foréts urbaines</a:t>
            </a:r>
          </a:p>
          <a:p>
            <a:r>
              <a:rPr lang="fr-FR" dirty="0"/>
              <a:t>*  Ceinture urbaines</a:t>
            </a:r>
          </a:p>
          <a:p>
            <a:r>
              <a:rPr lang="fr-FR" dirty="0"/>
              <a:t>*  Aires de jeux</a:t>
            </a:r>
          </a:p>
        </p:txBody>
      </p:sp>
      <p:sp>
        <p:nvSpPr>
          <p:cNvPr id="51" name="TextBox 50">
            <a:extLst>
              <a:ext uri="{FF2B5EF4-FFF2-40B4-BE49-F238E27FC236}">
                <a16:creationId xmlns:a16="http://schemas.microsoft.com/office/drawing/2014/main" id="{575D8BA0-2412-C894-C240-42FD90CC0426}"/>
              </a:ext>
            </a:extLst>
          </p:cNvPr>
          <p:cNvSpPr txBox="1"/>
          <p:nvPr/>
        </p:nvSpPr>
        <p:spPr>
          <a:xfrm>
            <a:off x="8070111" y="2419526"/>
            <a:ext cx="2955850" cy="923330"/>
          </a:xfrm>
          <a:prstGeom prst="rect">
            <a:avLst/>
          </a:prstGeom>
          <a:solidFill>
            <a:schemeClr val="accent4">
              <a:lumMod val="40000"/>
              <a:lumOff val="60000"/>
            </a:schemeClr>
          </a:solidFill>
          <a:ln>
            <a:solidFill>
              <a:schemeClr val="tx1"/>
            </a:solidFill>
          </a:ln>
        </p:spPr>
        <p:txBody>
          <a:bodyPr wrap="square" rtlCol="0">
            <a:spAutoFit/>
          </a:bodyPr>
          <a:lstStyle/>
          <a:p>
            <a:r>
              <a:rPr lang="fr-FR" dirty="0"/>
              <a:t>*  Parc urbain</a:t>
            </a:r>
          </a:p>
          <a:p>
            <a:r>
              <a:rPr lang="fr-FR" dirty="0"/>
              <a:t>*  Jardin public</a:t>
            </a:r>
          </a:p>
          <a:p>
            <a:r>
              <a:rPr lang="fr-FR" dirty="0"/>
              <a:t>*  Square </a:t>
            </a:r>
          </a:p>
        </p:txBody>
      </p:sp>
      <p:cxnSp>
        <p:nvCxnSpPr>
          <p:cNvPr id="78" name="Straight Arrow Connector 77">
            <a:extLst>
              <a:ext uri="{FF2B5EF4-FFF2-40B4-BE49-F238E27FC236}">
                <a16:creationId xmlns:a16="http://schemas.microsoft.com/office/drawing/2014/main" id="{8A10F8B2-F254-B346-81C3-4F82A0F78064}"/>
              </a:ext>
            </a:extLst>
          </p:cNvPr>
          <p:cNvCxnSpPr>
            <a:cxnSpLocks/>
            <a:stCxn id="13" idx="3"/>
            <a:endCxn id="28" idx="1"/>
          </p:cNvCxnSpPr>
          <p:nvPr/>
        </p:nvCxnSpPr>
        <p:spPr>
          <a:xfrm flipV="1">
            <a:off x="4121888" y="1254641"/>
            <a:ext cx="3948224" cy="1539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80" name="Straight Arrow Connector 79">
            <a:extLst>
              <a:ext uri="{FF2B5EF4-FFF2-40B4-BE49-F238E27FC236}">
                <a16:creationId xmlns:a16="http://schemas.microsoft.com/office/drawing/2014/main" id="{74EB4045-7FD1-1E89-018B-DDEC95491AA2}"/>
              </a:ext>
            </a:extLst>
          </p:cNvPr>
          <p:cNvCxnSpPr>
            <a:stCxn id="24" idx="3"/>
          </p:cNvCxnSpPr>
          <p:nvPr/>
        </p:nvCxnSpPr>
        <p:spPr>
          <a:xfrm>
            <a:off x="7065337" y="2931941"/>
            <a:ext cx="100477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D7DACDAA-FF6D-CF51-E691-2C6EFD38C5F6}"/>
              </a:ext>
            </a:extLst>
          </p:cNvPr>
          <p:cNvCxnSpPr>
            <a:stCxn id="35" idx="3"/>
            <a:endCxn id="42" idx="1"/>
          </p:cNvCxnSpPr>
          <p:nvPr/>
        </p:nvCxnSpPr>
        <p:spPr>
          <a:xfrm flipV="1">
            <a:off x="7065337" y="4563084"/>
            <a:ext cx="1004774" cy="135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EE1E8B16-5886-F079-FC29-959CFD881EEE}"/>
              </a:ext>
            </a:extLst>
          </p:cNvPr>
          <p:cNvCxnSpPr>
            <a:stCxn id="25" idx="3"/>
          </p:cNvCxnSpPr>
          <p:nvPr/>
        </p:nvCxnSpPr>
        <p:spPr>
          <a:xfrm>
            <a:off x="7102548" y="5947248"/>
            <a:ext cx="967563"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6DB2FD81-A091-8EF9-2598-5ACFB353D9C2}"/>
              </a:ext>
            </a:extLst>
          </p:cNvPr>
          <p:cNvCxnSpPr>
            <a:stCxn id="16" idx="0"/>
          </p:cNvCxnSpPr>
          <p:nvPr/>
        </p:nvCxnSpPr>
        <p:spPr>
          <a:xfrm flipV="1">
            <a:off x="3851642" y="3131996"/>
            <a:ext cx="1454005" cy="120217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50CD427F-0157-5D93-3510-C2A1264D8F0E}"/>
              </a:ext>
            </a:extLst>
          </p:cNvPr>
          <p:cNvCxnSpPr>
            <a:stCxn id="16" idx="2"/>
          </p:cNvCxnSpPr>
          <p:nvPr/>
        </p:nvCxnSpPr>
        <p:spPr>
          <a:xfrm>
            <a:off x="3851642" y="4734281"/>
            <a:ext cx="1570963" cy="101291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B6C40CB-75B5-0ACC-E876-488A080B91D3}"/>
              </a:ext>
            </a:extLst>
          </p:cNvPr>
          <p:cNvSpPr txBox="1"/>
          <p:nvPr/>
        </p:nvSpPr>
        <p:spPr>
          <a:xfrm>
            <a:off x="339753" y="7514"/>
            <a:ext cx="4979582" cy="523220"/>
          </a:xfrm>
          <a:prstGeom prst="rect">
            <a:avLst/>
          </a:prstGeom>
          <a:solidFill>
            <a:schemeClr val="accent6">
              <a:lumMod val="20000"/>
              <a:lumOff val="80000"/>
            </a:schemeClr>
          </a:solidFill>
        </p:spPr>
        <p:txBody>
          <a:bodyPr wrap="square" rtlCol="0">
            <a:spAutoFit/>
          </a:bodyPr>
          <a:lstStyle/>
          <a:p>
            <a:r>
              <a:rPr lang="fr-FR" sz="2800" u="sng" dirty="0">
                <a:solidFill>
                  <a:srgbClr val="FF0000"/>
                </a:solidFill>
              </a:rPr>
              <a:t>2-3/ Les espaces verts urbains:</a:t>
            </a:r>
          </a:p>
        </p:txBody>
      </p:sp>
    </p:spTree>
    <p:extLst>
      <p:ext uri="{BB962C8B-B14F-4D97-AF65-F5344CB8AC3E}">
        <p14:creationId xmlns:p14="http://schemas.microsoft.com/office/powerpoint/2010/main" val="728367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64BFF-5C2F-066F-3A1A-5D87991920E2}"/>
              </a:ext>
            </a:extLst>
          </p:cNvPr>
          <p:cNvSpPr>
            <a:spLocks noGrp="1"/>
          </p:cNvSpPr>
          <p:nvPr>
            <p:ph type="ctrTitle"/>
          </p:nvPr>
        </p:nvSpPr>
        <p:spPr>
          <a:xfrm>
            <a:off x="532691" y="-39276"/>
            <a:ext cx="3845490" cy="584790"/>
          </a:xfrm>
          <a:solidFill>
            <a:schemeClr val="accent6">
              <a:lumMod val="20000"/>
              <a:lumOff val="80000"/>
            </a:schemeClr>
          </a:solidFill>
        </p:spPr>
        <p:txBody>
          <a:bodyPr>
            <a:noAutofit/>
          </a:bodyPr>
          <a:lstStyle/>
          <a:p>
            <a:pPr algn="l"/>
            <a:r>
              <a:rPr lang="fr-FR" sz="2800" b="1" u="sng" dirty="0">
                <a:solidFill>
                  <a:srgbClr val="FF0000"/>
                </a:solidFill>
                <a:latin typeface="+mn-lt"/>
              </a:rPr>
              <a:t>2-4 / Le mobilier urbain</a:t>
            </a:r>
            <a:r>
              <a:rPr lang="fr-FR" sz="3200" b="1" u="sng" dirty="0">
                <a:solidFill>
                  <a:srgbClr val="FF0000"/>
                </a:solidFill>
                <a:latin typeface="+mn-lt"/>
              </a:rPr>
              <a:t>:</a:t>
            </a:r>
          </a:p>
        </p:txBody>
      </p:sp>
      <p:sp>
        <p:nvSpPr>
          <p:cNvPr id="3" name="Subtitle 2">
            <a:extLst>
              <a:ext uri="{FF2B5EF4-FFF2-40B4-BE49-F238E27FC236}">
                <a16:creationId xmlns:a16="http://schemas.microsoft.com/office/drawing/2014/main" id="{3E59498D-C824-7EB0-EB20-49CDD4A4EA77}"/>
              </a:ext>
            </a:extLst>
          </p:cNvPr>
          <p:cNvSpPr>
            <a:spLocks noGrp="1"/>
          </p:cNvSpPr>
          <p:nvPr>
            <p:ph type="subTitle" idx="1"/>
          </p:nvPr>
        </p:nvSpPr>
        <p:spPr>
          <a:xfrm>
            <a:off x="0" y="3680310"/>
            <a:ext cx="12067953" cy="3177689"/>
          </a:xfrm>
        </p:spPr>
        <p:txBody>
          <a:bodyPr>
            <a:normAutofit/>
          </a:bodyPr>
          <a:lstStyle/>
          <a:p>
            <a:pPr algn="just">
              <a:lnSpc>
                <a:spcPct val="150000"/>
              </a:lnSpc>
            </a:pPr>
            <a:r>
              <a:rPr lang="fr-FR" dirty="0"/>
              <a:t>         à l'orientation des usagers et leur information (panneaux directionnels, plaques de noms                          de rues, enseignes, horloges, panneaux d'information, publicité...).</a:t>
            </a:r>
          </a:p>
          <a:p>
            <a:pPr algn="just">
              <a:lnSpc>
                <a:spcPct val="150000"/>
              </a:lnSpc>
            </a:pPr>
            <a:r>
              <a:rPr lang="fr-FR" dirty="0"/>
              <a:t>        à la formulation des ordres (panneaux de stationnement, d'interdiction, d'obligation...).</a:t>
            </a:r>
          </a:p>
          <a:p>
            <a:pPr algn="just">
              <a:lnSpc>
                <a:spcPct val="150000"/>
              </a:lnSpc>
            </a:pPr>
            <a:r>
              <a:rPr lang="fr-FR" dirty="0"/>
              <a:t>        à la distribution ou la collecte de produits (boîtes aux lettres, kiosques à journaux...).</a:t>
            </a:r>
          </a:p>
        </p:txBody>
      </p:sp>
      <p:cxnSp>
        <p:nvCxnSpPr>
          <p:cNvPr id="5" name="Straight Arrow Connector 4">
            <a:extLst>
              <a:ext uri="{FF2B5EF4-FFF2-40B4-BE49-F238E27FC236}">
                <a16:creationId xmlns:a16="http://schemas.microsoft.com/office/drawing/2014/main" id="{AE5D6727-6C21-F18D-F4FF-8000819BFB77}"/>
              </a:ext>
            </a:extLst>
          </p:cNvPr>
          <p:cNvCxnSpPr/>
          <p:nvPr/>
        </p:nvCxnSpPr>
        <p:spPr>
          <a:xfrm>
            <a:off x="57285" y="4028644"/>
            <a:ext cx="42530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83D1CE9D-E74C-7979-4606-C653ED945AFE}"/>
              </a:ext>
            </a:extLst>
          </p:cNvPr>
          <p:cNvCxnSpPr/>
          <p:nvPr/>
        </p:nvCxnSpPr>
        <p:spPr>
          <a:xfrm>
            <a:off x="57285" y="5297407"/>
            <a:ext cx="42530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B4841008-06DF-9028-B46B-D31CE5346EB8}"/>
              </a:ext>
            </a:extLst>
          </p:cNvPr>
          <p:cNvCxnSpPr>
            <a:cxnSpLocks/>
          </p:cNvCxnSpPr>
          <p:nvPr/>
        </p:nvCxnSpPr>
        <p:spPr>
          <a:xfrm>
            <a:off x="57285" y="5982059"/>
            <a:ext cx="42530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BF728F9-494B-C1FC-9AA7-C366D7114779}"/>
              </a:ext>
            </a:extLst>
          </p:cNvPr>
          <p:cNvSpPr txBox="1"/>
          <p:nvPr/>
        </p:nvSpPr>
        <p:spPr>
          <a:xfrm>
            <a:off x="0" y="657610"/>
            <a:ext cx="11715750" cy="589072"/>
          </a:xfrm>
          <a:prstGeom prst="rect">
            <a:avLst/>
          </a:prstGeom>
          <a:solidFill>
            <a:schemeClr val="accent6">
              <a:lumMod val="20000"/>
              <a:lumOff val="80000"/>
            </a:schemeClr>
          </a:solidFill>
          <a:ln>
            <a:solidFill>
              <a:srgbClr val="FF0000"/>
            </a:solidFill>
          </a:ln>
        </p:spPr>
        <p:txBody>
          <a:bodyPr wrap="square" rtlCol="0">
            <a:spAutoFit/>
          </a:bodyPr>
          <a:lstStyle/>
          <a:p>
            <a:pPr algn="just">
              <a:lnSpc>
                <a:spcPct val="150000"/>
              </a:lnSpc>
            </a:pPr>
            <a:r>
              <a:rPr lang="fr-FR" sz="2400" dirty="0"/>
              <a:t>        Ensemble d’éléments ou d’objets qui composent les espaces publics urbains</a:t>
            </a:r>
            <a:r>
              <a:rPr lang="fr-FR" dirty="0"/>
              <a:t>. </a:t>
            </a:r>
          </a:p>
        </p:txBody>
      </p:sp>
      <p:sp>
        <p:nvSpPr>
          <p:cNvPr id="6" name="TextBox 5">
            <a:extLst>
              <a:ext uri="{FF2B5EF4-FFF2-40B4-BE49-F238E27FC236}">
                <a16:creationId xmlns:a16="http://schemas.microsoft.com/office/drawing/2014/main" id="{424432C2-9F88-50C4-733E-4E92724CD3EE}"/>
              </a:ext>
            </a:extLst>
          </p:cNvPr>
          <p:cNvSpPr txBox="1"/>
          <p:nvPr/>
        </p:nvSpPr>
        <p:spPr>
          <a:xfrm>
            <a:off x="0" y="1560593"/>
            <a:ext cx="12192000" cy="1200329"/>
          </a:xfrm>
          <a:prstGeom prst="rect">
            <a:avLst/>
          </a:prstGeom>
          <a:solidFill>
            <a:schemeClr val="accent6">
              <a:lumMod val="20000"/>
              <a:lumOff val="80000"/>
            </a:schemeClr>
          </a:solidFill>
          <a:ln>
            <a:solidFill>
              <a:srgbClr val="FF0000"/>
            </a:solidFill>
          </a:ln>
        </p:spPr>
        <p:txBody>
          <a:bodyPr wrap="square" rtlCol="0">
            <a:spAutoFit/>
          </a:bodyPr>
          <a:lstStyle/>
          <a:p>
            <a:pPr algn="just"/>
            <a:r>
              <a:rPr lang="fr-FR" sz="2400" dirty="0"/>
              <a:t>        Le mobilier urbain est de caractère utilitaire soit comme décor, dans la mesure ou il  participe à améliorer l'aspect des paysages urbains. dont il peut grandement faciliter l'identification et l'appréhension globale. </a:t>
            </a:r>
          </a:p>
        </p:txBody>
      </p:sp>
      <p:sp>
        <p:nvSpPr>
          <p:cNvPr id="8" name="TextBox 7">
            <a:extLst>
              <a:ext uri="{FF2B5EF4-FFF2-40B4-BE49-F238E27FC236}">
                <a16:creationId xmlns:a16="http://schemas.microsoft.com/office/drawing/2014/main" id="{B9A53223-EE07-F26F-DBDA-6F4B565B7275}"/>
              </a:ext>
            </a:extLst>
          </p:cNvPr>
          <p:cNvSpPr txBox="1"/>
          <p:nvPr/>
        </p:nvSpPr>
        <p:spPr>
          <a:xfrm>
            <a:off x="0" y="2926080"/>
            <a:ext cx="11978640" cy="589072"/>
          </a:xfrm>
          <a:prstGeom prst="rect">
            <a:avLst/>
          </a:prstGeom>
          <a:solidFill>
            <a:schemeClr val="accent6">
              <a:lumMod val="20000"/>
              <a:lumOff val="80000"/>
            </a:schemeClr>
          </a:solidFill>
          <a:ln>
            <a:solidFill>
              <a:srgbClr val="FF0000"/>
            </a:solidFill>
          </a:ln>
        </p:spPr>
        <p:txBody>
          <a:bodyPr wrap="square" rtlCol="0">
            <a:spAutoFit/>
          </a:bodyPr>
          <a:lstStyle/>
          <a:p>
            <a:pPr algn="just">
              <a:lnSpc>
                <a:spcPct val="150000"/>
              </a:lnSpc>
            </a:pPr>
            <a:r>
              <a:rPr lang="fr-FR" sz="2400" dirty="0"/>
              <a:t>        soit il sert a une multitude de focntions </a:t>
            </a:r>
            <a:r>
              <a:rPr lang="fr-FR" dirty="0"/>
              <a:t>: </a:t>
            </a:r>
          </a:p>
        </p:txBody>
      </p:sp>
      <p:cxnSp>
        <p:nvCxnSpPr>
          <p:cNvPr id="11" name="Straight Arrow Connector 10">
            <a:extLst>
              <a:ext uri="{FF2B5EF4-FFF2-40B4-BE49-F238E27FC236}">
                <a16:creationId xmlns:a16="http://schemas.microsoft.com/office/drawing/2014/main" id="{2761AB99-279E-622C-0975-436E2106C7FC}"/>
              </a:ext>
            </a:extLst>
          </p:cNvPr>
          <p:cNvCxnSpPr>
            <a:cxnSpLocks/>
          </p:cNvCxnSpPr>
          <p:nvPr/>
        </p:nvCxnSpPr>
        <p:spPr>
          <a:xfrm flipV="1">
            <a:off x="0" y="952146"/>
            <a:ext cx="548640" cy="649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9F6611B-8F62-8741-3F04-ABF41761C078}"/>
              </a:ext>
            </a:extLst>
          </p:cNvPr>
          <p:cNvCxnSpPr>
            <a:cxnSpLocks/>
          </p:cNvCxnSpPr>
          <p:nvPr/>
        </p:nvCxnSpPr>
        <p:spPr>
          <a:xfrm>
            <a:off x="0" y="1806735"/>
            <a:ext cx="54864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2472281-09F6-7B01-68A0-495B8A584FFC}"/>
              </a:ext>
            </a:extLst>
          </p:cNvPr>
          <p:cNvCxnSpPr>
            <a:cxnSpLocks/>
          </p:cNvCxnSpPr>
          <p:nvPr/>
        </p:nvCxnSpPr>
        <p:spPr>
          <a:xfrm flipV="1">
            <a:off x="-15949" y="3257855"/>
            <a:ext cx="548640" cy="1582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6DC0CC9-4E0F-53CD-F3FB-5D5FCEDC363F}"/>
              </a:ext>
            </a:extLst>
          </p:cNvPr>
          <p:cNvCxnSpPr>
            <a:cxnSpLocks/>
          </p:cNvCxnSpPr>
          <p:nvPr/>
        </p:nvCxnSpPr>
        <p:spPr>
          <a:xfrm>
            <a:off x="57285" y="3515152"/>
            <a:ext cx="0" cy="2500913"/>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0826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0C56DA4-B731-51A8-BD88-ADFC56A413A2}"/>
              </a:ext>
            </a:extLst>
          </p:cNvPr>
          <p:cNvSpPr>
            <a:spLocks noGrp="1"/>
          </p:cNvSpPr>
          <p:nvPr>
            <p:ph type="subTitle" idx="1"/>
          </p:nvPr>
        </p:nvSpPr>
        <p:spPr>
          <a:xfrm>
            <a:off x="0" y="274047"/>
            <a:ext cx="12089219" cy="1655762"/>
          </a:xfrm>
        </p:spPr>
        <p:txBody>
          <a:bodyPr>
            <a:normAutofit fontScale="25000" lnSpcReduction="20000"/>
          </a:bodyPr>
          <a:lstStyle/>
          <a:p>
            <a:pPr algn="just">
              <a:lnSpc>
                <a:spcPct val="150000"/>
              </a:lnSpc>
            </a:pPr>
            <a:r>
              <a:rPr lang="fr-FR" sz="9600" dirty="0"/>
              <a:t>       à la protection du matériel des services de la voirie (cabanes à outils, bacs à sable).</a:t>
            </a:r>
          </a:p>
          <a:p>
            <a:pPr algn="just">
              <a:lnSpc>
                <a:spcPct val="150000"/>
              </a:lnSpc>
            </a:pPr>
            <a:r>
              <a:rPr lang="fr-FR" sz="9600" dirty="0"/>
              <a:t>       à la protection (balustrades, palissades, clôtures...).</a:t>
            </a:r>
          </a:p>
          <a:p>
            <a:pPr algn="just">
              <a:lnSpc>
                <a:spcPct val="150000"/>
              </a:lnSpc>
            </a:pPr>
            <a:r>
              <a:rPr lang="fr-FR" sz="9600" dirty="0"/>
              <a:t>      à la détente ou à la mise à l'abri (abris, bancs...).</a:t>
            </a:r>
          </a:p>
          <a:p>
            <a:pPr algn="just">
              <a:lnSpc>
                <a:spcPct val="150000"/>
              </a:lnSpc>
            </a:pPr>
            <a:r>
              <a:rPr lang="fr-FR" sz="9600" dirty="0"/>
              <a:t>      aux jeux pour enfants... </a:t>
            </a:r>
          </a:p>
          <a:p>
            <a:pPr algn="just">
              <a:lnSpc>
                <a:spcPct val="150000"/>
              </a:lnSpc>
            </a:pPr>
            <a:r>
              <a:rPr lang="fr-FR" sz="9600" dirty="0"/>
              <a:t>      à l'éclairage.</a:t>
            </a:r>
          </a:p>
          <a:p>
            <a:pPr algn="just">
              <a:lnSpc>
                <a:spcPct val="150000"/>
              </a:lnSpc>
            </a:pPr>
            <a:r>
              <a:rPr lang="fr-FR" sz="9600" dirty="0"/>
              <a:t>      à la culture (sculptures, art...).</a:t>
            </a:r>
          </a:p>
          <a:p>
            <a:pPr algn="just">
              <a:lnSpc>
                <a:spcPct val="150000"/>
              </a:lnSpc>
            </a:pPr>
            <a:r>
              <a:rPr lang="fr-FR" sz="9600" dirty="0"/>
              <a:t>      à l'hygiène (toilette publique,...). </a:t>
            </a:r>
          </a:p>
          <a:p>
            <a:endParaRPr lang="fr-FR" dirty="0"/>
          </a:p>
        </p:txBody>
      </p:sp>
      <p:cxnSp>
        <p:nvCxnSpPr>
          <p:cNvPr id="4" name="Straight Arrow Connector 3">
            <a:extLst>
              <a:ext uri="{FF2B5EF4-FFF2-40B4-BE49-F238E27FC236}">
                <a16:creationId xmlns:a16="http://schemas.microsoft.com/office/drawing/2014/main" id="{5A24B400-4254-64EE-A118-CC6D17F47C94}"/>
              </a:ext>
            </a:extLst>
          </p:cNvPr>
          <p:cNvCxnSpPr/>
          <p:nvPr/>
        </p:nvCxnSpPr>
        <p:spPr>
          <a:xfrm>
            <a:off x="170121" y="584791"/>
            <a:ext cx="34024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1630BC44-914A-B5F9-5B7C-7A94A81C52EA}"/>
              </a:ext>
            </a:extLst>
          </p:cNvPr>
          <p:cNvCxnSpPr>
            <a:cxnSpLocks/>
          </p:cNvCxnSpPr>
          <p:nvPr/>
        </p:nvCxnSpPr>
        <p:spPr>
          <a:xfrm>
            <a:off x="170121" y="1188917"/>
            <a:ext cx="340242" cy="385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440F7F08-2DD5-79A2-59ED-B214150FEA3C}"/>
              </a:ext>
            </a:extLst>
          </p:cNvPr>
          <p:cNvCxnSpPr/>
          <p:nvPr/>
        </p:nvCxnSpPr>
        <p:spPr>
          <a:xfrm>
            <a:off x="170121" y="1801855"/>
            <a:ext cx="34024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C524245-541B-EA08-FD73-CA1A00B767D4}"/>
              </a:ext>
            </a:extLst>
          </p:cNvPr>
          <p:cNvCxnSpPr/>
          <p:nvPr/>
        </p:nvCxnSpPr>
        <p:spPr>
          <a:xfrm>
            <a:off x="170121" y="2415484"/>
            <a:ext cx="34024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72E620D-60E5-9D60-1DE7-7B63098A4503}"/>
              </a:ext>
            </a:extLst>
          </p:cNvPr>
          <p:cNvCxnSpPr/>
          <p:nvPr/>
        </p:nvCxnSpPr>
        <p:spPr>
          <a:xfrm>
            <a:off x="170121" y="2983961"/>
            <a:ext cx="34024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5D7E547-F356-A85A-A227-0A57D5352F42}"/>
              </a:ext>
            </a:extLst>
          </p:cNvPr>
          <p:cNvCxnSpPr/>
          <p:nvPr/>
        </p:nvCxnSpPr>
        <p:spPr>
          <a:xfrm>
            <a:off x="170121" y="3602542"/>
            <a:ext cx="34024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AFB3D4E-B246-D449-8802-A1092E3E471A}"/>
              </a:ext>
            </a:extLst>
          </p:cNvPr>
          <p:cNvCxnSpPr>
            <a:cxnSpLocks/>
          </p:cNvCxnSpPr>
          <p:nvPr/>
        </p:nvCxnSpPr>
        <p:spPr>
          <a:xfrm>
            <a:off x="170121" y="4208597"/>
            <a:ext cx="34024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C8583D3-F4EA-0C0D-20D8-6AA8A1747673}"/>
              </a:ext>
            </a:extLst>
          </p:cNvPr>
          <p:cNvCxnSpPr>
            <a:cxnSpLocks/>
          </p:cNvCxnSpPr>
          <p:nvPr/>
        </p:nvCxnSpPr>
        <p:spPr>
          <a:xfrm>
            <a:off x="170121" y="0"/>
            <a:ext cx="0" cy="4208597"/>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5519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34C44-01CD-49C7-BB0E-26350811C613}"/>
              </a:ext>
            </a:extLst>
          </p:cNvPr>
          <p:cNvSpPr>
            <a:spLocks noGrp="1"/>
          </p:cNvSpPr>
          <p:nvPr>
            <p:ph type="ctrTitle"/>
          </p:nvPr>
        </p:nvSpPr>
        <p:spPr>
          <a:xfrm>
            <a:off x="0" y="122903"/>
            <a:ext cx="9144000" cy="477837"/>
          </a:xfrm>
        </p:spPr>
        <p:txBody>
          <a:bodyPr>
            <a:normAutofit fontScale="90000"/>
          </a:bodyPr>
          <a:lstStyle/>
          <a:p>
            <a:pPr algn="l"/>
            <a:r>
              <a:rPr lang="fr-FR" sz="3600" u="sng" dirty="0">
                <a:solidFill>
                  <a:srgbClr val="FF0000"/>
                </a:solidFill>
                <a:effectLst>
                  <a:outerShdw blurRad="38100" dist="38100" dir="2700000" algn="tl">
                    <a:srgbClr val="000000">
                      <a:alpha val="43137"/>
                    </a:srgbClr>
                  </a:outerShdw>
                </a:effectLst>
              </a:rPr>
              <a:t>3/ La qualité de l’espace public urbain:</a:t>
            </a:r>
          </a:p>
        </p:txBody>
      </p:sp>
      <p:sp>
        <p:nvSpPr>
          <p:cNvPr id="3" name="Subtitle 2">
            <a:extLst>
              <a:ext uri="{FF2B5EF4-FFF2-40B4-BE49-F238E27FC236}">
                <a16:creationId xmlns:a16="http://schemas.microsoft.com/office/drawing/2014/main" id="{608A15E3-782C-38B3-2E92-3A873CB4D667}"/>
              </a:ext>
            </a:extLst>
          </p:cNvPr>
          <p:cNvSpPr>
            <a:spLocks noGrp="1"/>
          </p:cNvSpPr>
          <p:nvPr>
            <p:ph type="subTitle" idx="1"/>
          </p:nvPr>
        </p:nvSpPr>
        <p:spPr>
          <a:xfrm>
            <a:off x="0" y="2429669"/>
            <a:ext cx="12192000" cy="1286162"/>
          </a:xfrm>
          <a:ln>
            <a:solidFill>
              <a:srgbClr val="FF0000"/>
            </a:solidFill>
          </a:ln>
        </p:spPr>
        <p:txBody>
          <a:bodyPr>
            <a:normAutofit/>
          </a:bodyPr>
          <a:lstStyle/>
          <a:p>
            <a:pPr algn="just">
              <a:lnSpc>
                <a:spcPct val="150000"/>
              </a:lnSpc>
            </a:pPr>
            <a:r>
              <a:rPr lang="fr-FR" b="1" dirty="0"/>
              <a:t>           Convivialité </a:t>
            </a:r>
            <a:r>
              <a:rPr lang="fr-FR" dirty="0"/>
              <a:t>: les lieux favorisant la rencontre et la socialisation sont attractifs et stimulent les personnes de toutes les classes d’âge à les fréquenter.</a:t>
            </a:r>
          </a:p>
        </p:txBody>
      </p:sp>
      <p:sp>
        <p:nvSpPr>
          <p:cNvPr id="4" name="TextBox 3">
            <a:extLst>
              <a:ext uri="{FF2B5EF4-FFF2-40B4-BE49-F238E27FC236}">
                <a16:creationId xmlns:a16="http://schemas.microsoft.com/office/drawing/2014/main" id="{B205818F-E0F6-F095-3472-9B8729EB3C28}"/>
              </a:ext>
            </a:extLst>
          </p:cNvPr>
          <p:cNvSpPr txBox="1"/>
          <p:nvPr/>
        </p:nvSpPr>
        <p:spPr>
          <a:xfrm>
            <a:off x="0" y="695209"/>
            <a:ext cx="12192000" cy="1697068"/>
          </a:xfrm>
          <a:prstGeom prst="rect">
            <a:avLst/>
          </a:prstGeom>
          <a:noFill/>
        </p:spPr>
        <p:txBody>
          <a:bodyPr wrap="square" rtlCol="0">
            <a:spAutoFit/>
          </a:bodyPr>
          <a:lstStyle/>
          <a:p>
            <a:pPr algn="just">
              <a:lnSpc>
                <a:spcPct val="150000"/>
              </a:lnSpc>
            </a:pPr>
            <a:r>
              <a:rPr lang="fr-FR" sz="2400" dirty="0"/>
              <a:t>Un espace public urbain dans un ensemble d’habitation doit offrir </a:t>
            </a:r>
            <a:r>
              <a:rPr lang="fr-FR" sz="2400" b="1" u="sng" dirty="0"/>
              <a:t>un cadre de vie </a:t>
            </a:r>
            <a:r>
              <a:rPr lang="fr-FR" sz="2400" dirty="0"/>
              <a:t>qui répond aux besoins des habitants/usagers et joue un rôle social positif selon la présence de certains caractéristiques de qualité tel que :</a:t>
            </a:r>
          </a:p>
        </p:txBody>
      </p:sp>
      <p:sp>
        <p:nvSpPr>
          <p:cNvPr id="5" name="TextBox 4">
            <a:extLst>
              <a:ext uri="{FF2B5EF4-FFF2-40B4-BE49-F238E27FC236}">
                <a16:creationId xmlns:a16="http://schemas.microsoft.com/office/drawing/2014/main" id="{DADED8C0-177D-AEED-7542-E233E0F94D0C}"/>
              </a:ext>
            </a:extLst>
          </p:cNvPr>
          <p:cNvSpPr txBox="1"/>
          <p:nvPr/>
        </p:nvSpPr>
        <p:spPr>
          <a:xfrm>
            <a:off x="0" y="5071453"/>
            <a:ext cx="12192000" cy="1697068"/>
          </a:xfrm>
          <a:prstGeom prst="rect">
            <a:avLst/>
          </a:prstGeom>
          <a:noFill/>
          <a:ln>
            <a:solidFill>
              <a:srgbClr val="FF0000"/>
            </a:solidFill>
          </a:ln>
        </p:spPr>
        <p:txBody>
          <a:bodyPr wrap="square" rtlCol="0">
            <a:spAutoFit/>
          </a:bodyPr>
          <a:lstStyle/>
          <a:p>
            <a:pPr algn="just">
              <a:lnSpc>
                <a:spcPct val="150000"/>
              </a:lnSpc>
            </a:pPr>
            <a:r>
              <a:rPr lang="fr-FR" sz="2400" b="1" dirty="0"/>
              <a:t>           Sécurité : </a:t>
            </a:r>
            <a:r>
              <a:rPr lang="fr-FR" sz="2400" dirty="0"/>
              <a:t>le sentiment de sécurité dépend de conditions structurelles (parcours pédestres sûrs, passages piétons, …), du vécu individuel (nombre perçu d’actes criminels) et de la présence de mesures préventives (vidéosurveillance, patrouilleurs, informations objectives,…).</a:t>
            </a:r>
          </a:p>
        </p:txBody>
      </p:sp>
      <p:sp>
        <p:nvSpPr>
          <p:cNvPr id="6" name="TextBox 5">
            <a:extLst>
              <a:ext uri="{FF2B5EF4-FFF2-40B4-BE49-F238E27FC236}">
                <a16:creationId xmlns:a16="http://schemas.microsoft.com/office/drawing/2014/main" id="{D8B5F789-99B1-F0CD-ABA5-D9EC45DC6FD5}"/>
              </a:ext>
            </a:extLst>
          </p:cNvPr>
          <p:cNvSpPr txBox="1"/>
          <p:nvPr/>
        </p:nvSpPr>
        <p:spPr>
          <a:xfrm>
            <a:off x="0" y="3822107"/>
            <a:ext cx="12192000" cy="1143070"/>
          </a:xfrm>
          <a:prstGeom prst="rect">
            <a:avLst/>
          </a:prstGeom>
          <a:noFill/>
          <a:ln>
            <a:solidFill>
              <a:srgbClr val="FF0000"/>
            </a:solidFill>
          </a:ln>
        </p:spPr>
        <p:txBody>
          <a:bodyPr wrap="square" rtlCol="0">
            <a:spAutoFit/>
          </a:bodyPr>
          <a:lstStyle/>
          <a:p>
            <a:pPr algn="just">
              <a:lnSpc>
                <a:spcPct val="150000"/>
              </a:lnSpc>
            </a:pPr>
            <a:r>
              <a:rPr lang="fr-FR" sz="2400" b="1" dirty="0"/>
              <a:t>           Flexibilité </a:t>
            </a:r>
            <a:r>
              <a:rPr lang="fr-FR" sz="2400" dirty="0"/>
              <a:t>: les espaces publics urbains et leurs aménagements sont projetés de façon à permettre la réalisation d’évènements temporaires (Marché, Foire…).</a:t>
            </a:r>
          </a:p>
        </p:txBody>
      </p:sp>
      <p:cxnSp>
        <p:nvCxnSpPr>
          <p:cNvPr id="8" name="Straight Arrow Connector 7">
            <a:extLst>
              <a:ext uri="{FF2B5EF4-FFF2-40B4-BE49-F238E27FC236}">
                <a16:creationId xmlns:a16="http://schemas.microsoft.com/office/drawing/2014/main" id="{9627324A-E381-0C6B-5D4C-11666EBCE203}"/>
              </a:ext>
            </a:extLst>
          </p:cNvPr>
          <p:cNvCxnSpPr/>
          <p:nvPr/>
        </p:nvCxnSpPr>
        <p:spPr>
          <a:xfrm>
            <a:off x="0" y="2792678"/>
            <a:ext cx="78867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0423A41A-6349-9D44-029F-5DBF608B421B}"/>
              </a:ext>
            </a:extLst>
          </p:cNvPr>
          <p:cNvCxnSpPr>
            <a:cxnSpLocks/>
          </p:cNvCxnSpPr>
          <p:nvPr/>
        </p:nvCxnSpPr>
        <p:spPr>
          <a:xfrm>
            <a:off x="0" y="4186042"/>
            <a:ext cx="78867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91152A2-9E56-E1E8-4259-7B6054791FC4}"/>
              </a:ext>
            </a:extLst>
          </p:cNvPr>
          <p:cNvCxnSpPr>
            <a:cxnSpLocks/>
          </p:cNvCxnSpPr>
          <p:nvPr/>
        </p:nvCxnSpPr>
        <p:spPr>
          <a:xfrm>
            <a:off x="0" y="5434104"/>
            <a:ext cx="78867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8249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1374</TotalTime>
  <Words>2219</Words>
  <Application>Microsoft Office PowerPoint</Application>
  <PresentationFormat>Widescreen</PresentationFormat>
  <Paragraphs>238</Paragraphs>
  <Slides>28</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Bahnschrift SemiLight</vt:lpstr>
      <vt:lpstr>Calibri</vt:lpstr>
      <vt:lpstr>Calibri Light</vt:lpstr>
      <vt:lpstr>Corbel</vt:lpstr>
      <vt:lpstr>Office Theme</vt:lpstr>
      <vt:lpstr>Évaluation de la  QUalité d’un Espace Public (QUEP)</vt:lpstr>
      <vt:lpstr>1/ L’espace public urbain (Définition): </vt:lpstr>
      <vt:lpstr>2/ Les composants de l’espace public urbain:</vt:lpstr>
      <vt:lpstr>2-1/ La circulation urbaine </vt:lpstr>
      <vt:lpstr>2-2/ Les places publiques:</vt:lpstr>
      <vt:lpstr>PowerPoint Presentation</vt:lpstr>
      <vt:lpstr>2-4 / Le mobilier urbain:</vt:lpstr>
      <vt:lpstr>PowerPoint Presentation</vt:lpstr>
      <vt:lpstr>3/ La qualité de l’espace public urbain:</vt:lpstr>
      <vt:lpstr>PowerPoint Presentation</vt:lpstr>
      <vt:lpstr>PowerPoint Presentation</vt:lpstr>
      <vt:lpstr>PowerPoint Presentation</vt:lpstr>
      <vt:lpstr>PowerPoint Presentation</vt:lpstr>
      <vt:lpstr>PowerPoint Presentation</vt:lpstr>
      <vt:lpstr>PowerPoint Presentation</vt:lpstr>
      <vt:lpstr>2/ Le tableau de board:</vt:lpstr>
      <vt:lpstr>3/ Présentation de la méthode:</vt:lpstr>
      <vt:lpstr>A- Définition des objectifs et choix d’une grille de critéres :</vt:lpstr>
      <vt:lpstr>B- Procédure d’évaluation:</vt:lpstr>
      <vt:lpstr>A- Notation et valeurs d’indicateurs: </vt:lpstr>
      <vt:lpstr>PowerPoint Presentation</vt:lpstr>
      <vt:lpstr>B- Pondération des critéres et indicateurs:</vt:lpstr>
      <vt:lpstr>PowerPoint Presentation</vt:lpstr>
      <vt:lpstr>PowerPoint Presentation</vt:lpstr>
      <vt:lpstr>PowerPoint Presentation</vt:lpstr>
      <vt:lpstr>C- Agrégation des critères par les notes des indicateurs</vt:lpstr>
      <vt:lpstr>PowerPoint Presentation</vt:lpstr>
      <vt:lpstr>D/ La représentation des résultats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ZED</dc:creator>
  <cp:lastModifiedBy>ZED</cp:lastModifiedBy>
  <cp:revision>16</cp:revision>
  <dcterms:created xsi:type="dcterms:W3CDTF">2024-10-25T20:40:02Z</dcterms:created>
  <dcterms:modified xsi:type="dcterms:W3CDTF">2024-12-13T17:40:48Z</dcterms:modified>
</cp:coreProperties>
</file>