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60" r:id="rId4"/>
    <p:sldId id="296" r:id="rId5"/>
    <p:sldId id="272" r:id="rId6"/>
    <p:sldId id="295" r:id="rId7"/>
    <p:sldId id="261" r:id="rId8"/>
    <p:sldId id="273" r:id="rId9"/>
    <p:sldId id="258" r:id="rId10"/>
    <p:sldId id="262" r:id="rId11"/>
    <p:sldId id="276" r:id="rId12"/>
    <p:sldId id="277" r:id="rId13"/>
    <p:sldId id="274" r:id="rId14"/>
    <p:sldId id="283" r:id="rId15"/>
    <p:sldId id="293" r:id="rId16"/>
    <p:sldId id="294" r:id="rId17"/>
    <p:sldId id="263" r:id="rId18"/>
    <p:sldId id="264" r:id="rId19"/>
    <p:sldId id="278" r:id="rId20"/>
    <p:sldId id="279" r:id="rId21"/>
    <p:sldId id="280" r:id="rId22"/>
    <p:sldId id="265" r:id="rId23"/>
    <p:sldId id="281" r:id="rId24"/>
    <p:sldId id="282" r:id="rId25"/>
    <p:sldId id="266" r:id="rId26"/>
    <p:sldId id="285" r:id="rId27"/>
    <p:sldId id="286" r:id="rId28"/>
    <p:sldId id="302" r:id="rId29"/>
    <p:sldId id="267" r:id="rId30"/>
    <p:sldId id="288" r:id="rId31"/>
    <p:sldId id="297" r:id="rId32"/>
    <p:sldId id="298" r:id="rId33"/>
    <p:sldId id="303" r:id="rId34"/>
    <p:sldId id="304" r:id="rId35"/>
    <p:sldId id="289" r:id="rId36"/>
    <p:sldId id="308" r:id="rId37"/>
    <p:sldId id="290" r:id="rId38"/>
    <p:sldId id="299" r:id="rId39"/>
    <p:sldId id="300" r:id="rId40"/>
    <p:sldId id="301" r:id="rId41"/>
    <p:sldId id="271" r:id="rId42"/>
    <p:sldId id="305" r:id="rId43"/>
    <p:sldId id="291"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1453" autoAdjust="0"/>
  </p:normalViewPr>
  <p:slideViewPr>
    <p:cSldViewPr>
      <p:cViewPr varScale="1">
        <p:scale>
          <a:sx n="58" d="100"/>
          <a:sy n="58" d="100"/>
        </p:scale>
        <p:origin x="150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BD32C9-6701-4D41-8CFB-951360584DB6}" type="datetimeFigureOut">
              <a:rPr lang="fr-FR" smtClean="0"/>
              <a:pPr/>
              <a:t>09/12/2024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34A760-605D-4CD9-BEEF-1D22E7D3B5C9}"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nuisance sonore est considérée comme un probléme environnementale dans la mesure ou elle affecte le cadre de vie des citoyens </a:t>
            </a:r>
          </a:p>
        </p:txBody>
      </p:sp>
      <p:sp>
        <p:nvSpPr>
          <p:cNvPr id="4" name="Slide Number Placeholder 3"/>
          <p:cNvSpPr>
            <a:spLocks noGrp="1"/>
          </p:cNvSpPr>
          <p:nvPr>
            <p:ph type="sldNum" sz="quarter" idx="5"/>
          </p:nvPr>
        </p:nvSpPr>
        <p:spPr/>
        <p:txBody>
          <a:bodyPr/>
          <a:lstStyle/>
          <a:p>
            <a:fld id="{8234A760-605D-4CD9-BEEF-1D22E7D3B5C9}" type="slidenum">
              <a:rPr lang="fr-FR" smtClean="0"/>
              <a:pPr/>
              <a:t>1</a:t>
            </a:fld>
            <a:endParaRPr lang="fr-FR"/>
          </a:p>
        </p:txBody>
      </p:sp>
    </p:spTree>
    <p:extLst>
      <p:ext uri="{BB962C8B-B14F-4D97-AF65-F5344CB8AC3E}">
        <p14:creationId xmlns:p14="http://schemas.microsoft.com/office/powerpoint/2010/main" val="1487058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34A760-605D-4CD9-BEEF-1D22E7D3B5C9}" type="slidenum">
              <a:rPr lang="fr-FR" smtClean="0"/>
              <a:pPr/>
              <a:t>13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Effet auditif est généralement rencontrés chez les professionnels,</a:t>
            </a:r>
            <a:r>
              <a:rPr lang="fr-FR" baseline="0" dirty="0"/>
              <a:t> généralement un bruit dans l’environnement ne cause pas un déficit auditif</a:t>
            </a:r>
          </a:p>
          <a:p>
            <a:r>
              <a:rPr lang="fr-FR" baseline="0" dirty="0"/>
              <a:t>Effets psycho-physiologiques des </a:t>
            </a:r>
            <a:r>
              <a:rPr lang="fr-FR" baseline="0" dirty="0" err="1"/>
              <a:t>effest</a:t>
            </a:r>
            <a:r>
              <a:rPr lang="fr-FR" baseline="0" dirty="0"/>
              <a:t> cardiovasculaires, augmentation de la tension artérielle (la personne qui subit le bruit devient de plus en plus stressé</a:t>
            </a:r>
          </a:p>
          <a:p>
            <a:r>
              <a:rPr lang="fr-FR" baseline="0" dirty="0"/>
              <a:t> et cela provoque de la tension artérielle)</a:t>
            </a:r>
          </a:p>
          <a:p>
            <a:r>
              <a:rPr lang="fr-FR" sz="1200" dirty="0">
                <a:solidFill>
                  <a:schemeClr val="tx1"/>
                </a:solidFill>
              </a:rPr>
              <a:t>le bruit peut compromettre l’exécution de tâches cognitives.. </a:t>
            </a:r>
            <a:endParaRPr lang="fr-FR" baseline="0" dirty="0"/>
          </a:p>
          <a:p>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fld id="{8234A760-605D-4CD9-BEEF-1D22E7D3B5C9}" type="slidenum">
              <a:rPr lang="fr-FR" smtClean="0"/>
              <a:pPr/>
              <a:t>15</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Un bruit fait fuir des oiseaux</a:t>
            </a:r>
            <a:r>
              <a:rPr lang="fr-FR" baseline="0" dirty="0"/>
              <a:t> et des </a:t>
            </a:r>
            <a:r>
              <a:rPr lang="fr-FR" baseline="0" dirty="0" err="1"/>
              <a:t>etres</a:t>
            </a:r>
            <a:r>
              <a:rPr lang="fr-FR" baseline="0" dirty="0"/>
              <a:t> vivants </a:t>
            </a:r>
          </a:p>
          <a:p>
            <a:r>
              <a:rPr lang="fr-FR" baseline="0" dirty="0"/>
              <a:t>Dépréciation , diminution de la valeur d’un logement par exemple ou bien d’une entreprise, d’un lieu de travail</a:t>
            </a:r>
          </a:p>
          <a:p>
            <a:r>
              <a:rPr lang="fr-FR" baseline="0" dirty="0"/>
              <a:t>La qualité de vie </a:t>
            </a:r>
            <a:endParaRPr lang="fr-FR" dirty="0"/>
          </a:p>
        </p:txBody>
      </p:sp>
      <p:sp>
        <p:nvSpPr>
          <p:cNvPr id="4" name="Espace réservé du numéro de diapositive 3"/>
          <p:cNvSpPr>
            <a:spLocks noGrp="1"/>
          </p:cNvSpPr>
          <p:nvPr>
            <p:ph type="sldNum" sz="quarter" idx="10"/>
          </p:nvPr>
        </p:nvSpPr>
        <p:spPr/>
        <p:txBody>
          <a:bodyPr/>
          <a:lstStyle/>
          <a:p>
            <a:fld id="{8234A760-605D-4CD9-BEEF-1D22E7D3B5C9}" type="slidenum">
              <a:rPr lang="fr-FR" smtClean="0"/>
              <a:pPr/>
              <a:t>16</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34A760-605D-4CD9-BEEF-1D22E7D3B5C9}" type="slidenum">
              <a:rPr lang="fr-FR" smtClean="0"/>
              <a:pPr/>
              <a:t>20</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Cet article rend responsable toute personne physique ou morale lorsqu'il y a émission de bruits susceptibles de causer une gêne excessive à autrui. </a:t>
            </a:r>
          </a:p>
        </p:txBody>
      </p:sp>
      <p:sp>
        <p:nvSpPr>
          <p:cNvPr id="4" name="Espace réservé du numéro de diapositive 3"/>
          <p:cNvSpPr>
            <a:spLocks noGrp="1"/>
          </p:cNvSpPr>
          <p:nvPr>
            <p:ph type="sldNum" sz="quarter" idx="10"/>
          </p:nvPr>
        </p:nvSpPr>
        <p:spPr/>
        <p:txBody>
          <a:bodyPr/>
          <a:lstStyle/>
          <a:p>
            <a:fld id="{8234A760-605D-4CD9-BEEF-1D22E7D3B5C9}" type="slidenum">
              <a:rPr lang="fr-FR" smtClean="0"/>
              <a:pPr/>
              <a:t>25</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Cet article oblige les responsables de bruits gênants à mettre en </a:t>
            </a:r>
            <a:r>
              <a:rPr lang="fr-FR" dirty="0" err="1"/>
              <a:t>oeuvre</a:t>
            </a:r>
            <a:r>
              <a:rPr lang="fr-FR" dirty="0"/>
              <a:t> toutes les dispositions utiles pour les supprimer. </a:t>
            </a:r>
          </a:p>
        </p:txBody>
      </p:sp>
      <p:sp>
        <p:nvSpPr>
          <p:cNvPr id="4" name="Espace réservé du numéro de diapositive 3"/>
          <p:cNvSpPr>
            <a:spLocks noGrp="1"/>
          </p:cNvSpPr>
          <p:nvPr>
            <p:ph type="sldNum" sz="quarter" idx="10"/>
          </p:nvPr>
        </p:nvSpPr>
        <p:spPr/>
        <p:txBody>
          <a:bodyPr/>
          <a:lstStyle/>
          <a:p>
            <a:fld id="{8234A760-605D-4CD9-BEEF-1D22E7D3B5C9}" type="slidenum">
              <a:rPr lang="fr-FR" smtClean="0"/>
              <a:pPr/>
              <a:t>26</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fois passée, nous sommes entré dans la réduction de la nuisance sonore, la nuisance sonore (le bruit) est considéré comme probléme environnemental psq il affecte le cadre de vie, le confort des gens et la santé des gens</a:t>
            </a:r>
          </a:p>
          <a:p>
            <a:r>
              <a:rPr lang="fr-FR" dirty="0"/>
              <a:t>Pour dire qu’il y ait une nuisance sonore, ya les caractéristiques physiques du son: la fréquence </a:t>
            </a:r>
            <a:r>
              <a:rPr lang="ar-DZ" dirty="0"/>
              <a:t>تواتر الموجات الصوتية عدد الموجات الصوتية في الثانية </a:t>
            </a:r>
            <a:r>
              <a:rPr lang="fr-FR" dirty="0"/>
              <a:t>, le son c’est des ondes sonores, des vibrations provoquent des mouvements des molécules d’air, ce mouvement la fait que le bruit se ressent </a:t>
            </a:r>
          </a:p>
          <a:p>
            <a:r>
              <a:rPr lang="fr-FR" dirty="0"/>
              <a:t>L’intensité (l’amplitude) </a:t>
            </a:r>
            <a:r>
              <a:rPr lang="ar-DZ" dirty="0"/>
              <a:t>حدة الصوت </a:t>
            </a:r>
            <a:r>
              <a:rPr lang="fr-FR" dirty="0"/>
              <a:t> mesurée en dB (sonométre)et caractérisée selon une échelle de bruit : 0-20 bruit trés léger, 20-40 bruit léger, </a:t>
            </a:r>
          </a:p>
          <a:p>
            <a:r>
              <a:rPr lang="fr-FR" dirty="0"/>
              <a:t>La durée d’exposition, un bruit léger mais a force qu’il dure qu’il persiste, il peut provoquer une nuisance </a:t>
            </a:r>
          </a:p>
          <a:p>
            <a:r>
              <a:rPr lang="fr-FR" dirty="0"/>
              <a:t>Ces 3 caractéristiques qui amplifient et diminue le son, ajoutant a cela la perception </a:t>
            </a:r>
          </a:p>
        </p:txBody>
      </p:sp>
      <p:sp>
        <p:nvSpPr>
          <p:cNvPr id="4" name="Slide Number Placeholder 3"/>
          <p:cNvSpPr>
            <a:spLocks noGrp="1"/>
          </p:cNvSpPr>
          <p:nvPr>
            <p:ph type="sldNum" sz="quarter" idx="5"/>
          </p:nvPr>
        </p:nvSpPr>
        <p:spPr/>
        <p:txBody>
          <a:bodyPr/>
          <a:lstStyle/>
          <a:p>
            <a:fld id="{8234A760-605D-4CD9-BEEF-1D22E7D3B5C9}" type="slidenum">
              <a:rPr lang="fr-FR" smtClean="0"/>
              <a:pPr/>
              <a:t>28</a:t>
            </a:fld>
            <a:endParaRPr lang="fr-FR"/>
          </a:p>
        </p:txBody>
      </p:sp>
    </p:spTree>
    <p:extLst>
      <p:ext uri="{BB962C8B-B14F-4D97-AF65-F5344CB8AC3E}">
        <p14:creationId xmlns:p14="http://schemas.microsoft.com/office/powerpoint/2010/main" val="2731739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Techniques d’isolation du bruit: tout dépend de la source du bruit ‘’ source ponctuelle’’ une idustrie, un atelier, une source linéare (le trafic routier) </a:t>
            </a:r>
          </a:p>
        </p:txBody>
      </p:sp>
      <p:sp>
        <p:nvSpPr>
          <p:cNvPr id="4" name="Slide Number Placeholder 3"/>
          <p:cNvSpPr>
            <a:spLocks noGrp="1"/>
          </p:cNvSpPr>
          <p:nvPr>
            <p:ph type="sldNum" sz="quarter" idx="5"/>
          </p:nvPr>
        </p:nvSpPr>
        <p:spPr/>
        <p:txBody>
          <a:bodyPr/>
          <a:lstStyle/>
          <a:p>
            <a:fld id="{8234A760-605D-4CD9-BEEF-1D22E7D3B5C9}" type="slidenum">
              <a:rPr lang="fr-FR" smtClean="0"/>
              <a:pPr/>
              <a:t>29</a:t>
            </a:fld>
            <a:endParaRPr lang="fr-FR"/>
          </a:p>
        </p:txBody>
      </p:sp>
    </p:spTree>
    <p:extLst>
      <p:ext uri="{BB962C8B-B14F-4D97-AF65-F5344CB8AC3E}">
        <p14:creationId xmlns:p14="http://schemas.microsoft.com/office/powerpoint/2010/main" val="3880894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Murs</a:t>
            </a:r>
            <a:r>
              <a:rPr lang="fr-FR" baseline="0" dirty="0"/>
              <a:t> de cloison, Vitrage de son…etc.</a:t>
            </a:r>
            <a:endParaRPr lang="fr-FR" dirty="0"/>
          </a:p>
        </p:txBody>
      </p:sp>
      <p:sp>
        <p:nvSpPr>
          <p:cNvPr id="4" name="Espace réservé du numéro de diapositive 3"/>
          <p:cNvSpPr>
            <a:spLocks noGrp="1"/>
          </p:cNvSpPr>
          <p:nvPr>
            <p:ph type="sldNum" sz="quarter" idx="10"/>
          </p:nvPr>
        </p:nvSpPr>
        <p:spPr/>
        <p:txBody>
          <a:bodyPr/>
          <a:lstStyle/>
          <a:p>
            <a:fld id="{8234A760-605D-4CD9-BEEF-1D22E7D3B5C9}" type="slidenum">
              <a:rPr lang="fr-FR" smtClean="0"/>
              <a:pPr/>
              <a:t>30</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Isolant laine de verre (</a:t>
            </a:r>
            <a:r>
              <a:rPr lang="ar-DZ" dirty="0"/>
              <a:t>الصوف الزجاجي)</a:t>
            </a:r>
            <a:endParaRPr lang="fr-FR" dirty="0"/>
          </a:p>
        </p:txBody>
      </p:sp>
      <p:sp>
        <p:nvSpPr>
          <p:cNvPr id="4" name="Slide Number Placeholder 3"/>
          <p:cNvSpPr>
            <a:spLocks noGrp="1"/>
          </p:cNvSpPr>
          <p:nvPr>
            <p:ph type="sldNum" sz="quarter" idx="5"/>
          </p:nvPr>
        </p:nvSpPr>
        <p:spPr/>
        <p:txBody>
          <a:bodyPr/>
          <a:lstStyle/>
          <a:p>
            <a:fld id="{8234A760-605D-4CD9-BEEF-1D22E7D3B5C9}" type="slidenum">
              <a:rPr lang="fr-FR" smtClean="0"/>
              <a:pPr/>
              <a:t>32</a:t>
            </a:fld>
            <a:endParaRPr lang="fr-FR"/>
          </a:p>
        </p:txBody>
      </p:sp>
    </p:spTree>
    <p:extLst>
      <p:ext uri="{BB962C8B-B14F-4D97-AF65-F5344CB8AC3E}">
        <p14:creationId xmlns:p14="http://schemas.microsoft.com/office/powerpoint/2010/main" val="3976168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 bruit est également considéré parmi les problèmes environnementaux en</a:t>
            </a:r>
            <a:r>
              <a:rPr lang="fr-FR" baseline="0" dirty="0"/>
              <a:t> ville, psq il affecte, il touche le cadre de vie et le bien être du citoyen.</a:t>
            </a:r>
          </a:p>
          <a:p>
            <a:r>
              <a:rPr lang="fr-FR" baseline="0" dirty="0"/>
              <a:t>Le bruit quand il provoque une senasation génante o dangereuse pour l santé </a:t>
            </a:r>
          </a:p>
          <a:p>
            <a:r>
              <a:rPr lang="fr-FR" baseline="0" dirty="0"/>
              <a:t>C’est phénoméne physique (le son) ce sont des ondes associé a une perception négative </a:t>
            </a:r>
            <a:r>
              <a:rPr lang="ar-DZ" baseline="0" dirty="0"/>
              <a:t>تصور</a:t>
            </a:r>
            <a:r>
              <a:rPr lang="fr-FR" baseline="0" dirty="0"/>
              <a:t> </a:t>
            </a:r>
          </a:p>
          <a:p>
            <a:r>
              <a:rPr lang="fr-FR" baseline="0" dirty="0"/>
              <a:t>Quelqu’un qui habite a proximité d’une route ou il ya du trafic routier important , il est habitué </a:t>
            </a:r>
            <a:endParaRPr lang="fr-FR" dirty="0"/>
          </a:p>
        </p:txBody>
      </p:sp>
      <p:sp>
        <p:nvSpPr>
          <p:cNvPr id="4" name="Espace réservé du numéro de diapositive 3"/>
          <p:cNvSpPr>
            <a:spLocks noGrp="1"/>
          </p:cNvSpPr>
          <p:nvPr>
            <p:ph type="sldNum" sz="quarter" idx="10"/>
          </p:nvPr>
        </p:nvSpPr>
        <p:spPr/>
        <p:txBody>
          <a:bodyPr/>
          <a:lstStyle/>
          <a:p>
            <a:fld id="{8234A760-605D-4CD9-BEEF-1D22E7D3B5C9}"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 son est une onde qui se propage dans l’air ou par les vibrations  d’un</a:t>
            </a:r>
            <a:r>
              <a:rPr lang="fr-FR" baseline="0" dirty="0"/>
              <a:t> objet provoquant des petits variations de la pression atmosphérique, ces variations sont </a:t>
            </a:r>
            <a:r>
              <a:rPr lang="fr-FR" baseline="0" dirty="0" err="1"/>
              <a:t>percues</a:t>
            </a:r>
            <a:r>
              <a:rPr lang="fr-FR" baseline="0" dirty="0"/>
              <a:t> comme du bruit lorsqu’elles atteignent le système auditif.</a:t>
            </a:r>
            <a:endParaRPr lang="fr-FR" dirty="0"/>
          </a:p>
        </p:txBody>
      </p:sp>
      <p:sp>
        <p:nvSpPr>
          <p:cNvPr id="4" name="Espace réservé du numéro de diapositive 3"/>
          <p:cNvSpPr>
            <a:spLocks noGrp="1"/>
          </p:cNvSpPr>
          <p:nvPr>
            <p:ph type="sldNum" sz="quarter" idx="10"/>
          </p:nvPr>
        </p:nvSpPr>
        <p:spPr/>
        <p:txBody>
          <a:bodyPr/>
          <a:lstStyle/>
          <a:p>
            <a:fld id="{8234A760-605D-4CD9-BEEF-1D22E7D3B5C9}"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On distingue 3 types de son selon leurs durée </a:t>
            </a:r>
          </a:p>
          <a:p>
            <a:endParaRPr lang="fr-FR" dirty="0"/>
          </a:p>
        </p:txBody>
      </p:sp>
      <p:sp>
        <p:nvSpPr>
          <p:cNvPr id="4" name="Espace réservé du numéro de diapositive 3"/>
          <p:cNvSpPr>
            <a:spLocks noGrp="1"/>
          </p:cNvSpPr>
          <p:nvPr>
            <p:ph type="sldNum" sz="quarter" idx="10"/>
          </p:nvPr>
        </p:nvSpPr>
        <p:spPr/>
        <p:txBody>
          <a:bodyPr/>
          <a:lstStyle/>
          <a:p>
            <a:fld id="{8234A760-605D-4CD9-BEEF-1D22E7D3B5C9}"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a:t>Impulsionnel</a:t>
            </a:r>
            <a:r>
              <a:rPr lang="fr-FR" baseline="0" dirty="0"/>
              <a:t> =  </a:t>
            </a:r>
            <a:r>
              <a:rPr lang="ar-DZ" baseline="0" dirty="0"/>
              <a:t>مندفع </a:t>
            </a:r>
            <a:endParaRPr lang="fr-FR" dirty="0"/>
          </a:p>
        </p:txBody>
      </p:sp>
      <p:sp>
        <p:nvSpPr>
          <p:cNvPr id="4" name="Espace réservé du numéro de diapositive 3"/>
          <p:cNvSpPr>
            <a:spLocks noGrp="1"/>
          </p:cNvSpPr>
          <p:nvPr>
            <p:ph type="sldNum" sz="quarter" idx="10"/>
          </p:nvPr>
        </p:nvSpPr>
        <p:spPr/>
        <p:txBody>
          <a:bodyPr/>
          <a:lstStyle/>
          <a:p>
            <a:fld id="{8234A760-605D-4CD9-BEEF-1D22E7D3B5C9}"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La succession des expositions professionnelles</a:t>
            </a:r>
            <a:r>
              <a:rPr lang="fr-FR" baseline="0" dirty="0"/>
              <a:t> (</a:t>
            </a:r>
            <a:r>
              <a:rPr lang="fr-FR" baseline="0" dirty="0" err="1"/>
              <a:t>Discothéques</a:t>
            </a:r>
            <a:r>
              <a:rPr lang="fr-FR" baseline="0" dirty="0"/>
              <a:t>, Concerts, Baladeurs…</a:t>
            </a:r>
            <a:r>
              <a:rPr lang="fr-FR" baseline="0" dirty="0" err="1"/>
              <a:t>etc</a:t>
            </a:r>
            <a:r>
              <a:rPr lang="fr-FR" baseline="0" dirty="0"/>
              <a:t>) augmente la durée d’exposition, donc le risque de lésions auditives</a:t>
            </a:r>
          </a:p>
          <a:p>
            <a:r>
              <a:rPr lang="fr-FR" baseline="0" dirty="0"/>
              <a:t>L’amplitude détermine l’intensité du son, l’amplitude est une explication physique de l’intensité.</a:t>
            </a:r>
          </a:p>
        </p:txBody>
      </p:sp>
      <p:sp>
        <p:nvSpPr>
          <p:cNvPr id="4" name="Espace réservé du numéro de diapositive 3"/>
          <p:cNvSpPr>
            <a:spLocks noGrp="1"/>
          </p:cNvSpPr>
          <p:nvPr>
            <p:ph type="sldNum" sz="quarter" idx="10"/>
          </p:nvPr>
        </p:nvSpPr>
        <p:spPr/>
        <p:txBody>
          <a:bodyPr/>
          <a:lstStyle/>
          <a:p>
            <a:fld id="{8234A760-605D-4CD9-BEEF-1D22E7D3B5C9}"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Plusieurs sons associés</a:t>
            </a:r>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fld id="{8234A760-605D-4CD9-BEEF-1D22E7D3B5C9}"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 bruit affecte la qualité de vie </a:t>
            </a:r>
            <a:r>
              <a:rPr lang="fr-FR" dirty="0" err="1"/>
              <a:t>psq</a:t>
            </a:r>
            <a:r>
              <a:rPr lang="fr-FR" dirty="0"/>
              <a:t> il concerne le plan individuel </a:t>
            </a:r>
          </a:p>
        </p:txBody>
      </p:sp>
      <p:sp>
        <p:nvSpPr>
          <p:cNvPr id="4" name="Espace réservé du numéro de diapositive 3"/>
          <p:cNvSpPr>
            <a:spLocks noGrp="1"/>
          </p:cNvSpPr>
          <p:nvPr>
            <p:ph type="sldNum" sz="quarter" idx="10"/>
          </p:nvPr>
        </p:nvSpPr>
        <p:spPr/>
        <p:txBody>
          <a:bodyPr/>
          <a:lstStyle/>
          <a:p>
            <a:fld id="{8234A760-605D-4CD9-BEEF-1D22E7D3B5C9}"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Prépondérant= </a:t>
            </a:r>
            <a:r>
              <a:rPr lang="ar-DZ" dirty="0"/>
              <a:t>بارز</a:t>
            </a:r>
            <a:r>
              <a:rPr lang="fr-FR" dirty="0"/>
              <a:t> </a:t>
            </a:r>
            <a:r>
              <a:rPr lang="fr-FR" sz="1200" b="0" i="0" kern="1200" dirty="0">
                <a:solidFill>
                  <a:schemeClr val="tx1"/>
                </a:solidFill>
                <a:latin typeface="+mn-lt"/>
                <a:ea typeface="+mn-ea"/>
                <a:cs typeface="+mn-cs"/>
              </a:rPr>
              <a:t>e roue va se manifester sous la forme d'un grondement sourd qui va s'amplifier au fur et à mesure que votre véhicule prend de la vitesse. Tendez l'oreille dans les virages.</a:t>
            </a:r>
            <a:endParaRPr lang="fr-FR" dirty="0"/>
          </a:p>
        </p:txBody>
      </p:sp>
      <p:sp>
        <p:nvSpPr>
          <p:cNvPr id="4" name="Espace réservé du numéro de diapositive 3"/>
          <p:cNvSpPr>
            <a:spLocks noGrp="1"/>
          </p:cNvSpPr>
          <p:nvPr>
            <p:ph type="sldNum" sz="quarter" idx="10"/>
          </p:nvPr>
        </p:nvSpPr>
        <p:spPr/>
        <p:txBody>
          <a:bodyPr/>
          <a:lstStyle/>
          <a:p>
            <a:fld id="{8234A760-605D-4CD9-BEEF-1D22E7D3B5C9}"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C3A0695-F4C9-43F0-B11D-31ECE25D3964}" type="datetimeFigureOut">
              <a:rPr lang="fr-FR" smtClean="0"/>
              <a:pPr/>
              <a:t>09/12/2024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A866CF-B872-4165-B24B-D6D5550D669B}"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C3A0695-F4C9-43F0-B11D-31ECE25D3964}" type="datetimeFigureOut">
              <a:rPr lang="fr-FR" smtClean="0"/>
              <a:pPr/>
              <a:t>09/12/2024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A866CF-B872-4165-B24B-D6D5550D669B}"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C3A0695-F4C9-43F0-B11D-31ECE25D3964}" type="datetimeFigureOut">
              <a:rPr lang="fr-FR" smtClean="0"/>
              <a:pPr/>
              <a:t>09/12/2024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A866CF-B872-4165-B24B-D6D5550D669B}"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C3A0695-F4C9-43F0-B11D-31ECE25D3964}" type="datetimeFigureOut">
              <a:rPr lang="fr-FR" smtClean="0"/>
              <a:pPr/>
              <a:t>09/12/2024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A866CF-B872-4165-B24B-D6D5550D669B}"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C3A0695-F4C9-43F0-B11D-31ECE25D3964}" type="datetimeFigureOut">
              <a:rPr lang="fr-FR" smtClean="0"/>
              <a:pPr/>
              <a:t>09/12/2024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A866CF-B872-4165-B24B-D6D5550D669B}"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C3A0695-F4C9-43F0-B11D-31ECE25D3964}" type="datetimeFigureOut">
              <a:rPr lang="fr-FR" smtClean="0"/>
              <a:pPr/>
              <a:t>09/12/2024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A866CF-B872-4165-B24B-D6D5550D669B}"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C3A0695-F4C9-43F0-B11D-31ECE25D3964}" type="datetimeFigureOut">
              <a:rPr lang="fr-FR" smtClean="0"/>
              <a:pPr/>
              <a:t>09/12/2024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0A866CF-B872-4165-B24B-D6D5550D669B}"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0C3A0695-F4C9-43F0-B11D-31ECE25D3964}" type="datetimeFigureOut">
              <a:rPr lang="fr-FR" smtClean="0"/>
              <a:pPr/>
              <a:t>09/12/2024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0A866CF-B872-4165-B24B-D6D5550D669B}"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C3A0695-F4C9-43F0-B11D-31ECE25D3964}" type="datetimeFigureOut">
              <a:rPr lang="fr-FR" smtClean="0"/>
              <a:pPr/>
              <a:t>09/12/2024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0A866CF-B872-4165-B24B-D6D5550D669B}"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C3A0695-F4C9-43F0-B11D-31ECE25D3964}" type="datetimeFigureOut">
              <a:rPr lang="fr-FR" smtClean="0"/>
              <a:pPr/>
              <a:t>09/12/2024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A866CF-B872-4165-B24B-D6D5550D669B}"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C3A0695-F4C9-43F0-B11D-31ECE25D3964}" type="datetimeFigureOut">
              <a:rPr lang="fr-FR" smtClean="0"/>
              <a:pPr/>
              <a:t>09/12/2024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A866CF-B872-4165-B24B-D6D5550D669B}"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A0695-F4C9-43F0-B11D-31ECE25D3964}" type="datetimeFigureOut">
              <a:rPr lang="fr-FR" smtClean="0"/>
              <a:pPr/>
              <a:t>09/12/2024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866CF-B872-4165-B24B-D6D5550D669B}"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video" Target="file:///C:\Users\MEDJAHED\Downloads\X2Download.app-Animation%20Son%2001%20-%20Propagation%20de%20l'onde%20sonore.mp4"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solidFill>
                  <a:srgbClr val="FF0000"/>
                </a:solidFill>
              </a:rPr>
              <a:t>La réduction de la nuisance sonore</a:t>
            </a:r>
            <a:br>
              <a:rPr lang="fr-FR" dirty="0">
                <a:solidFill>
                  <a:srgbClr val="FF0000"/>
                </a:solidFill>
              </a:rPr>
            </a:br>
            <a:r>
              <a:rPr lang="fr-FR" dirty="0">
                <a:solidFill>
                  <a:srgbClr val="FF0000"/>
                </a:solidFill>
              </a:rPr>
              <a:t>en milieu urbain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9144000" cy="6858000"/>
          </a:xfrm>
        </p:spPr>
        <p:txBody>
          <a:bodyPr>
            <a:normAutofit fontScale="77500" lnSpcReduction="20000"/>
          </a:bodyPr>
          <a:lstStyle/>
          <a:p>
            <a:pPr algn="l"/>
            <a:r>
              <a:rPr lang="fr-FR" sz="3800" b="1" u="sng" dirty="0">
                <a:solidFill>
                  <a:schemeClr val="tx1"/>
                </a:solidFill>
              </a:rPr>
              <a:t>B/ Bruit du trafic routier:</a:t>
            </a:r>
          </a:p>
          <a:p>
            <a:pPr algn="just"/>
            <a:endParaRPr lang="fr-FR" sz="2800" dirty="0">
              <a:solidFill>
                <a:schemeClr val="tx1"/>
              </a:solidFill>
            </a:endParaRPr>
          </a:p>
          <a:p>
            <a:pPr algn="just">
              <a:lnSpc>
                <a:spcPct val="170000"/>
              </a:lnSpc>
            </a:pPr>
            <a:r>
              <a:rPr lang="fr-FR" sz="3100" b="1" dirty="0">
                <a:solidFill>
                  <a:schemeClr val="tx1"/>
                </a:solidFill>
              </a:rPr>
              <a:t>        </a:t>
            </a:r>
            <a:r>
              <a:rPr lang="fr-FR" sz="3100" b="1" u="sng" dirty="0">
                <a:solidFill>
                  <a:schemeClr val="tx1"/>
                </a:solidFill>
              </a:rPr>
              <a:t>Bruit mécanique</a:t>
            </a:r>
            <a:r>
              <a:rPr lang="fr-FR" sz="3100" dirty="0">
                <a:solidFill>
                  <a:schemeClr val="tx1"/>
                </a:solidFill>
              </a:rPr>
              <a:t>: Sources de bruit liées au groupe motopropulseur (moteur, les essieux) tout élément qui assure le mouvement d’un véhicule. </a:t>
            </a:r>
          </a:p>
          <a:p>
            <a:pPr algn="just"/>
            <a:endParaRPr lang="fr-FR" sz="3100" dirty="0">
              <a:solidFill>
                <a:schemeClr val="tx1"/>
              </a:solidFill>
            </a:endParaRPr>
          </a:p>
          <a:p>
            <a:pPr algn="just">
              <a:lnSpc>
                <a:spcPct val="170000"/>
              </a:lnSpc>
            </a:pPr>
            <a:r>
              <a:rPr lang="fr-FR" sz="3100" b="1" dirty="0">
                <a:solidFill>
                  <a:schemeClr val="tx1"/>
                </a:solidFill>
              </a:rPr>
              <a:t>        </a:t>
            </a:r>
            <a:r>
              <a:rPr lang="fr-FR" sz="3100" b="1" u="sng" dirty="0">
                <a:solidFill>
                  <a:schemeClr val="tx1"/>
                </a:solidFill>
              </a:rPr>
              <a:t>Bruit lié au roulement et contact pneu-chaussée</a:t>
            </a:r>
            <a:r>
              <a:rPr lang="fr-FR" sz="3100" dirty="0">
                <a:solidFill>
                  <a:schemeClr val="tx1"/>
                </a:solidFill>
              </a:rPr>
              <a:t>: (ce bruit devient prépondérant au-dela de 50 Km/H) </a:t>
            </a:r>
          </a:p>
          <a:p>
            <a:pPr algn="just"/>
            <a:endParaRPr lang="fr-FR" sz="3100" dirty="0">
              <a:solidFill>
                <a:schemeClr val="tx1"/>
              </a:solidFill>
            </a:endParaRPr>
          </a:p>
          <a:p>
            <a:endParaRPr lang="fr-FR" dirty="0">
              <a:solidFill>
                <a:schemeClr val="tx1"/>
              </a:solidFill>
            </a:endParaRPr>
          </a:p>
          <a:p>
            <a:pPr algn="just">
              <a:lnSpc>
                <a:spcPct val="170000"/>
              </a:lnSpc>
            </a:pPr>
            <a:r>
              <a:rPr lang="fr-FR" sz="3100" b="1" dirty="0">
                <a:solidFill>
                  <a:schemeClr val="tx1"/>
                </a:solidFill>
              </a:rPr>
              <a:t>        </a:t>
            </a:r>
            <a:r>
              <a:rPr lang="fr-FR" sz="3100" b="1" u="sng" dirty="0">
                <a:solidFill>
                  <a:schemeClr val="tx1"/>
                </a:solidFill>
              </a:rPr>
              <a:t>Bruit aérodynamique:</a:t>
            </a:r>
            <a:r>
              <a:rPr lang="fr-FR" sz="3100" b="1" dirty="0">
                <a:solidFill>
                  <a:schemeClr val="tx1"/>
                </a:solidFill>
              </a:rPr>
              <a:t>  </a:t>
            </a:r>
            <a:r>
              <a:rPr lang="fr-FR" sz="3100" dirty="0">
                <a:solidFill>
                  <a:schemeClr val="tx1"/>
                </a:solidFill>
              </a:rPr>
              <a:t>le son produit par le mouvement de l'air autour d'un objet en mouvement, comme une voiture ou un avion. Il peut être entendu à grande vitesse.</a:t>
            </a:r>
          </a:p>
          <a:p>
            <a:pPr algn="l"/>
            <a:endParaRPr lang="fr-FR" dirty="0">
              <a:solidFill>
                <a:schemeClr val="tx1"/>
              </a:solidFill>
            </a:endParaRPr>
          </a:p>
          <a:p>
            <a:endParaRPr lang="fr-FR" dirty="0">
              <a:solidFill>
                <a:schemeClr val="tx1"/>
              </a:solidFill>
            </a:endParaRPr>
          </a:p>
          <a:p>
            <a:endParaRPr lang="fr-FR" dirty="0">
              <a:solidFill>
                <a:schemeClr val="tx1"/>
              </a:solidFill>
            </a:endParaRPr>
          </a:p>
          <a:p>
            <a:endParaRPr lang="fr-FR" dirty="0"/>
          </a:p>
        </p:txBody>
      </p:sp>
      <p:cxnSp>
        <p:nvCxnSpPr>
          <p:cNvPr id="4" name="Straight Arrow Connector 3">
            <a:extLst>
              <a:ext uri="{FF2B5EF4-FFF2-40B4-BE49-F238E27FC236}">
                <a16:creationId xmlns:a16="http://schemas.microsoft.com/office/drawing/2014/main" id="{F8516DE8-6455-B9EB-C47D-965318321C3E}"/>
              </a:ext>
            </a:extLst>
          </p:cNvPr>
          <p:cNvCxnSpPr/>
          <p:nvPr/>
        </p:nvCxnSpPr>
        <p:spPr>
          <a:xfrm>
            <a:off x="0" y="1124744"/>
            <a:ext cx="61156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0FA3D82-75BF-300E-A8C4-514A4F39DEF7}"/>
              </a:ext>
            </a:extLst>
          </p:cNvPr>
          <p:cNvCxnSpPr>
            <a:cxnSpLocks/>
          </p:cNvCxnSpPr>
          <p:nvPr/>
        </p:nvCxnSpPr>
        <p:spPr>
          <a:xfrm>
            <a:off x="0" y="3212976"/>
            <a:ext cx="61156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E4A9CA7-FFA3-44B0-A09B-A3E045F26D50}"/>
              </a:ext>
            </a:extLst>
          </p:cNvPr>
          <p:cNvCxnSpPr>
            <a:cxnSpLocks/>
          </p:cNvCxnSpPr>
          <p:nvPr/>
        </p:nvCxnSpPr>
        <p:spPr>
          <a:xfrm>
            <a:off x="0" y="5157192"/>
            <a:ext cx="61156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8929718" cy="642917"/>
          </a:xfrm>
        </p:spPr>
        <p:txBody>
          <a:bodyPr>
            <a:normAutofit/>
          </a:bodyPr>
          <a:lstStyle/>
          <a:p>
            <a:pPr algn="l"/>
            <a:r>
              <a:rPr lang="fr-FR" sz="2800" b="1" u="sng" dirty="0"/>
              <a:t>C/ Les bruits d’origine industrielles ou de chantier: </a:t>
            </a:r>
          </a:p>
        </p:txBody>
      </p:sp>
      <p:sp>
        <p:nvSpPr>
          <p:cNvPr id="3" name="Sous-titre 2"/>
          <p:cNvSpPr>
            <a:spLocks noGrp="1"/>
          </p:cNvSpPr>
          <p:nvPr>
            <p:ph type="subTitle" idx="1"/>
          </p:nvPr>
        </p:nvSpPr>
        <p:spPr>
          <a:xfrm>
            <a:off x="0" y="785794"/>
            <a:ext cx="9144000" cy="6072206"/>
          </a:xfrm>
        </p:spPr>
        <p:txBody>
          <a:bodyPr>
            <a:normAutofit/>
          </a:bodyPr>
          <a:lstStyle/>
          <a:p>
            <a:pPr algn="just"/>
            <a:r>
              <a:rPr lang="fr-FR" sz="2400" dirty="0">
                <a:solidFill>
                  <a:schemeClr val="tx1"/>
                </a:solidFill>
              </a:rPr>
              <a:t>Ce bruit émerge beaucoup </a:t>
            </a:r>
            <a:r>
              <a:rPr lang="fr-FR" sz="2400" b="1" u="sng" dirty="0">
                <a:solidFill>
                  <a:srgbClr val="0070C0"/>
                </a:solidFill>
              </a:rPr>
              <a:t>plus la nuit </a:t>
            </a:r>
            <a:r>
              <a:rPr lang="fr-FR" sz="2400" dirty="0">
                <a:solidFill>
                  <a:schemeClr val="tx1"/>
                </a:solidFill>
              </a:rPr>
              <a:t>lorsque les autres activités diminuent en particulier le trafic routier. </a:t>
            </a:r>
          </a:p>
          <a:p>
            <a:pPr algn="just"/>
            <a:endParaRPr lang="fr-FR" sz="2400" dirty="0">
              <a:solidFill>
                <a:schemeClr val="tx1"/>
              </a:solidFill>
            </a:endParaRPr>
          </a:p>
          <a:p>
            <a:pPr algn="just"/>
            <a:r>
              <a:rPr lang="fr-FR" sz="2400" dirty="0">
                <a:solidFill>
                  <a:schemeClr val="tx1"/>
                </a:solidFill>
              </a:rPr>
              <a:t>Le bruit d’origine industrielle trouve souvent son origine dans l’utilisation de </a:t>
            </a:r>
            <a:r>
              <a:rPr lang="fr-FR" sz="2400" b="1" u="sng" dirty="0">
                <a:solidFill>
                  <a:srgbClr val="0070C0"/>
                </a:solidFill>
              </a:rPr>
              <a:t>nombreuses machines et équipements </a:t>
            </a:r>
            <a:r>
              <a:rPr lang="fr-FR" sz="2400" dirty="0">
                <a:solidFill>
                  <a:schemeClr val="tx1"/>
                </a:solidFill>
              </a:rPr>
              <a:t>(moteurs, ventilateurs…..etc) ou bien des </a:t>
            </a:r>
            <a:r>
              <a:rPr lang="fr-FR" sz="2400" b="1" u="sng" dirty="0">
                <a:solidFill>
                  <a:srgbClr val="0070C0"/>
                </a:solidFill>
              </a:rPr>
              <a:t>bruits liés aux modes opératoires </a:t>
            </a:r>
            <a:r>
              <a:rPr lang="fr-FR" sz="2400" dirty="0">
                <a:solidFill>
                  <a:schemeClr val="tx1"/>
                </a:solidFill>
              </a:rPr>
              <a:t>(chutes d’objet, ouverture des portes, marteau piqueur) </a:t>
            </a:r>
          </a:p>
          <a:p>
            <a:pPr algn="just"/>
            <a:endParaRPr lang="fr-FR" sz="2400" dirty="0">
              <a:solidFill>
                <a:schemeClr val="tx1"/>
              </a:solidFill>
            </a:endParaRPr>
          </a:p>
          <a:p>
            <a:pPr algn="just"/>
            <a:r>
              <a:rPr lang="fr-FR" sz="2400" dirty="0">
                <a:solidFill>
                  <a:schemeClr val="tx1"/>
                </a:solidFill>
              </a:rPr>
              <a:t>Ce type de bruit d’origine industrielle et de chantier se caractérisent par des caractères </a:t>
            </a:r>
            <a:r>
              <a:rPr lang="fr-FR" sz="2400" b="1" u="sng" dirty="0">
                <a:solidFill>
                  <a:srgbClr val="0070C0"/>
                </a:solidFill>
              </a:rPr>
              <a:t>intermittents</a:t>
            </a:r>
            <a:r>
              <a:rPr lang="fr-FR" sz="2400" dirty="0">
                <a:solidFill>
                  <a:schemeClr val="tx1"/>
                </a:solidFill>
              </a:rPr>
              <a:t>, </a:t>
            </a:r>
            <a:r>
              <a:rPr lang="fr-FR" sz="2400" b="1" u="sng" dirty="0">
                <a:solidFill>
                  <a:srgbClr val="0070C0"/>
                </a:solidFill>
              </a:rPr>
              <a:t>discontinus</a:t>
            </a:r>
            <a:r>
              <a:rPr lang="fr-FR" sz="2400" dirty="0">
                <a:solidFill>
                  <a:schemeClr val="tx1"/>
                </a:solidFill>
              </a:rPr>
              <a:t> ou </a:t>
            </a:r>
            <a:r>
              <a:rPr lang="fr-FR" sz="2400" b="1" u="sng" dirty="0">
                <a:solidFill>
                  <a:srgbClr val="0070C0"/>
                </a:solidFill>
              </a:rPr>
              <a:t>imprévus</a:t>
            </a:r>
            <a:r>
              <a:rPr lang="fr-FR" sz="2400" dirty="0">
                <a:solidFill>
                  <a:schemeClr val="tx1"/>
                </a:solidFill>
              </a:rPr>
              <a:t> qui ajoutent a la gène. </a:t>
            </a:r>
          </a:p>
          <a:p>
            <a:pPr algn="just"/>
            <a:endParaRPr lang="fr-FR" sz="28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214290"/>
            <a:ext cx="9144000" cy="6643710"/>
          </a:xfrm>
        </p:spPr>
        <p:txBody>
          <a:bodyPr/>
          <a:lstStyle/>
          <a:p>
            <a:pPr algn="l"/>
            <a:r>
              <a:rPr lang="fr-FR" sz="2800" b="1" u="sng" dirty="0">
                <a:solidFill>
                  <a:schemeClr val="tx1"/>
                </a:solidFill>
              </a:rPr>
              <a:t>D/ Bruits lié au transport par voies ferrées:</a:t>
            </a:r>
          </a:p>
          <a:p>
            <a:pPr algn="l"/>
            <a:endParaRPr lang="fr-FR" sz="2800" u="sng" dirty="0">
              <a:solidFill>
                <a:schemeClr val="tx1"/>
              </a:solidFill>
            </a:endParaRPr>
          </a:p>
          <a:p>
            <a:pPr algn="just"/>
            <a:r>
              <a:rPr lang="fr-FR" sz="2400" dirty="0">
                <a:solidFill>
                  <a:schemeClr val="tx1"/>
                </a:solidFill>
              </a:rPr>
              <a:t>Ils sont principalement des bruits de roulement (contact roue/rail des transport ferroviaires </a:t>
            </a:r>
          </a:p>
          <a:p>
            <a:pPr algn="l"/>
            <a:endParaRPr lang="fr-FR" sz="2800" dirty="0">
              <a:solidFill>
                <a:schemeClr val="tx1"/>
              </a:solidFill>
            </a:endParaRPr>
          </a:p>
          <a:p>
            <a:pPr algn="l"/>
            <a:r>
              <a:rPr lang="fr-FR" sz="2800" b="1" u="sng" dirty="0">
                <a:solidFill>
                  <a:schemeClr val="tx1"/>
                </a:solidFill>
              </a:rPr>
              <a:t>E/ Bruits liés a des activités festives et sportives:</a:t>
            </a:r>
            <a:r>
              <a:rPr lang="fr-FR" sz="2800" u="sng" dirty="0">
                <a:solidFill>
                  <a:schemeClr val="tx1"/>
                </a:solidFill>
              </a:rPr>
              <a:t> </a:t>
            </a:r>
          </a:p>
          <a:p>
            <a:pPr algn="l"/>
            <a:endParaRPr lang="fr-FR" sz="2800" u="sng" dirty="0">
              <a:solidFill>
                <a:schemeClr val="tx1"/>
              </a:solidFill>
            </a:endParaRPr>
          </a:p>
          <a:p>
            <a:pPr algn="l"/>
            <a:r>
              <a:rPr lang="fr-FR" sz="2400" dirty="0">
                <a:solidFill>
                  <a:schemeClr val="tx1"/>
                </a:solidFill>
              </a:rPr>
              <a:t>Activités de concerts, les circuits automobiles, les stades de foot…etc.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8858280" cy="620688"/>
          </a:xfrm>
        </p:spPr>
        <p:txBody>
          <a:bodyPr>
            <a:normAutofit fontScale="90000"/>
          </a:bodyPr>
          <a:lstStyle/>
          <a:p>
            <a:pPr algn="l"/>
            <a:r>
              <a:rPr lang="fr-FR" sz="2800" b="1" u="sng" dirty="0">
                <a:solidFill>
                  <a:srgbClr val="FF0000"/>
                </a:solidFill>
              </a:rPr>
              <a:t>4/ Les niveaux sonore </a:t>
            </a:r>
            <a:br>
              <a:rPr lang="fr-FR" sz="2000" dirty="0"/>
            </a:br>
            <a:endParaRPr lang="fr-FR" sz="2000" dirty="0"/>
          </a:p>
        </p:txBody>
      </p:sp>
      <p:graphicFrame>
        <p:nvGraphicFramePr>
          <p:cNvPr id="4" name="Tableau 3"/>
          <p:cNvGraphicFramePr>
            <a:graphicFrameLocks noGrp="1"/>
          </p:cNvGraphicFramePr>
          <p:nvPr>
            <p:extLst>
              <p:ext uri="{D42A27DB-BD31-4B8C-83A1-F6EECF244321}">
                <p14:modId xmlns:p14="http://schemas.microsoft.com/office/powerpoint/2010/main" val="3949540479"/>
              </p:ext>
            </p:extLst>
          </p:nvPr>
        </p:nvGraphicFramePr>
        <p:xfrm>
          <a:off x="0" y="460989"/>
          <a:ext cx="9041869" cy="6399861"/>
        </p:xfrm>
        <a:graphic>
          <a:graphicData uri="http://schemas.openxmlformats.org/drawingml/2006/table">
            <a:tbl>
              <a:tblPr/>
              <a:tblGrid>
                <a:gridCol w="2021598">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5292079">
                  <a:extLst>
                    <a:ext uri="{9D8B030D-6E8A-4147-A177-3AD203B41FA5}">
                      <a16:colId xmlns:a16="http://schemas.microsoft.com/office/drawing/2014/main" val="20002"/>
                    </a:ext>
                  </a:extLst>
                </a:gridCol>
              </a:tblGrid>
              <a:tr h="420577">
                <a:tc>
                  <a:txBody>
                    <a:bodyPr/>
                    <a:lstStyle/>
                    <a:p>
                      <a:pPr algn="ctr">
                        <a:lnSpc>
                          <a:spcPct val="115000"/>
                        </a:lnSpc>
                        <a:spcAft>
                          <a:spcPts val="0"/>
                        </a:spcAft>
                      </a:pPr>
                      <a:r>
                        <a:rPr lang="fr-FR" sz="2400" b="1" u="sng" dirty="0">
                          <a:latin typeface="Calibri"/>
                          <a:ea typeface="Calibri"/>
                          <a:cs typeface="Arial"/>
                        </a:rPr>
                        <a:t>Mesure</a:t>
                      </a:r>
                      <a:endParaRPr lang="fr-FR" sz="1800" dirty="0">
                        <a:latin typeface="Calibri"/>
                        <a:ea typeface="Calibri"/>
                        <a:cs typeface="Arial"/>
                      </a:endParaRP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fr-FR" sz="2400" b="1" u="sng">
                          <a:latin typeface="Calibri"/>
                          <a:ea typeface="Calibri"/>
                          <a:cs typeface="Arial"/>
                        </a:rPr>
                        <a:t>Niveau</a:t>
                      </a:r>
                      <a:endParaRPr lang="fr-FR" sz="1800">
                        <a:latin typeface="Calibri"/>
                        <a:ea typeface="Calibri"/>
                        <a:cs typeface="Arial"/>
                      </a:endParaRP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fr-FR" sz="2400" b="1" u="sng" dirty="0">
                          <a:latin typeface="Calibri"/>
                          <a:ea typeface="Calibri"/>
                          <a:cs typeface="Arial"/>
                        </a:rPr>
                        <a:t>Exemple</a:t>
                      </a:r>
                      <a:endParaRPr lang="fr-FR" sz="1800" dirty="0">
                        <a:latin typeface="Calibri"/>
                        <a:ea typeface="Calibri"/>
                        <a:cs typeface="Arial"/>
                      </a:endParaRP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78487">
                <a:tc>
                  <a:txBody>
                    <a:bodyPr/>
                    <a:lstStyle/>
                    <a:p>
                      <a:pPr algn="ctr">
                        <a:lnSpc>
                          <a:spcPct val="115000"/>
                        </a:lnSpc>
                        <a:spcAft>
                          <a:spcPts val="0"/>
                        </a:spcAft>
                      </a:pPr>
                      <a:r>
                        <a:rPr lang="fr-FR" sz="2000" dirty="0">
                          <a:latin typeface="Calibri"/>
                          <a:ea typeface="Calibri"/>
                          <a:cs typeface="Arial"/>
                        </a:rPr>
                        <a:t>De 0 a 10 dB (A)</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nSpc>
                          <a:spcPct val="115000"/>
                        </a:lnSpc>
                        <a:spcAft>
                          <a:spcPts val="0"/>
                        </a:spcAft>
                      </a:pPr>
                      <a:endParaRPr lang="fr-FR" sz="1600" dirty="0">
                        <a:latin typeface="Calibri"/>
                        <a:ea typeface="Calibri"/>
                        <a:cs typeface="Arial"/>
                      </a:endParaRPr>
                    </a:p>
                    <a:p>
                      <a:pPr algn="ctr">
                        <a:lnSpc>
                          <a:spcPct val="115000"/>
                        </a:lnSpc>
                        <a:spcAft>
                          <a:spcPts val="0"/>
                        </a:spcAft>
                      </a:pPr>
                      <a:r>
                        <a:rPr lang="fr-FR" sz="2000" b="1" dirty="0">
                          <a:latin typeface="Calibri"/>
                          <a:ea typeface="Calibri"/>
                          <a:cs typeface="Arial"/>
                        </a:rPr>
                        <a:t>Audible</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Arial"/>
                        </a:rPr>
                        <a:t>Désert</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8487">
                <a:tc>
                  <a:txBody>
                    <a:bodyPr/>
                    <a:lstStyle/>
                    <a:p>
                      <a:pPr algn="ctr">
                        <a:lnSpc>
                          <a:spcPct val="115000"/>
                        </a:lnSpc>
                        <a:spcAft>
                          <a:spcPts val="0"/>
                        </a:spcAft>
                      </a:pPr>
                      <a:r>
                        <a:rPr lang="fr-FR" sz="2000" dirty="0">
                          <a:latin typeface="Calibri"/>
                          <a:ea typeface="Calibri"/>
                          <a:cs typeface="Arial"/>
                        </a:rPr>
                        <a:t>De 10 a 20 dB (A)</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nSpc>
                          <a:spcPct val="115000"/>
                        </a:lnSpc>
                        <a:spcAft>
                          <a:spcPts val="0"/>
                        </a:spcAft>
                      </a:pPr>
                      <a:r>
                        <a:rPr lang="fr-FR" sz="2000">
                          <a:latin typeface="Calibri"/>
                          <a:ea typeface="Calibri"/>
                          <a:cs typeface="Arial"/>
                        </a:rPr>
                        <a:t>Cabine de prise de son</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8487">
                <a:tc>
                  <a:txBody>
                    <a:bodyPr/>
                    <a:lstStyle/>
                    <a:p>
                      <a:pPr algn="ctr">
                        <a:lnSpc>
                          <a:spcPct val="115000"/>
                        </a:lnSpc>
                        <a:spcAft>
                          <a:spcPts val="0"/>
                        </a:spcAft>
                      </a:pPr>
                      <a:r>
                        <a:rPr lang="fr-FR" sz="2000" dirty="0">
                          <a:latin typeface="Calibri"/>
                          <a:ea typeface="Calibri"/>
                          <a:cs typeface="Arial"/>
                        </a:rPr>
                        <a:t>De 20 a 30 dB (A)</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nSpc>
                          <a:spcPct val="115000"/>
                        </a:lnSpc>
                        <a:spcAft>
                          <a:spcPts val="0"/>
                        </a:spcAft>
                      </a:pPr>
                      <a:r>
                        <a:rPr lang="fr-FR" sz="2000" dirty="0">
                          <a:latin typeface="Calibri"/>
                          <a:ea typeface="Calibri"/>
                          <a:cs typeface="Arial"/>
                        </a:rPr>
                        <a:t>Conversation a voix basse, Chuchotement.</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8487">
                <a:tc rowSpan="2">
                  <a:txBody>
                    <a:bodyPr/>
                    <a:lstStyle/>
                    <a:p>
                      <a:pPr algn="ctr">
                        <a:lnSpc>
                          <a:spcPct val="115000"/>
                        </a:lnSpc>
                        <a:spcAft>
                          <a:spcPts val="0"/>
                        </a:spcAft>
                      </a:pPr>
                      <a:r>
                        <a:rPr lang="fr-FR" sz="1800" dirty="0">
                          <a:latin typeface="Calibri"/>
                          <a:ea typeface="Calibri"/>
                          <a:cs typeface="Arial"/>
                        </a:rPr>
                        <a:t>De 30 a 40 dB (A)</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nSpc>
                          <a:spcPct val="115000"/>
                        </a:lnSpc>
                        <a:spcAft>
                          <a:spcPts val="0"/>
                        </a:spcAft>
                      </a:pPr>
                      <a:r>
                        <a:rPr lang="fr-FR" sz="2000" dirty="0">
                          <a:latin typeface="Calibri"/>
                          <a:ea typeface="Calibri"/>
                          <a:cs typeface="Arial"/>
                        </a:rPr>
                        <a:t>Forêt, Réfrigérateur.</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377">
                <a:tc vMerge="1">
                  <a:txBody>
                    <a:bodyPr/>
                    <a:lstStyle/>
                    <a:p>
                      <a:endParaRPr lang="fr-FR"/>
                    </a:p>
                  </a:txBody>
                  <a:tcPr/>
                </a:tc>
                <a:tc vMerge="1">
                  <a:txBody>
                    <a:bodyPr/>
                    <a:lstStyle/>
                    <a:p>
                      <a:endParaRPr lang="fr-FR"/>
                    </a:p>
                  </a:txBody>
                  <a:tcPr/>
                </a:tc>
                <a:tc rowSpan="2">
                  <a:txBody>
                    <a:bodyPr/>
                    <a:lstStyle/>
                    <a:p>
                      <a:pPr>
                        <a:lnSpc>
                          <a:spcPct val="115000"/>
                        </a:lnSpc>
                        <a:spcAft>
                          <a:spcPts val="0"/>
                        </a:spcAft>
                      </a:pPr>
                      <a:r>
                        <a:rPr lang="fr-FR" sz="2000" dirty="0">
                          <a:latin typeface="Calibri"/>
                          <a:ea typeface="Calibri"/>
                          <a:cs typeface="Arial"/>
                        </a:rPr>
                        <a:t>Lave vaisselle</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6110">
                <a:tc>
                  <a:txBody>
                    <a:bodyPr/>
                    <a:lstStyle/>
                    <a:p>
                      <a:pPr algn="ctr">
                        <a:lnSpc>
                          <a:spcPct val="115000"/>
                        </a:lnSpc>
                        <a:spcAft>
                          <a:spcPts val="0"/>
                        </a:spcAft>
                      </a:pPr>
                      <a:r>
                        <a:rPr lang="fr-FR" sz="1800">
                          <a:latin typeface="Calibri"/>
                          <a:ea typeface="Calibri"/>
                          <a:cs typeface="Arial"/>
                        </a:rPr>
                        <a:t>De 50 a 60 dB (A)</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pPr>
                        <a:lnSpc>
                          <a:spcPct val="115000"/>
                        </a:lnSpc>
                        <a:spcAft>
                          <a:spcPts val="0"/>
                        </a:spcAft>
                      </a:pPr>
                      <a:endParaRPr lang="fr-FR" sz="1800" dirty="0">
                        <a:latin typeface="Calibri"/>
                        <a:ea typeface="Calibri"/>
                        <a:cs typeface="Arial"/>
                      </a:endParaRP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8487">
                <a:tc>
                  <a:txBody>
                    <a:bodyPr/>
                    <a:lstStyle/>
                    <a:p>
                      <a:pPr algn="ctr">
                        <a:lnSpc>
                          <a:spcPct val="115000"/>
                        </a:lnSpc>
                        <a:spcAft>
                          <a:spcPts val="0"/>
                        </a:spcAft>
                      </a:pPr>
                      <a:r>
                        <a:rPr lang="fr-FR" sz="1800" dirty="0">
                          <a:latin typeface="Calibri"/>
                          <a:ea typeface="Calibri"/>
                          <a:cs typeface="Arial"/>
                        </a:rPr>
                        <a:t>De 60 a 70 dB (A)</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nSpc>
                          <a:spcPct val="115000"/>
                        </a:lnSpc>
                        <a:spcAft>
                          <a:spcPts val="0"/>
                        </a:spcAft>
                      </a:pPr>
                      <a:r>
                        <a:rPr lang="fr-FR" sz="2000" dirty="0">
                          <a:latin typeface="Calibri"/>
                          <a:ea typeface="Calibri"/>
                          <a:cs typeface="Arial"/>
                        </a:rPr>
                        <a:t>Sèche linge, Sonnerie de téléphone</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8487">
                <a:tc>
                  <a:txBody>
                    <a:bodyPr/>
                    <a:lstStyle/>
                    <a:p>
                      <a:pPr algn="ctr">
                        <a:lnSpc>
                          <a:spcPct val="115000"/>
                        </a:lnSpc>
                        <a:spcAft>
                          <a:spcPts val="0"/>
                        </a:spcAft>
                      </a:pPr>
                      <a:r>
                        <a:rPr lang="fr-FR" sz="1800" dirty="0">
                          <a:latin typeface="Calibri"/>
                          <a:ea typeface="Calibri"/>
                          <a:cs typeface="Arial"/>
                        </a:rPr>
                        <a:t>De 70 a 80 dB(A)</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nSpc>
                          <a:spcPct val="115000"/>
                        </a:lnSpc>
                        <a:spcAft>
                          <a:spcPts val="0"/>
                        </a:spcAft>
                      </a:pPr>
                      <a:r>
                        <a:rPr lang="fr-FR" sz="2000" dirty="0">
                          <a:latin typeface="Calibri"/>
                          <a:ea typeface="Calibri"/>
                          <a:cs typeface="Arial"/>
                        </a:rPr>
                        <a:t>Aspirateur, Restaurant bruyant. </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8487">
                <a:tc>
                  <a:txBody>
                    <a:bodyPr/>
                    <a:lstStyle/>
                    <a:p>
                      <a:pPr algn="ctr">
                        <a:lnSpc>
                          <a:spcPct val="115000"/>
                        </a:lnSpc>
                        <a:spcAft>
                          <a:spcPts val="0"/>
                        </a:spcAft>
                      </a:pPr>
                      <a:r>
                        <a:rPr lang="fr-FR" sz="1800">
                          <a:latin typeface="Calibri"/>
                          <a:ea typeface="Calibri"/>
                          <a:cs typeface="Arial"/>
                        </a:rPr>
                        <a:t>De 80 a 90 dB (A)</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15000"/>
                        </a:lnSpc>
                        <a:spcAft>
                          <a:spcPts val="0"/>
                        </a:spcAft>
                      </a:pPr>
                      <a:endParaRPr lang="fr-FR" sz="1600" dirty="0">
                        <a:latin typeface="Calibri"/>
                        <a:ea typeface="Calibri"/>
                        <a:cs typeface="Arial"/>
                      </a:endParaRPr>
                    </a:p>
                    <a:p>
                      <a:pPr algn="ctr">
                        <a:lnSpc>
                          <a:spcPct val="115000"/>
                        </a:lnSpc>
                        <a:spcAft>
                          <a:spcPts val="0"/>
                        </a:spcAft>
                      </a:pPr>
                      <a:r>
                        <a:rPr lang="fr-FR" sz="2000" b="1" dirty="0">
                          <a:latin typeface="Calibri"/>
                          <a:ea typeface="Calibri"/>
                          <a:cs typeface="Arial"/>
                        </a:rPr>
                        <a:t>Douloureux</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Arial"/>
                        </a:rPr>
                        <a:t>Tondeuse a gazon, Klaxon</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8487">
                <a:tc>
                  <a:txBody>
                    <a:bodyPr/>
                    <a:lstStyle/>
                    <a:p>
                      <a:pPr algn="ctr">
                        <a:lnSpc>
                          <a:spcPct val="115000"/>
                        </a:lnSpc>
                        <a:spcAft>
                          <a:spcPts val="0"/>
                        </a:spcAft>
                      </a:pPr>
                      <a:r>
                        <a:rPr lang="fr-FR" sz="1800" dirty="0">
                          <a:latin typeface="Calibri"/>
                          <a:ea typeface="Calibri"/>
                          <a:cs typeface="Arial"/>
                        </a:rPr>
                        <a:t>De 90 a 100 dB (A)</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nSpc>
                          <a:spcPct val="115000"/>
                        </a:lnSpc>
                        <a:spcAft>
                          <a:spcPts val="0"/>
                        </a:spcAft>
                      </a:pPr>
                      <a:r>
                        <a:rPr lang="fr-FR" sz="2000" dirty="0">
                          <a:latin typeface="Calibri"/>
                          <a:ea typeface="Calibri"/>
                          <a:cs typeface="Arial"/>
                        </a:rPr>
                        <a:t>Route a circulation dense, Tronçonneuse</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8487">
                <a:tc>
                  <a:txBody>
                    <a:bodyPr/>
                    <a:lstStyle/>
                    <a:p>
                      <a:pPr algn="ctr">
                        <a:lnSpc>
                          <a:spcPct val="115000"/>
                        </a:lnSpc>
                        <a:spcAft>
                          <a:spcPts val="0"/>
                        </a:spcAft>
                      </a:pPr>
                      <a:r>
                        <a:rPr lang="fr-FR" sz="1800" baseline="0" dirty="0">
                          <a:latin typeface="Calibri"/>
                          <a:ea typeface="Calibri"/>
                          <a:cs typeface="Arial"/>
                        </a:rPr>
                        <a:t>De 100 a 110 dB (A)</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nSpc>
                          <a:spcPct val="115000"/>
                        </a:lnSpc>
                        <a:spcAft>
                          <a:spcPts val="0"/>
                        </a:spcAft>
                      </a:pPr>
                      <a:r>
                        <a:rPr lang="fr-FR" sz="2000" dirty="0">
                          <a:latin typeface="Calibri"/>
                          <a:ea typeface="Calibri"/>
                          <a:cs typeface="Arial"/>
                        </a:rPr>
                        <a:t>Marteau piqueur à moins de 5 mètres dans une rue </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78487">
                <a:tc>
                  <a:txBody>
                    <a:bodyPr/>
                    <a:lstStyle/>
                    <a:p>
                      <a:pPr algn="ctr">
                        <a:lnSpc>
                          <a:spcPct val="115000"/>
                        </a:lnSpc>
                        <a:spcAft>
                          <a:spcPts val="0"/>
                        </a:spcAft>
                      </a:pPr>
                      <a:r>
                        <a:rPr lang="fr-FR" sz="1800" dirty="0">
                          <a:latin typeface="Calibri"/>
                          <a:ea typeface="Calibri"/>
                          <a:cs typeface="Arial"/>
                        </a:rPr>
                        <a:t>De 110 a 120 dB (A)</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nSpc>
                          <a:spcPct val="115000"/>
                        </a:lnSpc>
                        <a:spcAft>
                          <a:spcPts val="0"/>
                        </a:spcAft>
                      </a:pPr>
                      <a:r>
                        <a:rPr lang="fr-FR" sz="2000" dirty="0">
                          <a:latin typeface="Calibri"/>
                          <a:ea typeface="Calibri"/>
                          <a:cs typeface="Arial"/>
                        </a:rPr>
                        <a:t>Tonnerre, Atelier de chaudronnerie</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78487">
                <a:tc>
                  <a:txBody>
                    <a:bodyPr/>
                    <a:lstStyle/>
                    <a:p>
                      <a:pPr algn="ctr">
                        <a:lnSpc>
                          <a:spcPct val="115000"/>
                        </a:lnSpc>
                        <a:spcAft>
                          <a:spcPts val="0"/>
                        </a:spcAft>
                      </a:pPr>
                      <a:r>
                        <a:rPr lang="fr-FR" sz="1800" dirty="0">
                          <a:latin typeface="Calibri"/>
                          <a:ea typeface="Calibri"/>
                          <a:cs typeface="Arial"/>
                        </a:rPr>
                        <a:t>De 120 a 130 dB (A)</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nSpc>
                          <a:spcPct val="115000"/>
                        </a:lnSpc>
                        <a:spcAft>
                          <a:spcPts val="0"/>
                        </a:spcAft>
                      </a:pPr>
                      <a:r>
                        <a:rPr lang="fr-FR" sz="2000" dirty="0">
                          <a:latin typeface="Calibri"/>
                          <a:ea typeface="Calibri"/>
                          <a:cs typeface="Arial"/>
                        </a:rPr>
                        <a:t>Avion au décollage (a 300 m)</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78487">
                <a:tc>
                  <a:txBody>
                    <a:bodyPr/>
                    <a:lstStyle/>
                    <a:p>
                      <a:pPr algn="ctr">
                        <a:lnSpc>
                          <a:spcPct val="115000"/>
                        </a:lnSpc>
                        <a:spcAft>
                          <a:spcPts val="0"/>
                        </a:spcAft>
                      </a:pPr>
                      <a:r>
                        <a:rPr lang="fr-FR" sz="1800">
                          <a:latin typeface="Calibri"/>
                          <a:ea typeface="Calibri"/>
                          <a:cs typeface="Arial"/>
                        </a:rPr>
                        <a:t>De 130 a 150 dB (A)</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endParaRPr lang="fr-FR" sz="1600" dirty="0">
                        <a:latin typeface="Calibri"/>
                        <a:ea typeface="Calibri"/>
                        <a:cs typeface="Arial"/>
                      </a:endParaRPr>
                    </a:p>
                    <a:p>
                      <a:pPr algn="ctr">
                        <a:lnSpc>
                          <a:spcPct val="115000"/>
                        </a:lnSpc>
                        <a:spcAft>
                          <a:spcPts val="0"/>
                        </a:spcAft>
                      </a:pPr>
                      <a:r>
                        <a:rPr lang="fr-FR" sz="1800" b="1" dirty="0">
                          <a:latin typeface="Calibri"/>
                          <a:ea typeface="Calibri"/>
                          <a:cs typeface="Arial"/>
                        </a:rPr>
                        <a:t>Insupportable</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Arial"/>
                        </a:rPr>
                        <a:t>Course de Formule 1, Avion au décollage</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78487">
                <a:tc>
                  <a:txBody>
                    <a:bodyPr/>
                    <a:lstStyle/>
                    <a:p>
                      <a:pPr algn="ctr">
                        <a:lnSpc>
                          <a:spcPct val="115000"/>
                        </a:lnSpc>
                        <a:spcAft>
                          <a:spcPts val="0"/>
                        </a:spcAft>
                      </a:pPr>
                      <a:r>
                        <a:rPr lang="fr-FR" sz="1800" dirty="0">
                          <a:latin typeface="Calibri"/>
                          <a:ea typeface="Calibri"/>
                          <a:cs typeface="Arial"/>
                        </a:rPr>
                        <a:t>170 dB</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nSpc>
                          <a:spcPct val="115000"/>
                        </a:lnSpc>
                        <a:spcAft>
                          <a:spcPts val="0"/>
                        </a:spcAft>
                      </a:pPr>
                      <a:r>
                        <a:rPr lang="fr-FR" sz="2000" dirty="0">
                          <a:latin typeface="Calibri"/>
                          <a:ea typeface="Calibri"/>
                          <a:cs typeface="Arial"/>
                        </a:rPr>
                        <a:t>Fusil d’assaut</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78487">
                <a:tc>
                  <a:txBody>
                    <a:bodyPr/>
                    <a:lstStyle/>
                    <a:p>
                      <a:pPr algn="ctr">
                        <a:lnSpc>
                          <a:spcPct val="115000"/>
                        </a:lnSpc>
                        <a:spcAft>
                          <a:spcPts val="0"/>
                        </a:spcAft>
                      </a:pPr>
                      <a:r>
                        <a:rPr lang="fr-FR" sz="1800" dirty="0">
                          <a:latin typeface="Calibri"/>
                          <a:ea typeface="Calibri"/>
                          <a:cs typeface="Arial"/>
                        </a:rPr>
                        <a:t>180 dB</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nSpc>
                          <a:spcPct val="115000"/>
                        </a:lnSpc>
                        <a:spcAft>
                          <a:spcPts val="0"/>
                        </a:spcAft>
                      </a:pPr>
                      <a:r>
                        <a:rPr lang="fr-FR" sz="2000" dirty="0">
                          <a:latin typeface="Calibri"/>
                          <a:ea typeface="Calibri"/>
                          <a:cs typeface="Arial"/>
                        </a:rPr>
                        <a:t>Lancement d’une roquette.</a:t>
                      </a:r>
                    </a:p>
                  </a:txBody>
                  <a:tcPr marL="65443" marR="6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7772400" cy="714380"/>
          </a:xfrm>
        </p:spPr>
        <p:txBody>
          <a:bodyPr>
            <a:normAutofit/>
          </a:bodyPr>
          <a:lstStyle/>
          <a:p>
            <a:pPr algn="l"/>
            <a:r>
              <a:rPr lang="fr-FR" sz="2800" b="1" u="sng" dirty="0">
                <a:solidFill>
                  <a:srgbClr val="FF0000"/>
                </a:solidFill>
              </a:rPr>
              <a:t>5/ L’échelle de bruit </a:t>
            </a:r>
          </a:p>
        </p:txBody>
      </p:sp>
      <p:sp>
        <p:nvSpPr>
          <p:cNvPr id="3" name="Sous-titre 2"/>
          <p:cNvSpPr>
            <a:spLocks noGrp="1"/>
          </p:cNvSpPr>
          <p:nvPr>
            <p:ph type="subTitle" idx="1"/>
          </p:nvPr>
        </p:nvSpPr>
        <p:spPr>
          <a:xfrm>
            <a:off x="0" y="714356"/>
            <a:ext cx="9144000" cy="928694"/>
          </a:xfrm>
        </p:spPr>
        <p:txBody>
          <a:bodyPr>
            <a:normAutofit/>
          </a:bodyPr>
          <a:lstStyle/>
          <a:p>
            <a:pPr algn="just"/>
            <a:r>
              <a:rPr lang="fr-FR" sz="2400" dirty="0">
                <a:solidFill>
                  <a:schemeClr val="tx1"/>
                </a:solidFill>
              </a:rPr>
              <a:t>L’échelle du bruit s’étend de </a:t>
            </a:r>
            <a:r>
              <a:rPr lang="fr-FR" sz="2400" b="1" dirty="0">
                <a:solidFill>
                  <a:schemeClr val="tx1"/>
                </a:solidFill>
              </a:rPr>
              <a:t>0dB</a:t>
            </a:r>
            <a:r>
              <a:rPr lang="fr-FR" sz="2400" dirty="0">
                <a:solidFill>
                  <a:schemeClr val="tx1"/>
                </a:solidFill>
              </a:rPr>
              <a:t> (seuil d’audibilité) a </a:t>
            </a:r>
            <a:r>
              <a:rPr lang="fr-FR" sz="2400" b="1" dirty="0">
                <a:solidFill>
                  <a:schemeClr val="tx1"/>
                </a:solidFill>
              </a:rPr>
              <a:t>120 dB </a:t>
            </a:r>
            <a:r>
              <a:rPr lang="fr-FR" sz="2400" dirty="0">
                <a:solidFill>
                  <a:schemeClr val="tx1"/>
                </a:solidFill>
              </a:rPr>
              <a:t>(seuil de la douleur) </a:t>
            </a:r>
          </a:p>
        </p:txBody>
      </p:sp>
      <p:sp>
        <p:nvSpPr>
          <p:cNvPr id="47106" name="AutoShape 2" descr="Echelle du bru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Accolade ouvrante 7"/>
          <p:cNvSpPr/>
          <p:nvPr/>
        </p:nvSpPr>
        <p:spPr>
          <a:xfrm>
            <a:off x="2928926" y="5715016"/>
            <a:ext cx="214314" cy="64294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47112" name="Picture 8" descr="C:\Users\MEDJAHED\Desktop\544325.png"/>
          <p:cNvPicPr>
            <a:picLocks noChangeAspect="1" noChangeArrowheads="1"/>
          </p:cNvPicPr>
          <p:nvPr/>
        </p:nvPicPr>
        <p:blipFill>
          <a:blip r:embed="rId2"/>
          <a:srcRect/>
          <a:stretch>
            <a:fillRect/>
          </a:stretch>
        </p:blipFill>
        <p:spPr bwMode="auto">
          <a:xfrm>
            <a:off x="2002623" y="1268398"/>
            <a:ext cx="5138753" cy="547297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0" y="2428868"/>
            <a:ext cx="2571736" cy="64294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5" name="ZoneTexte 4"/>
          <p:cNvSpPr txBox="1"/>
          <p:nvPr/>
        </p:nvSpPr>
        <p:spPr>
          <a:xfrm>
            <a:off x="357158" y="2500306"/>
            <a:ext cx="2214578" cy="461665"/>
          </a:xfrm>
          <a:prstGeom prst="rect">
            <a:avLst/>
          </a:prstGeom>
          <a:noFill/>
        </p:spPr>
        <p:txBody>
          <a:bodyPr wrap="square" rtlCol="0">
            <a:spAutoFit/>
          </a:bodyPr>
          <a:lstStyle/>
          <a:p>
            <a:r>
              <a:rPr lang="fr-FR" sz="2400" b="1" dirty="0"/>
              <a:t>Déficit auditif</a:t>
            </a:r>
          </a:p>
        </p:txBody>
      </p:sp>
      <p:sp>
        <p:nvSpPr>
          <p:cNvPr id="6" name="Ellipse 5"/>
          <p:cNvSpPr/>
          <p:nvPr/>
        </p:nvSpPr>
        <p:spPr>
          <a:xfrm>
            <a:off x="5143504" y="2000240"/>
            <a:ext cx="3214710" cy="121444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7" name="ZoneTexte 6"/>
          <p:cNvSpPr txBox="1"/>
          <p:nvPr/>
        </p:nvSpPr>
        <p:spPr>
          <a:xfrm>
            <a:off x="5214942" y="2143116"/>
            <a:ext cx="2928958" cy="830997"/>
          </a:xfrm>
          <a:prstGeom prst="rect">
            <a:avLst/>
          </a:prstGeom>
          <a:noFill/>
        </p:spPr>
        <p:txBody>
          <a:bodyPr wrap="square" rtlCol="0">
            <a:spAutoFit/>
          </a:bodyPr>
          <a:lstStyle/>
          <a:p>
            <a:pPr algn="ctr"/>
            <a:r>
              <a:rPr lang="fr-FR" sz="2400" b="1" dirty="0"/>
              <a:t>Perturbation du repos et du sommeil</a:t>
            </a:r>
          </a:p>
        </p:txBody>
      </p:sp>
      <p:sp>
        <p:nvSpPr>
          <p:cNvPr id="8" name="Ellipse 7"/>
          <p:cNvSpPr/>
          <p:nvPr/>
        </p:nvSpPr>
        <p:spPr>
          <a:xfrm>
            <a:off x="642910" y="4572008"/>
            <a:ext cx="3286148" cy="11430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9" name="ZoneTexte 8"/>
          <p:cNvSpPr txBox="1"/>
          <p:nvPr/>
        </p:nvSpPr>
        <p:spPr>
          <a:xfrm>
            <a:off x="785786" y="4643446"/>
            <a:ext cx="3000396" cy="830997"/>
          </a:xfrm>
          <a:prstGeom prst="rect">
            <a:avLst/>
          </a:prstGeom>
          <a:noFill/>
        </p:spPr>
        <p:txBody>
          <a:bodyPr wrap="square" rtlCol="0">
            <a:spAutoFit/>
          </a:bodyPr>
          <a:lstStyle/>
          <a:p>
            <a:pPr algn="ctr"/>
            <a:r>
              <a:rPr lang="fr-FR" sz="2400" b="1" dirty="0"/>
              <a:t>Effets psychophysiologiques</a:t>
            </a:r>
          </a:p>
        </p:txBody>
      </p:sp>
      <p:sp>
        <p:nvSpPr>
          <p:cNvPr id="10" name="Ellipse 9"/>
          <p:cNvSpPr/>
          <p:nvPr/>
        </p:nvSpPr>
        <p:spPr>
          <a:xfrm>
            <a:off x="5286380" y="4143380"/>
            <a:ext cx="3429024" cy="157163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1" name="ZoneTexte 10"/>
          <p:cNvSpPr txBox="1"/>
          <p:nvPr/>
        </p:nvSpPr>
        <p:spPr>
          <a:xfrm>
            <a:off x="5429256" y="4357694"/>
            <a:ext cx="3286148" cy="1200329"/>
          </a:xfrm>
          <a:prstGeom prst="rect">
            <a:avLst/>
          </a:prstGeom>
          <a:noFill/>
        </p:spPr>
        <p:txBody>
          <a:bodyPr wrap="square" rtlCol="0">
            <a:spAutoFit/>
          </a:bodyPr>
          <a:lstStyle/>
          <a:p>
            <a:pPr algn="ctr"/>
            <a:r>
              <a:rPr lang="fr-FR" sz="2400" b="1" dirty="0"/>
              <a:t>Effets sur la santé mental et sur les performances </a:t>
            </a:r>
          </a:p>
        </p:txBody>
      </p:sp>
      <p:sp>
        <p:nvSpPr>
          <p:cNvPr id="12" name="Titre 11"/>
          <p:cNvSpPr>
            <a:spLocks noGrp="1"/>
          </p:cNvSpPr>
          <p:nvPr>
            <p:ph type="ctrTitle"/>
          </p:nvPr>
        </p:nvSpPr>
        <p:spPr>
          <a:xfrm>
            <a:off x="0" y="0"/>
            <a:ext cx="7772400" cy="571503"/>
          </a:xfrm>
        </p:spPr>
        <p:txBody>
          <a:bodyPr>
            <a:normAutofit fontScale="90000"/>
          </a:bodyPr>
          <a:lstStyle/>
          <a:p>
            <a:pPr algn="l"/>
            <a:r>
              <a:rPr lang="fr-FR" sz="3600" b="1" u="sng" dirty="0">
                <a:solidFill>
                  <a:srgbClr val="FF0000"/>
                </a:solidFill>
              </a:rPr>
              <a:t>6/ Effets sur la santé</a:t>
            </a:r>
            <a:r>
              <a:rPr lang="fr-FR" sz="3200" b="1" u="sng" dirty="0">
                <a:solidFill>
                  <a:srgbClr val="FF0000"/>
                </a:solidFill>
              </a:rPr>
              <a:t>:</a:t>
            </a:r>
            <a:endParaRPr lang="fr-FR" b="1" u="sng"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14291"/>
            <a:ext cx="7772400" cy="642941"/>
          </a:xfrm>
        </p:spPr>
        <p:txBody>
          <a:bodyPr>
            <a:normAutofit/>
          </a:bodyPr>
          <a:lstStyle/>
          <a:p>
            <a:pPr algn="l"/>
            <a:r>
              <a:rPr lang="fr-FR" sz="3200" b="1" u="sng" dirty="0">
                <a:solidFill>
                  <a:srgbClr val="FF0000"/>
                </a:solidFill>
              </a:rPr>
              <a:t>7/ Effet sur l’environnement:</a:t>
            </a:r>
          </a:p>
        </p:txBody>
      </p:sp>
      <p:sp>
        <p:nvSpPr>
          <p:cNvPr id="3" name="Sous-titre 2"/>
          <p:cNvSpPr>
            <a:spLocks noGrp="1"/>
          </p:cNvSpPr>
          <p:nvPr>
            <p:ph type="subTitle" idx="1"/>
          </p:nvPr>
        </p:nvSpPr>
        <p:spPr/>
        <p:txBody>
          <a:bodyPr/>
          <a:lstStyle/>
          <a:p>
            <a:endParaRPr lang="fr-FR"/>
          </a:p>
        </p:txBody>
      </p:sp>
      <p:sp>
        <p:nvSpPr>
          <p:cNvPr id="4" name="Ellipse 3"/>
          <p:cNvSpPr/>
          <p:nvPr/>
        </p:nvSpPr>
        <p:spPr>
          <a:xfrm>
            <a:off x="285720" y="1714488"/>
            <a:ext cx="3357586" cy="114300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5" name="ZoneTexte 4"/>
          <p:cNvSpPr txBox="1"/>
          <p:nvPr/>
        </p:nvSpPr>
        <p:spPr>
          <a:xfrm>
            <a:off x="428596" y="1857364"/>
            <a:ext cx="3000396" cy="830997"/>
          </a:xfrm>
          <a:prstGeom prst="rect">
            <a:avLst/>
          </a:prstGeom>
          <a:noFill/>
        </p:spPr>
        <p:txBody>
          <a:bodyPr wrap="square" rtlCol="0">
            <a:spAutoFit/>
          </a:bodyPr>
          <a:lstStyle/>
          <a:p>
            <a:pPr algn="ctr"/>
            <a:r>
              <a:rPr lang="fr-FR" sz="2400" b="1" dirty="0"/>
              <a:t>Dysfonctionnement de l’</a:t>
            </a:r>
            <a:r>
              <a:rPr lang="fr-FR" sz="2400" b="1" dirty="0" err="1"/>
              <a:t>écosystéme</a:t>
            </a:r>
            <a:endParaRPr lang="fr-FR" sz="2400" b="1" dirty="0"/>
          </a:p>
        </p:txBody>
      </p:sp>
      <p:sp>
        <p:nvSpPr>
          <p:cNvPr id="6" name="Ellipse 5"/>
          <p:cNvSpPr/>
          <p:nvPr/>
        </p:nvSpPr>
        <p:spPr>
          <a:xfrm>
            <a:off x="4857752" y="2714620"/>
            <a:ext cx="3786214" cy="142876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7" name="ZoneTexte 6"/>
          <p:cNvSpPr txBox="1"/>
          <p:nvPr/>
        </p:nvSpPr>
        <p:spPr>
          <a:xfrm>
            <a:off x="4786314" y="2857496"/>
            <a:ext cx="3929058" cy="1200329"/>
          </a:xfrm>
          <a:prstGeom prst="rect">
            <a:avLst/>
          </a:prstGeom>
          <a:noFill/>
        </p:spPr>
        <p:txBody>
          <a:bodyPr wrap="square" rtlCol="0">
            <a:spAutoFit/>
          </a:bodyPr>
          <a:lstStyle/>
          <a:p>
            <a:pPr algn="ctr"/>
            <a:r>
              <a:rPr lang="fr-FR" sz="2400" b="1" dirty="0"/>
              <a:t>Dépréciation du bâti, fragilisation socio-économique </a:t>
            </a:r>
          </a:p>
        </p:txBody>
      </p:sp>
      <p:sp>
        <p:nvSpPr>
          <p:cNvPr id="8" name="Ellipse 7"/>
          <p:cNvSpPr/>
          <p:nvPr/>
        </p:nvSpPr>
        <p:spPr>
          <a:xfrm>
            <a:off x="642910" y="5143512"/>
            <a:ext cx="3786214" cy="142876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9" name="ZoneTexte 8"/>
          <p:cNvSpPr txBox="1"/>
          <p:nvPr/>
        </p:nvSpPr>
        <p:spPr>
          <a:xfrm>
            <a:off x="1428728" y="5500702"/>
            <a:ext cx="2357454" cy="830997"/>
          </a:xfrm>
          <a:prstGeom prst="rect">
            <a:avLst/>
          </a:prstGeom>
          <a:noFill/>
        </p:spPr>
        <p:txBody>
          <a:bodyPr wrap="square" rtlCol="0">
            <a:spAutoFit/>
          </a:bodyPr>
          <a:lstStyle/>
          <a:p>
            <a:pPr algn="ctr"/>
            <a:r>
              <a:rPr lang="fr-FR" sz="2400" b="1" dirty="0"/>
              <a:t>Effets sur la qualité de vie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7772400" cy="620688"/>
          </a:xfrm>
        </p:spPr>
        <p:txBody>
          <a:bodyPr>
            <a:normAutofit/>
          </a:bodyPr>
          <a:lstStyle/>
          <a:p>
            <a:pPr algn="l"/>
            <a:r>
              <a:rPr lang="fr-FR" sz="2800" b="1" u="sng" dirty="0">
                <a:solidFill>
                  <a:srgbClr val="FF0000"/>
                </a:solidFill>
              </a:rPr>
              <a:t>8/ Focus sur le bruit routier:</a:t>
            </a:r>
          </a:p>
        </p:txBody>
      </p:sp>
      <p:sp>
        <p:nvSpPr>
          <p:cNvPr id="3" name="Sous-titre 2"/>
          <p:cNvSpPr>
            <a:spLocks noGrp="1"/>
          </p:cNvSpPr>
          <p:nvPr>
            <p:ph type="subTitle" idx="1"/>
          </p:nvPr>
        </p:nvSpPr>
        <p:spPr>
          <a:xfrm>
            <a:off x="0" y="857232"/>
            <a:ext cx="9144000" cy="1923696"/>
          </a:xfrm>
        </p:spPr>
        <p:txBody>
          <a:bodyPr>
            <a:normAutofit/>
          </a:bodyPr>
          <a:lstStyle/>
          <a:p>
            <a:pPr algn="l"/>
            <a:r>
              <a:rPr lang="fr-FR" sz="2800" b="1" u="sng" dirty="0">
                <a:solidFill>
                  <a:schemeClr val="tx1"/>
                </a:solidFill>
              </a:rPr>
              <a:t>8-1/ Paramètres  influençant l’émission sonore d’une route:</a:t>
            </a:r>
          </a:p>
          <a:p>
            <a:pPr algn="just"/>
            <a:endParaRPr lang="fr-FR" sz="2400" b="1" u="sng" dirty="0">
              <a:solidFill>
                <a:schemeClr val="tx1"/>
              </a:solidFill>
            </a:endParaRPr>
          </a:p>
          <a:p>
            <a:pPr algn="just"/>
            <a:r>
              <a:rPr lang="fr-FR" sz="2400" b="1" u="sng" dirty="0">
                <a:solidFill>
                  <a:schemeClr val="tx1"/>
                </a:solidFill>
              </a:rPr>
              <a:t>A/ la vitesse du véhicule</a:t>
            </a:r>
            <a:r>
              <a:rPr lang="fr-FR" sz="2400" dirty="0">
                <a:solidFill>
                  <a:schemeClr val="tx1"/>
                </a:solidFill>
              </a:rPr>
              <a:t>: plus elle augmente plus bruit généré est important.</a:t>
            </a:r>
          </a:p>
        </p:txBody>
      </p:sp>
      <p:graphicFrame>
        <p:nvGraphicFramePr>
          <p:cNvPr id="6" name="Tableau 5"/>
          <p:cNvGraphicFramePr>
            <a:graphicFrameLocks noGrp="1"/>
          </p:cNvGraphicFramePr>
          <p:nvPr>
            <p:extLst>
              <p:ext uri="{D42A27DB-BD31-4B8C-83A1-F6EECF244321}">
                <p14:modId xmlns:p14="http://schemas.microsoft.com/office/powerpoint/2010/main" val="3990674548"/>
              </p:ext>
            </p:extLst>
          </p:nvPr>
        </p:nvGraphicFramePr>
        <p:xfrm>
          <a:off x="1200104" y="3267979"/>
          <a:ext cx="6572296" cy="2295052"/>
        </p:xfrm>
        <a:graphic>
          <a:graphicData uri="http://schemas.openxmlformats.org/drawingml/2006/table">
            <a:tbl>
              <a:tblPr/>
              <a:tblGrid>
                <a:gridCol w="3285613">
                  <a:extLst>
                    <a:ext uri="{9D8B030D-6E8A-4147-A177-3AD203B41FA5}">
                      <a16:colId xmlns:a16="http://schemas.microsoft.com/office/drawing/2014/main" val="20000"/>
                    </a:ext>
                  </a:extLst>
                </a:gridCol>
                <a:gridCol w="3286683">
                  <a:extLst>
                    <a:ext uri="{9D8B030D-6E8A-4147-A177-3AD203B41FA5}">
                      <a16:colId xmlns:a16="http://schemas.microsoft.com/office/drawing/2014/main" val="20001"/>
                    </a:ext>
                  </a:extLst>
                </a:gridCol>
              </a:tblGrid>
              <a:tr h="560832">
                <a:tc>
                  <a:txBody>
                    <a:bodyPr/>
                    <a:lstStyle/>
                    <a:p>
                      <a:pPr algn="ctr">
                        <a:lnSpc>
                          <a:spcPct val="115000"/>
                        </a:lnSpc>
                        <a:spcAft>
                          <a:spcPts val="0"/>
                        </a:spcAft>
                      </a:pPr>
                      <a:r>
                        <a:rPr lang="fr-FR" sz="2400" b="1" u="sng" dirty="0">
                          <a:latin typeface="Calibri"/>
                          <a:ea typeface="Calibri"/>
                          <a:cs typeface="Arial"/>
                        </a:rPr>
                        <a:t>Vitesse en (</a:t>
                      </a:r>
                      <a:r>
                        <a:rPr lang="fr-FR" sz="2400" b="1" u="sng" dirty="0" err="1">
                          <a:latin typeface="Calibri"/>
                          <a:ea typeface="Calibri"/>
                          <a:cs typeface="Arial"/>
                        </a:rPr>
                        <a:t>Km/H</a:t>
                      </a:r>
                      <a:r>
                        <a:rPr lang="fr-FR" sz="2400" b="1" u="sng" dirty="0">
                          <a:latin typeface="Calibri"/>
                          <a:ea typeface="Calibri"/>
                          <a:cs typeface="Arial"/>
                        </a:rPr>
                        <a:t>)</a:t>
                      </a:r>
                      <a:endParaRPr lang="fr-FR"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b="1" u="sng">
                          <a:latin typeface="Calibri"/>
                          <a:ea typeface="Calibri"/>
                          <a:cs typeface="Arial"/>
                        </a:rPr>
                        <a:t>dB (A)</a:t>
                      </a:r>
                      <a:endParaRPr lang="fr-FR"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1359">
                <a:tc>
                  <a:txBody>
                    <a:bodyPr/>
                    <a:lstStyle/>
                    <a:p>
                      <a:pPr algn="ctr">
                        <a:lnSpc>
                          <a:spcPct val="115000"/>
                        </a:lnSpc>
                        <a:spcAft>
                          <a:spcPts val="0"/>
                        </a:spcAft>
                      </a:pPr>
                      <a:r>
                        <a:rPr lang="fr-FR" sz="2400" dirty="0">
                          <a:latin typeface="Calibri"/>
                          <a:ea typeface="Calibri"/>
                          <a:cs typeface="Arial"/>
                        </a:rPr>
                        <a:t>120 </a:t>
                      </a:r>
                      <a:r>
                        <a:rPr lang="fr-FR" sz="2400" dirty="0" err="1">
                          <a:latin typeface="Calibri"/>
                          <a:ea typeface="Calibri"/>
                          <a:cs typeface="Arial"/>
                        </a:rPr>
                        <a:t>Km/H</a:t>
                      </a:r>
                      <a:endParaRPr lang="fr-FR"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dirty="0">
                          <a:latin typeface="Calibri"/>
                          <a:ea typeface="Calibri"/>
                          <a:cs typeface="Arial"/>
                        </a:rPr>
                        <a:t>78 dB (A)</a:t>
                      </a:r>
                      <a:endParaRPr lang="fr-FR"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1886">
                <a:tc>
                  <a:txBody>
                    <a:bodyPr/>
                    <a:lstStyle/>
                    <a:p>
                      <a:pPr algn="ctr">
                        <a:lnSpc>
                          <a:spcPct val="115000"/>
                        </a:lnSpc>
                        <a:spcAft>
                          <a:spcPts val="0"/>
                        </a:spcAft>
                      </a:pPr>
                      <a:r>
                        <a:rPr lang="fr-FR" sz="2400">
                          <a:latin typeface="Calibri"/>
                          <a:ea typeface="Calibri"/>
                          <a:cs typeface="Arial"/>
                        </a:rPr>
                        <a:t>90 Km/H</a:t>
                      </a:r>
                      <a:endParaRPr lang="fr-FR"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a:latin typeface="Calibri"/>
                          <a:ea typeface="Calibri"/>
                          <a:cs typeface="Arial"/>
                        </a:rPr>
                        <a:t>74 dB (A)</a:t>
                      </a:r>
                      <a:endParaRPr lang="fr-FR"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0975">
                <a:tc>
                  <a:txBody>
                    <a:bodyPr/>
                    <a:lstStyle/>
                    <a:p>
                      <a:pPr algn="ctr">
                        <a:lnSpc>
                          <a:spcPct val="115000"/>
                        </a:lnSpc>
                        <a:spcAft>
                          <a:spcPts val="0"/>
                        </a:spcAft>
                      </a:pPr>
                      <a:r>
                        <a:rPr lang="fr-FR" sz="2400" dirty="0">
                          <a:latin typeface="Calibri"/>
                          <a:ea typeface="Calibri"/>
                          <a:cs typeface="Arial"/>
                        </a:rPr>
                        <a:t>60 </a:t>
                      </a:r>
                      <a:r>
                        <a:rPr lang="fr-FR" sz="2400" dirty="0" err="1">
                          <a:latin typeface="Calibri"/>
                          <a:ea typeface="Calibri"/>
                          <a:cs typeface="Arial"/>
                        </a:rPr>
                        <a:t>Km/H</a:t>
                      </a:r>
                      <a:endParaRPr lang="fr-FR"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dirty="0">
                          <a:latin typeface="Calibri"/>
                          <a:ea typeface="Calibri"/>
                          <a:cs typeface="Arial"/>
                        </a:rPr>
                        <a:t>70 dB (A)</a:t>
                      </a:r>
                      <a:endParaRPr lang="fr-FR"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14290"/>
            <a:ext cx="7772400" cy="512757"/>
          </a:xfrm>
        </p:spPr>
        <p:txBody>
          <a:bodyPr>
            <a:normAutofit fontScale="90000"/>
          </a:bodyPr>
          <a:lstStyle/>
          <a:p>
            <a:pPr algn="l"/>
            <a:r>
              <a:rPr lang="fr-FR" sz="2800" b="1" u="sng" dirty="0"/>
              <a:t>B/ Le type de véhicule: </a:t>
            </a:r>
          </a:p>
        </p:txBody>
      </p:sp>
      <p:sp>
        <p:nvSpPr>
          <p:cNvPr id="3" name="Sous-titre 2"/>
          <p:cNvSpPr>
            <a:spLocks noGrp="1"/>
          </p:cNvSpPr>
          <p:nvPr>
            <p:ph type="subTitle" idx="1"/>
          </p:nvPr>
        </p:nvSpPr>
        <p:spPr/>
        <p:txBody>
          <a:bodyPr/>
          <a:lstStyle/>
          <a:p>
            <a:r>
              <a:rPr lang="fr-FR" dirty="0"/>
              <a:t>Voiture </a:t>
            </a:r>
            <a:r>
              <a:rPr lang="fr-FR" dirty="0" err="1"/>
              <a:t>éléctrique</a:t>
            </a:r>
            <a:r>
              <a:rPr lang="fr-FR" dirty="0"/>
              <a:t> </a:t>
            </a:r>
          </a:p>
        </p:txBody>
      </p:sp>
      <p:pic>
        <p:nvPicPr>
          <p:cNvPr id="8194" name="Picture 2" descr="Semaine du son] Pollution sonore, le vélo pour combattre le bruit"/>
          <p:cNvPicPr>
            <a:picLocks noChangeAspect="1" noChangeArrowheads="1"/>
          </p:cNvPicPr>
          <p:nvPr/>
        </p:nvPicPr>
        <p:blipFill>
          <a:blip r:embed="rId2"/>
          <a:srcRect/>
          <a:stretch>
            <a:fillRect/>
          </a:stretch>
        </p:blipFill>
        <p:spPr bwMode="auto">
          <a:xfrm>
            <a:off x="0" y="1142984"/>
            <a:ext cx="9096375" cy="37433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14290"/>
            <a:ext cx="7772400" cy="500066"/>
          </a:xfrm>
        </p:spPr>
        <p:txBody>
          <a:bodyPr>
            <a:noAutofit/>
          </a:bodyPr>
          <a:lstStyle/>
          <a:p>
            <a:pPr algn="l"/>
            <a:r>
              <a:rPr lang="fr-FR" sz="2800" b="1" u="sng" dirty="0"/>
              <a:t>C/ Le débit des véhicules: </a:t>
            </a:r>
          </a:p>
        </p:txBody>
      </p:sp>
      <p:sp>
        <p:nvSpPr>
          <p:cNvPr id="3" name="Sous-titre 2"/>
          <p:cNvSpPr>
            <a:spLocks noGrp="1"/>
          </p:cNvSpPr>
          <p:nvPr>
            <p:ph type="subTitle" idx="1"/>
          </p:nvPr>
        </p:nvSpPr>
        <p:spPr>
          <a:xfrm>
            <a:off x="0" y="928670"/>
            <a:ext cx="9144000" cy="5429288"/>
          </a:xfrm>
        </p:spPr>
        <p:txBody>
          <a:bodyPr>
            <a:normAutofit/>
          </a:bodyPr>
          <a:lstStyle/>
          <a:p>
            <a:pPr algn="just"/>
            <a:r>
              <a:rPr lang="fr-FR" sz="2400" dirty="0">
                <a:solidFill>
                  <a:schemeClr val="tx1"/>
                </a:solidFill>
              </a:rPr>
              <a:t>Les lois physiques et physiologiques liées au bruit imposent une </a:t>
            </a:r>
            <a:r>
              <a:rPr lang="fr-FR" sz="2400" u="sng" dirty="0">
                <a:solidFill>
                  <a:srgbClr val="0070C0"/>
                </a:solidFill>
              </a:rPr>
              <a:t>arithmétique particulière.</a:t>
            </a:r>
          </a:p>
          <a:p>
            <a:pPr algn="just"/>
            <a:endParaRPr lang="fr-FR" sz="2400" dirty="0">
              <a:solidFill>
                <a:schemeClr val="tx1"/>
              </a:solidFill>
            </a:endParaRPr>
          </a:p>
          <a:p>
            <a:pPr algn="just"/>
            <a:r>
              <a:rPr lang="fr-FR" sz="2400" dirty="0">
                <a:solidFill>
                  <a:schemeClr val="tx1"/>
                </a:solidFill>
              </a:rPr>
              <a:t>En effet, l’addition de 2 niveaux sonores ne se fait pas de la même manière que l’addition de 2 nombres classiques: 60 dB + 60 dB ne font pas 120 dB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7772400" cy="584195"/>
          </a:xfrm>
        </p:spPr>
        <p:txBody>
          <a:bodyPr>
            <a:noAutofit/>
          </a:bodyPr>
          <a:lstStyle/>
          <a:p>
            <a:pPr algn="l"/>
            <a:r>
              <a:rPr lang="fr-FR" sz="2800" b="1" u="sng" dirty="0">
                <a:solidFill>
                  <a:srgbClr val="FF0000"/>
                </a:solidFill>
              </a:rPr>
              <a:t>1/ Définition du bruit:</a:t>
            </a:r>
          </a:p>
        </p:txBody>
      </p:sp>
      <p:sp>
        <p:nvSpPr>
          <p:cNvPr id="3" name="Sous-titre 2"/>
          <p:cNvSpPr>
            <a:spLocks noGrp="1"/>
          </p:cNvSpPr>
          <p:nvPr>
            <p:ph type="subTitle" idx="1"/>
          </p:nvPr>
        </p:nvSpPr>
        <p:spPr>
          <a:xfrm>
            <a:off x="0" y="857232"/>
            <a:ext cx="9144000" cy="2139720"/>
          </a:xfrm>
        </p:spPr>
        <p:txBody>
          <a:bodyPr>
            <a:normAutofit/>
          </a:bodyPr>
          <a:lstStyle/>
          <a:p>
            <a:pPr algn="just"/>
            <a:r>
              <a:rPr lang="fr-FR" sz="2400" dirty="0">
                <a:solidFill>
                  <a:schemeClr val="tx1"/>
                </a:solidFill>
              </a:rPr>
              <a:t>        Le bruit est un mélange de sons produisant une sensation auditive considérée comme gênante ou dangereuse .</a:t>
            </a:r>
          </a:p>
          <a:p>
            <a:pPr algn="just"/>
            <a:endParaRPr lang="fr-FR" sz="2400" dirty="0">
              <a:solidFill>
                <a:schemeClr val="tx1"/>
              </a:solidFill>
            </a:endParaRPr>
          </a:p>
          <a:p>
            <a:pPr algn="just"/>
            <a:r>
              <a:rPr lang="fr-FR" sz="2400" dirty="0">
                <a:solidFill>
                  <a:schemeClr val="tx1"/>
                </a:solidFill>
              </a:rPr>
              <a:t>        Il est un phénomène physique (un son), associé a une </a:t>
            </a:r>
            <a:r>
              <a:rPr lang="fr-FR" sz="2400" b="1" u="sng" dirty="0">
                <a:solidFill>
                  <a:srgbClr val="0070C0"/>
                </a:solidFill>
              </a:rPr>
              <a:t>perception négative </a:t>
            </a:r>
            <a:r>
              <a:rPr lang="fr-FR" sz="2400" dirty="0">
                <a:solidFill>
                  <a:schemeClr val="tx1"/>
                </a:solidFill>
              </a:rPr>
              <a:t>par l’individu.</a:t>
            </a:r>
          </a:p>
        </p:txBody>
      </p:sp>
      <p:sp>
        <p:nvSpPr>
          <p:cNvPr id="4" name="TextBox 3">
            <a:extLst>
              <a:ext uri="{FF2B5EF4-FFF2-40B4-BE49-F238E27FC236}">
                <a16:creationId xmlns:a16="http://schemas.microsoft.com/office/drawing/2014/main" id="{5241B3EE-6AB2-F18C-D2E1-2D8B00596916}"/>
              </a:ext>
            </a:extLst>
          </p:cNvPr>
          <p:cNvSpPr txBox="1"/>
          <p:nvPr/>
        </p:nvSpPr>
        <p:spPr>
          <a:xfrm>
            <a:off x="0" y="3789040"/>
            <a:ext cx="9144000" cy="1200329"/>
          </a:xfrm>
          <a:prstGeom prst="rect">
            <a:avLst/>
          </a:prstGeom>
          <a:solidFill>
            <a:schemeClr val="accent1">
              <a:lumMod val="20000"/>
              <a:lumOff val="80000"/>
            </a:schemeClr>
          </a:solidFill>
        </p:spPr>
        <p:txBody>
          <a:bodyPr wrap="square" rtlCol="0">
            <a:spAutoFit/>
          </a:bodyPr>
          <a:lstStyle/>
          <a:p>
            <a:pPr algn="just"/>
            <a:r>
              <a:rPr lang="fr-FR" sz="2400" dirty="0">
                <a:solidFill>
                  <a:schemeClr val="tx1"/>
                </a:solidFill>
              </a:rPr>
              <a:t>La musique de l’un étant souvent le bruit de son voisin, chaque personne possède sa propre perception du bruit qui dépend de composants multiples, contextuels, personnels et culturels.</a:t>
            </a:r>
          </a:p>
        </p:txBody>
      </p:sp>
      <p:cxnSp>
        <p:nvCxnSpPr>
          <p:cNvPr id="6" name="Straight Arrow Connector 5">
            <a:extLst>
              <a:ext uri="{FF2B5EF4-FFF2-40B4-BE49-F238E27FC236}">
                <a16:creationId xmlns:a16="http://schemas.microsoft.com/office/drawing/2014/main" id="{2DE338B6-3295-10AB-3D23-515E879AC521}"/>
              </a:ext>
            </a:extLst>
          </p:cNvPr>
          <p:cNvCxnSpPr/>
          <p:nvPr/>
        </p:nvCxnSpPr>
        <p:spPr>
          <a:xfrm>
            <a:off x="0" y="1124744"/>
            <a:ext cx="61156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A02515E-51B6-4714-0CE4-7D972FD4224D}"/>
              </a:ext>
            </a:extLst>
          </p:cNvPr>
          <p:cNvCxnSpPr/>
          <p:nvPr/>
        </p:nvCxnSpPr>
        <p:spPr>
          <a:xfrm>
            <a:off x="0" y="2348880"/>
            <a:ext cx="61156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14291"/>
            <a:ext cx="8929718" cy="428628"/>
          </a:xfrm>
        </p:spPr>
        <p:txBody>
          <a:bodyPr>
            <a:noAutofit/>
          </a:bodyPr>
          <a:lstStyle/>
          <a:p>
            <a:pPr algn="l"/>
            <a:r>
              <a:rPr lang="fr-FR" sz="2800" u="sng" dirty="0"/>
              <a:t>Exemple: Deux sources sonores de la même intensité </a:t>
            </a:r>
          </a:p>
        </p:txBody>
      </p:sp>
      <p:sp>
        <p:nvSpPr>
          <p:cNvPr id="3" name="Sous-titre 2"/>
          <p:cNvSpPr>
            <a:spLocks noGrp="1"/>
          </p:cNvSpPr>
          <p:nvPr>
            <p:ph type="subTitle" idx="1"/>
          </p:nvPr>
        </p:nvSpPr>
        <p:spPr>
          <a:xfrm>
            <a:off x="0" y="857232"/>
            <a:ext cx="9144000" cy="1752600"/>
          </a:xfrm>
        </p:spPr>
        <p:txBody>
          <a:bodyPr>
            <a:normAutofit/>
          </a:bodyPr>
          <a:lstStyle/>
          <a:p>
            <a:pPr algn="l"/>
            <a:r>
              <a:rPr lang="fr-FR" sz="2400" dirty="0">
                <a:solidFill>
                  <a:schemeClr val="tx1"/>
                </a:solidFill>
              </a:rPr>
              <a:t>Lorsqu’une source sonore est multipliée par 2, le niveau augmente de 3 dB</a:t>
            </a:r>
          </a:p>
          <a:p>
            <a:r>
              <a:rPr lang="fr-FR" sz="2400" b="1" dirty="0">
                <a:solidFill>
                  <a:schemeClr val="tx1"/>
                </a:solidFill>
              </a:rPr>
              <a:t>60 dB + 60 dB = 63 dB </a:t>
            </a:r>
            <a:r>
              <a:rPr lang="fr-FR" sz="2400" dirty="0">
                <a:solidFill>
                  <a:schemeClr val="tx1"/>
                </a:solidFill>
              </a:rPr>
              <a:t>(</a:t>
            </a:r>
            <a:r>
              <a:rPr lang="fr-FR" sz="2400" u="sng" dirty="0">
                <a:solidFill>
                  <a:schemeClr val="tx1"/>
                </a:solidFill>
              </a:rPr>
              <a:t>et non pas 120</a:t>
            </a:r>
            <a:r>
              <a:rPr lang="fr-FR" sz="2400" dirty="0">
                <a:solidFill>
                  <a:schemeClr val="tx1"/>
                </a:solidFill>
              </a:rPr>
              <a:t>) </a:t>
            </a:r>
          </a:p>
        </p:txBody>
      </p:sp>
      <p:pic>
        <p:nvPicPr>
          <p:cNvPr id="41986" name="Picture 2" descr="Perception"/>
          <p:cNvPicPr>
            <a:picLocks noChangeAspect="1" noChangeArrowheads="1"/>
          </p:cNvPicPr>
          <p:nvPr/>
        </p:nvPicPr>
        <p:blipFill>
          <a:blip r:embed="rId3"/>
          <a:srcRect/>
          <a:stretch>
            <a:fillRect/>
          </a:stretch>
        </p:blipFill>
        <p:spPr bwMode="auto">
          <a:xfrm>
            <a:off x="500034" y="2143116"/>
            <a:ext cx="7715304" cy="2505076"/>
          </a:xfrm>
          <a:prstGeom prst="rect">
            <a:avLst/>
          </a:prstGeom>
          <a:noFill/>
        </p:spPr>
      </p:pic>
      <p:sp>
        <p:nvSpPr>
          <p:cNvPr id="5" name="ZoneTexte 4"/>
          <p:cNvSpPr txBox="1"/>
          <p:nvPr/>
        </p:nvSpPr>
        <p:spPr>
          <a:xfrm>
            <a:off x="0" y="5286388"/>
            <a:ext cx="9144000" cy="830997"/>
          </a:xfrm>
          <a:prstGeom prst="rect">
            <a:avLst/>
          </a:prstGeom>
          <a:noFill/>
        </p:spPr>
        <p:txBody>
          <a:bodyPr wrap="square" rtlCol="0">
            <a:spAutoFit/>
          </a:bodyPr>
          <a:lstStyle/>
          <a:p>
            <a:r>
              <a:rPr lang="fr-FR" sz="2400" dirty="0"/>
              <a:t>Ceci revient a dire que si le trafic routier diminue de moitié, le gain acoustique est de 3 dB</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7772400" cy="441319"/>
          </a:xfrm>
        </p:spPr>
        <p:txBody>
          <a:bodyPr>
            <a:noAutofit/>
          </a:bodyPr>
          <a:lstStyle/>
          <a:p>
            <a:pPr algn="l"/>
            <a:r>
              <a:rPr lang="fr-FR" sz="2800" b="1" u="sng" dirty="0"/>
              <a:t>Dix sources sonores de la même intensité </a:t>
            </a:r>
          </a:p>
        </p:txBody>
      </p:sp>
      <p:sp>
        <p:nvSpPr>
          <p:cNvPr id="3" name="Sous-titre 2"/>
          <p:cNvSpPr>
            <a:spLocks noGrp="1"/>
          </p:cNvSpPr>
          <p:nvPr>
            <p:ph type="subTitle" idx="1"/>
          </p:nvPr>
        </p:nvSpPr>
        <p:spPr>
          <a:xfrm>
            <a:off x="0" y="928670"/>
            <a:ext cx="9144000" cy="1752600"/>
          </a:xfrm>
        </p:spPr>
        <p:txBody>
          <a:bodyPr>
            <a:normAutofit/>
          </a:bodyPr>
          <a:lstStyle/>
          <a:p>
            <a:pPr algn="just"/>
            <a:r>
              <a:rPr lang="fr-FR" sz="2400" dirty="0">
                <a:solidFill>
                  <a:schemeClr val="tx1"/>
                </a:solidFill>
              </a:rPr>
              <a:t>Multiplier par 10 la source de bruit revient a augmenter le niveau sonore de 10 dB, ce qui correspond a un doublement de la sensation auditive.</a:t>
            </a:r>
            <a:endParaRPr lang="fr-FR" sz="2800" dirty="0"/>
          </a:p>
        </p:txBody>
      </p:sp>
      <p:pic>
        <p:nvPicPr>
          <p:cNvPr id="44036" name="Picture 4" descr="Les effets du confinement sur l'environnement sonore au sein de la zone  dense francilienne"/>
          <p:cNvPicPr>
            <a:picLocks noChangeAspect="1" noChangeArrowheads="1"/>
          </p:cNvPicPr>
          <p:nvPr/>
        </p:nvPicPr>
        <p:blipFill>
          <a:blip r:embed="rId2"/>
          <a:srcRect/>
          <a:stretch>
            <a:fillRect/>
          </a:stretch>
        </p:blipFill>
        <p:spPr bwMode="auto">
          <a:xfrm>
            <a:off x="1428728" y="2143116"/>
            <a:ext cx="6429420" cy="2643206"/>
          </a:xfrm>
          <a:prstGeom prst="rect">
            <a:avLst/>
          </a:prstGeom>
          <a:noFill/>
        </p:spPr>
      </p:pic>
      <p:sp>
        <p:nvSpPr>
          <p:cNvPr id="6" name="ZoneTexte 5"/>
          <p:cNvSpPr txBox="1"/>
          <p:nvPr/>
        </p:nvSpPr>
        <p:spPr>
          <a:xfrm>
            <a:off x="0" y="5072074"/>
            <a:ext cx="8858280" cy="1200329"/>
          </a:xfrm>
          <a:prstGeom prst="rect">
            <a:avLst/>
          </a:prstGeom>
          <a:noFill/>
        </p:spPr>
        <p:txBody>
          <a:bodyPr wrap="square" rtlCol="0">
            <a:spAutoFit/>
          </a:bodyPr>
          <a:lstStyle/>
          <a:p>
            <a:pPr algn="just"/>
            <a:r>
              <a:rPr lang="fr-FR" sz="2400" dirty="0"/>
              <a:t>En conséquence, il faudrait diviser par 10 le trafic routier pour réduire diviser par 10 le trafic routier pour réduire de 10 dB le niveau sonore d’une rue, a condition que la vitesse des véhicules soit la même.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7772400" cy="571504"/>
          </a:xfrm>
        </p:spPr>
        <p:txBody>
          <a:bodyPr>
            <a:noAutofit/>
          </a:bodyPr>
          <a:lstStyle/>
          <a:p>
            <a:pPr algn="l"/>
            <a:r>
              <a:rPr lang="fr-FR" sz="2800" b="1" u="sng" dirty="0">
                <a:solidFill>
                  <a:srgbClr val="FF0000"/>
                </a:solidFill>
              </a:rPr>
              <a:t>9/ Mesures et indicateurs du bruit:</a:t>
            </a:r>
          </a:p>
        </p:txBody>
      </p:sp>
      <p:sp>
        <p:nvSpPr>
          <p:cNvPr id="3" name="Sous-titre 2"/>
          <p:cNvSpPr>
            <a:spLocks noGrp="1"/>
          </p:cNvSpPr>
          <p:nvPr>
            <p:ph type="subTitle" idx="1"/>
          </p:nvPr>
        </p:nvSpPr>
        <p:spPr>
          <a:xfrm>
            <a:off x="0" y="571480"/>
            <a:ext cx="9144000" cy="3214710"/>
          </a:xfrm>
        </p:spPr>
        <p:txBody>
          <a:bodyPr>
            <a:normAutofit lnSpcReduction="10000"/>
          </a:bodyPr>
          <a:lstStyle/>
          <a:p>
            <a:pPr algn="l"/>
            <a:r>
              <a:rPr lang="fr-FR" sz="2800" u="sng" dirty="0">
                <a:solidFill>
                  <a:schemeClr val="tx1"/>
                </a:solidFill>
              </a:rPr>
              <a:t>Les appareils de mesure de bruit:</a:t>
            </a:r>
          </a:p>
          <a:p>
            <a:pPr algn="l"/>
            <a:r>
              <a:rPr lang="fr-FR" sz="2800" b="1" u="sng" dirty="0">
                <a:solidFill>
                  <a:schemeClr val="tx1"/>
                </a:solidFill>
              </a:rPr>
              <a:t>A- Les exposimètres: </a:t>
            </a:r>
          </a:p>
          <a:p>
            <a:pPr algn="l"/>
            <a:endParaRPr lang="fr-FR" sz="2800" u="sng" dirty="0">
              <a:solidFill>
                <a:schemeClr val="tx1"/>
              </a:solidFill>
            </a:endParaRPr>
          </a:p>
          <a:p>
            <a:pPr algn="just"/>
            <a:r>
              <a:rPr lang="fr-FR" sz="2400" dirty="0">
                <a:solidFill>
                  <a:schemeClr val="tx1"/>
                </a:solidFill>
              </a:rPr>
              <a:t>Ont été conçus pour être portés par les travailleurs contrôlés et sont donc recommandés pour les mesurages d’exposition sonore. Leur emploi est notamment indispensable lorsque les postes sont très mobiles ou lorsqu’un mesurage de logue durée ou systématique est requis.</a:t>
            </a:r>
          </a:p>
        </p:txBody>
      </p:sp>
      <p:pic>
        <p:nvPicPr>
          <p:cNvPr id="4" name="Picture 5" descr="C:\Users\MEDJAHED\Desktop\téléchargement.jpg"/>
          <p:cNvPicPr>
            <a:picLocks noChangeAspect="1" noChangeArrowheads="1"/>
          </p:cNvPicPr>
          <p:nvPr/>
        </p:nvPicPr>
        <p:blipFill>
          <a:blip r:embed="rId2"/>
          <a:srcRect/>
          <a:stretch>
            <a:fillRect/>
          </a:stretch>
        </p:blipFill>
        <p:spPr bwMode="auto">
          <a:xfrm>
            <a:off x="2915816" y="3643290"/>
            <a:ext cx="3571900" cy="321471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9144000" cy="2996952"/>
          </a:xfrm>
        </p:spPr>
        <p:txBody>
          <a:bodyPr>
            <a:normAutofit/>
          </a:bodyPr>
          <a:lstStyle/>
          <a:p>
            <a:pPr algn="l"/>
            <a:r>
              <a:rPr lang="fr-FR" sz="2800" b="1" u="sng" dirty="0">
                <a:solidFill>
                  <a:schemeClr val="tx1"/>
                </a:solidFill>
              </a:rPr>
              <a:t>B- Les sonomètres :</a:t>
            </a:r>
          </a:p>
          <a:p>
            <a:pPr algn="l"/>
            <a:endParaRPr lang="fr-FR" sz="2800" u="sng" dirty="0">
              <a:solidFill>
                <a:schemeClr val="tx1"/>
              </a:solidFill>
            </a:endParaRPr>
          </a:p>
          <a:p>
            <a:pPr algn="just"/>
            <a:r>
              <a:rPr lang="fr-FR" sz="2400" dirty="0">
                <a:solidFill>
                  <a:schemeClr val="tx1"/>
                </a:solidFill>
              </a:rPr>
              <a:t>Les sonomètres intégrateurs peuvent être utilisés si les postes de travail sont fixes et situés dans des bruits ambiants reproductibles, car il faut respecter la distance maximale de 40 Cm entre le microphone de mesure et l’oreille du travail. Il est possible d’utiliser ce type d’appareil  lors d’une exposition sono-métrique rapide des postes de travail.</a:t>
            </a:r>
          </a:p>
        </p:txBody>
      </p:sp>
      <p:sp>
        <p:nvSpPr>
          <p:cNvPr id="46082" name="AutoShape 2" descr="DS 300- Exposimètre - www.cielec.m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6084" name="AutoShape 4" descr="DS 300- Exposimètre - www.cielec.m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6087" name="Picture 7" descr="Sonomètre SONO.2 - ECOM"/>
          <p:cNvPicPr>
            <a:picLocks noChangeAspect="1" noChangeArrowheads="1"/>
          </p:cNvPicPr>
          <p:nvPr/>
        </p:nvPicPr>
        <p:blipFill>
          <a:blip r:embed="rId2"/>
          <a:srcRect/>
          <a:stretch>
            <a:fillRect/>
          </a:stretch>
        </p:blipFill>
        <p:spPr bwMode="auto">
          <a:xfrm>
            <a:off x="2267744" y="3212976"/>
            <a:ext cx="4357718" cy="350046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9001156" cy="6357958"/>
          </a:xfrm>
        </p:spPr>
        <p:txBody>
          <a:bodyPr>
            <a:normAutofit/>
          </a:bodyPr>
          <a:lstStyle/>
          <a:p>
            <a:pPr algn="l"/>
            <a:r>
              <a:rPr lang="fr-FR" sz="2800" b="1" u="sng" dirty="0">
                <a:solidFill>
                  <a:srgbClr val="FF0000"/>
                </a:solidFill>
              </a:rPr>
              <a:t>10/ La cartographie du bruit:</a:t>
            </a:r>
          </a:p>
          <a:p>
            <a:pPr algn="just"/>
            <a:endParaRPr lang="fr-FR" sz="2400" dirty="0">
              <a:solidFill>
                <a:schemeClr val="tx1"/>
              </a:solidFill>
            </a:endParaRPr>
          </a:p>
          <a:p>
            <a:pPr algn="just"/>
            <a:r>
              <a:rPr lang="fr-FR" sz="2400" dirty="0">
                <a:solidFill>
                  <a:schemeClr val="tx1"/>
                </a:solidFill>
              </a:rPr>
              <a:t>La cartographie du bruit est la représentation de données décrivant une situation sonore existante ou prévue en fonction d’un indicateur de bruit indiquant les dépassements de valeurs limites pertinentes en vigueur, le nombre de personnes touchées dans une zone donnée.</a:t>
            </a:r>
          </a:p>
          <a:p>
            <a:pPr algn="just"/>
            <a:endParaRPr lang="fr-FR" sz="2400" dirty="0">
              <a:solidFill>
                <a:schemeClr val="tx1"/>
              </a:solidFill>
            </a:endParaRPr>
          </a:p>
          <a:p>
            <a:pPr algn="just"/>
            <a:r>
              <a:rPr lang="fr-FR" sz="2400" dirty="0">
                <a:solidFill>
                  <a:schemeClr val="tx1"/>
                </a:solidFill>
              </a:rPr>
              <a:t>Elle permet de connaitre les situations a problèmes, elle aide les décideurs a préciser les priorités d’action en fonction de ces connaissances et sert a informer la population.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8604448" cy="692696"/>
          </a:xfrm>
        </p:spPr>
        <p:txBody>
          <a:bodyPr>
            <a:normAutofit fontScale="90000"/>
          </a:bodyPr>
          <a:lstStyle/>
          <a:p>
            <a:pPr algn="l"/>
            <a:r>
              <a:rPr lang="fr-FR" sz="2800" b="1" u="sng" dirty="0">
                <a:solidFill>
                  <a:srgbClr val="FF0000"/>
                </a:solidFill>
              </a:rPr>
              <a:t>11/Réglementation Algérienne en matière de nuisance sonore:</a:t>
            </a:r>
          </a:p>
        </p:txBody>
      </p:sp>
      <p:sp>
        <p:nvSpPr>
          <p:cNvPr id="3" name="Sous-titre 2"/>
          <p:cNvSpPr>
            <a:spLocks noGrp="1"/>
          </p:cNvSpPr>
          <p:nvPr>
            <p:ph type="subTitle" idx="1"/>
          </p:nvPr>
        </p:nvSpPr>
        <p:spPr>
          <a:xfrm>
            <a:off x="0" y="836712"/>
            <a:ext cx="9144000" cy="6021288"/>
          </a:xfrm>
        </p:spPr>
        <p:txBody>
          <a:bodyPr>
            <a:normAutofit/>
          </a:bodyPr>
          <a:lstStyle/>
          <a:p>
            <a:pPr algn="just"/>
            <a:r>
              <a:rPr lang="fr-FR" sz="2400" dirty="0">
                <a:solidFill>
                  <a:schemeClr val="tx1"/>
                </a:solidFill>
              </a:rPr>
              <a:t>En Algérie, le problème concernant les nuisances dues aux bruits a été pris en charge par les pouvoirs publics dès 1983 en promulguant      </a:t>
            </a:r>
          </a:p>
          <a:p>
            <a:pPr algn="just"/>
            <a:r>
              <a:rPr lang="fr-FR" sz="2400" u="sng" dirty="0">
                <a:solidFill>
                  <a:srgbClr val="0070C0"/>
                </a:solidFill>
              </a:rPr>
              <a:t>la loi n° 83-03 du 5 février 1983 relative à la protection de l'environnement:</a:t>
            </a:r>
          </a:p>
          <a:p>
            <a:pPr algn="just"/>
            <a:endParaRPr lang="fr-FR" sz="2400" dirty="0">
              <a:solidFill>
                <a:schemeClr val="tx1"/>
              </a:solidFill>
            </a:endParaRPr>
          </a:p>
          <a:p>
            <a:pPr algn="just"/>
            <a:r>
              <a:rPr lang="fr-FR" sz="2400" u="sng" dirty="0">
                <a:solidFill>
                  <a:schemeClr val="tx1"/>
                </a:solidFill>
              </a:rPr>
              <a:t>La loi n° 83-03 du 5 février 1983 </a:t>
            </a:r>
          </a:p>
          <a:p>
            <a:pPr algn="just"/>
            <a:endParaRPr lang="fr-FR" sz="2400" b="1" u="sng" dirty="0">
              <a:solidFill>
                <a:schemeClr val="tx1"/>
              </a:solidFill>
            </a:endParaRPr>
          </a:p>
          <a:p>
            <a:pPr algn="just"/>
            <a:r>
              <a:rPr lang="fr-FR" sz="2400" b="1" u="sng" dirty="0">
                <a:solidFill>
                  <a:schemeClr val="tx1"/>
                </a:solidFill>
              </a:rPr>
              <a:t>Article 119. </a:t>
            </a:r>
            <a:r>
              <a:rPr lang="fr-FR" sz="2400" dirty="0">
                <a:solidFill>
                  <a:schemeClr val="tx1"/>
                </a:solidFill>
              </a:rPr>
              <a:t>Les immeubles, les établissements industriels, artisanaux ou agricoles et autres édifices, les animaux, les véhicules et autres objets mobiliers possédés, exploités ou détenus par toute personne physique ou morale sont construits, exploités ou utilisés de manière à satisfaire aux dispositions prises en application de la présente loi afin d'éviter l’émission de bruits susceptibles de causer une gêne excessive de nature à incommoder la population ou à nuire à sa santé. </a:t>
            </a:r>
          </a:p>
          <a:p>
            <a:pPr algn="just"/>
            <a:endParaRPr lang="fr-FR" sz="240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42852"/>
            <a:ext cx="9144000" cy="6715148"/>
          </a:xfrm>
        </p:spPr>
        <p:txBody>
          <a:bodyPr>
            <a:normAutofit fontScale="92500"/>
          </a:bodyPr>
          <a:lstStyle/>
          <a:p>
            <a:pPr algn="just"/>
            <a:r>
              <a:rPr lang="fr-FR" sz="2400" b="1" u="sng" dirty="0">
                <a:solidFill>
                  <a:schemeClr val="tx1"/>
                </a:solidFill>
              </a:rPr>
              <a:t>Article 120 . </a:t>
            </a:r>
            <a:r>
              <a:rPr lang="fr-FR" sz="2400" dirty="0">
                <a:solidFill>
                  <a:schemeClr val="tx1"/>
                </a:solidFill>
              </a:rPr>
              <a:t>Lorsque les émissions de bruits sont susceptibles de constituer une gêne excessive pour la population ou de nuire à sa santé, les personnes visées à l’article 119 doivent mettre en </a:t>
            </a:r>
            <a:r>
              <a:rPr lang="fr-FR" sz="2400" dirty="0" err="1">
                <a:solidFill>
                  <a:schemeClr val="tx1"/>
                </a:solidFill>
              </a:rPr>
              <a:t>oeuvre</a:t>
            </a:r>
            <a:r>
              <a:rPr lang="fr-FR" sz="2400" dirty="0">
                <a:solidFill>
                  <a:schemeClr val="tx1"/>
                </a:solidFill>
              </a:rPr>
              <a:t> toutes les dispositions utiles pour les supprimer. </a:t>
            </a:r>
          </a:p>
          <a:p>
            <a:pPr algn="just"/>
            <a:endParaRPr lang="fr-FR" sz="2400" dirty="0">
              <a:solidFill>
                <a:schemeClr val="tx1"/>
              </a:solidFill>
            </a:endParaRPr>
          </a:p>
          <a:p>
            <a:pPr algn="just"/>
            <a:r>
              <a:rPr lang="fr-FR" sz="2400" b="1" u="sng" dirty="0">
                <a:solidFill>
                  <a:schemeClr val="tx1"/>
                </a:solidFill>
              </a:rPr>
              <a:t>Le décret exécutif n° 93-184 du 27 juillet 1993 réglementant émission du bruit, dans prend en charge les articles 119 et 120 de la loi 83-03</a:t>
            </a:r>
            <a:r>
              <a:rPr lang="fr-FR" sz="2400" dirty="0">
                <a:solidFill>
                  <a:schemeClr val="tx1"/>
                </a:solidFill>
              </a:rPr>
              <a:t>.</a:t>
            </a:r>
          </a:p>
          <a:p>
            <a:pPr algn="just"/>
            <a:r>
              <a:rPr lang="fr-FR" sz="2400" b="1" u="sng" dirty="0">
                <a:solidFill>
                  <a:schemeClr val="tx1"/>
                </a:solidFill>
              </a:rPr>
              <a:t> Article 2. </a:t>
            </a:r>
            <a:r>
              <a:rPr lang="fr-FR" sz="2400" dirty="0">
                <a:solidFill>
                  <a:schemeClr val="tx1"/>
                </a:solidFill>
              </a:rPr>
              <a:t>Le niveaux sonores maximums admis dans les zones d’habitation et dans les voies et lieux publics ou privés sont de 70 décibels en période diurne (6h à 22h) et de 45 décibels en période nocturne (22h à 6h).</a:t>
            </a:r>
          </a:p>
          <a:p>
            <a:pPr algn="just"/>
            <a:endParaRPr lang="fr-FR" sz="2400" dirty="0">
              <a:solidFill>
                <a:schemeClr val="tx1"/>
              </a:solidFill>
            </a:endParaRPr>
          </a:p>
          <a:p>
            <a:pPr algn="just"/>
            <a:r>
              <a:rPr lang="fr-FR" sz="2400" dirty="0">
                <a:solidFill>
                  <a:schemeClr val="tx1"/>
                </a:solidFill>
              </a:rPr>
              <a:t> </a:t>
            </a:r>
            <a:r>
              <a:rPr lang="fr-FR" sz="2400" b="1" u="sng" dirty="0">
                <a:solidFill>
                  <a:schemeClr val="tx1"/>
                </a:solidFill>
              </a:rPr>
              <a:t>Article 3. </a:t>
            </a:r>
            <a:r>
              <a:rPr lang="fr-FR" sz="2400" dirty="0">
                <a:solidFill>
                  <a:schemeClr val="tx1"/>
                </a:solidFill>
              </a:rPr>
              <a:t>Les niveaux sonores maximums admis au voisinage immédiat des </a:t>
            </a:r>
            <a:r>
              <a:rPr lang="fr-FR" sz="2400" u="sng" dirty="0">
                <a:solidFill>
                  <a:schemeClr val="tx1"/>
                </a:solidFill>
              </a:rPr>
              <a:t>établissements hospitaliers </a:t>
            </a:r>
            <a:r>
              <a:rPr lang="fr-FR" sz="2400" dirty="0">
                <a:solidFill>
                  <a:schemeClr val="tx1"/>
                </a:solidFill>
              </a:rPr>
              <a:t>ou d’enseignement et les aires de repos et de détente ainsi que dans leur enceinte sont de 45 décibels en période diurne (6h à 22h) et de 40 décibels en période nocturne (22h à 6h). </a:t>
            </a:r>
          </a:p>
          <a:p>
            <a:pPr algn="just"/>
            <a:r>
              <a:rPr lang="fr-FR" sz="2400" b="1" u="sng" dirty="0">
                <a:solidFill>
                  <a:schemeClr val="tx1"/>
                </a:solidFill>
              </a:rPr>
              <a:t>Article 8. </a:t>
            </a:r>
            <a:r>
              <a:rPr lang="fr-FR" sz="2400" dirty="0">
                <a:solidFill>
                  <a:schemeClr val="tx1"/>
                </a:solidFill>
              </a:rPr>
              <a:t>Les constructions à usage d’habitation ou à usage professionnel sont conçues et réalisées en tenant compte de la qualité acoustique des murs et des planchers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9144000" cy="6643710"/>
          </a:xfrm>
        </p:spPr>
        <p:txBody>
          <a:bodyPr>
            <a:normAutofit/>
          </a:bodyPr>
          <a:lstStyle/>
          <a:p>
            <a:pPr algn="l"/>
            <a:r>
              <a:rPr lang="fr-FR" b="1" u="sng" dirty="0">
                <a:solidFill>
                  <a:schemeClr val="tx1"/>
                </a:solidFill>
              </a:rPr>
              <a:t>La loi n° 03-10 du 19 juillet 2003 </a:t>
            </a:r>
            <a:r>
              <a:rPr lang="fr-FR" dirty="0">
                <a:solidFill>
                  <a:schemeClr val="tx1"/>
                </a:solidFill>
              </a:rPr>
              <a:t> </a:t>
            </a:r>
          </a:p>
          <a:p>
            <a:pPr algn="just"/>
            <a:r>
              <a:rPr lang="fr-FR" sz="2400" dirty="0">
                <a:solidFill>
                  <a:schemeClr val="tx1"/>
                </a:solidFill>
              </a:rPr>
              <a:t>Les articles 72, 73, 74 et 75 donnent Des prescriptions de protection contre les nuisances acoustiques. </a:t>
            </a:r>
          </a:p>
          <a:p>
            <a:pPr algn="just"/>
            <a:r>
              <a:rPr lang="fr-FR" sz="2400" b="1" u="sng" dirty="0">
                <a:solidFill>
                  <a:schemeClr val="tx1"/>
                </a:solidFill>
              </a:rPr>
              <a:t>Article 72. </a:t>
            </a:r>
            <a:r>
              <a:rPr lang="fr-FR" sz="2400" dirty="0">
                <a:solidFill>
                  <a:schemeClr val="tx1"/>
                </a:solidFill>
              </a:rPr>
              <a:t>Les prescriptions de protection contre les nuisances acoustiques ont pour objet, de prévenir, supprimer ou limiter l'émission ou la propagation des bruits ou des vibrations de nature à présenter des dangers nuisibles à la santé des personnes, à leur causer un trouble excessif ou à porter atteinte à l'environnement. </a:t>
            </a:r>
          </a:p>
          <a:p>
            <a:pPr algn="just"/>
            <a:endParaRPr lang="fr-FR" sz="2400" b="1" u="sng" dirty="0">
              <a:solidFill>
                <a:schemeClr val="tx1"/>
              </a:solidFill>
            </a:endParaRPr>
          </a:p>
          <a:p>
            <a:pPr algn="just"/>
            <a:r>
              <a:rPr lang="fr-FR" sz="2400" b="1" u="sng" dirty="0">
                <a:solidFill>
                  <a:schemeClr val="tx1"/>
                </a:solidFill>
              </a:rPr>
              <a:t>Article 73. </a:t>
            </a:r>
            <a:r>
              <a:rPr lang="fr-FR" sz="2400" dirty="0">
                <a:solidFill>
                  <a:schemeClr val="tx1"/>
                </a:solidFill>
              </a:rPr>
              <a:t>Sans préjudice des dispositions législatives en vigueur, les activités bruyantes exercées dans les entreprises, les établissements, les entres d'activités ou les installations publiques ou privées établis à titre permanent ou temporaire et ne figurant pas dans la nomenclature des installations classées pour la protection de l'environnement, ainsi que les activités bruyantes sportives et de plein air susceptibles de causer des nuisances sonores, sont soumises à des prescriptions générales</a:t>
            </a:r>
            <a:r>
              <a:rPr lang="fr-FR" dirty="0">
                <a:solidFill>
                  <a:schemeClr val="tx1"/>
                </a:solidFill>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F7C82A-4925-4C0C-527C-1281323D7D8C}"/>
              </a:ext>
            </a:extLst>
          </p:cNvPr>
          <p:cNvSpPr txBox="1"/>
          <p:nvPr/>
        </p:nvSpPr>
        <p:spPr>
          <a:xfrm>
            <a:off x="1043608" y="2060848"/>
            <a:ext cx="7344816" cy="2246769"/>
          </a:xfrm>
          <a:prstGeom prst="rect">
            <a:avLst/>
          </a:prstGeom>
          <a:noFill/>
        </p:spPr>
        <p:txBody>
          <a:bodyPr wrap="square" rtlCol="0">
            <a:spAutoFit/>
          </a:bodyPr>
          <a:lstStyle/>
          <a:p>
            <a:pPr algn="ctr"/>
            <a:r>
              <a:rPr lang="fr-FR" sz="3600" b="1" dirty="0">
                <a:solidFill>
                  <a:srgbClr val="FF0000"/>
                </a:solidFill>
              </a:rPr>
              <a:t>La réduction de la nuisance sonore en milieu urbain </a:t>
            </a:r>
          </a:p>
          <a:p>
            <a:pPr algn="ctr"/>
            <a:endParaRPr lang="fr-FR" sz="3600" b="1" dirty="0">
              <a:solidFill>
                <a:srgbClr val="FF0000"/>
              </a:solidFill>
            </a:endParaRPr>
          </a:p>
          <a:p>
            <a:pPr algn="ctr"/>
            <a:r>
              <a:rPr lang="fr-FR" sz="3200" b="1" dirty="0">
                <a:solidFill>
                  <a:srgbClr val="FF0000"/>
                </a:solidFill>
              </a:rPr>
              <a:t>(Suite) </a:t>
            </a:r>
          </a:p>
        </p:txBody>
      </p:sp>
    </p:spTree>
    <p:extLst>
      <p:ext uri="{BB962C8B-B14F-4D97-AF65-F5344CB8AC3E}">
        <p14:creationId xmlns:p14="http://schemas.microsoft.com/office/powerpoint/2010/main" val="3250554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548679"/>
          </a:xfrm>
        </p:spPr>
        <p:txBody>
          <a:bodyPr>
            <a:noAutofit/>
          </a:bodyPr>
          <a:lstStyle/>
          <a:p>
            <a:pPr algn="just"/>
            <a:r>
              <a:rPr lang="fr-FR" sz="2800" b="1" u="sng" dirty="0">
                <a:solidFill>
                  <a:srgbClr val="FF0000"/>
                </a:solidFill>
              </a:rPr>
              <a:t>11/ Techniques d’atténuation du bruit :</a:t>
            </a:r>
            <a:endParaRPr lang="fr-FR" sz="2800" u="sng" dirty="0">
              <a:solidFill>
                <a:srgbClr val="FF0000"/>
              </a:solidFill>
            </a:endParaRPr>
          </a:p>
        </p:txBody>
      </p:sp>
      <p:sp>
        <p:nvSpPr>
          <p:cNvPr id="3" name="Sous-titre 2"/>
          <p:cNvSpPr>
            <a:spLocks noGrp="1"/>
          </p:cNvSpPr>
          <p:nvPr>
            <p:ph type="subTitle" idx="1"/>
          </p:nvPr>
        </p:nvSpPr>
        <p:spPr>
          <a:xfrm>
            <a:off x="0" y="2492896"/>
            <a:ext cx="9144000" cy="4358070"/>
          </a:xfrm>
        </p:spPr>
        <p:txBody>
          <a:bodyPr>
            <a:normAutofit lnSpcReduction="10000"/>
          </a:bodyPr>
          <a:lstStyle/>
          <a:p>
            <a:pPr algn="l"/>
            <a:endParaRPr lang="fr-FR" sz="2800" u="sng" dirty="0">
              <a:solidFill>
                <a:schemeClr val="tx1"/>
              </a:solidFill>
            </a:endParaRPr>
          </a:p>
          <a:p>
            <a:pPr algn="just"/>
            <a:endParaRPr lang="fr-FR" sz="2400" u="sng" dirty="0">
              <a:solidFill>
                <a:schemeClr val="tx1"/>
              </a:solidFill>
            </a:endParaRPr>
          </a:p>
          <a:p>
            <a:pPr algn="just"/>
            <a:endParaRPr lang="fr-FR" sz="2400" u="sng" dirty="0">
              <a:solidFill>
                <a:schemeClr val="tx1"/>
              </a:solidFill>
            </a:endParaRPr>
          </a:p>
          <a:p>
            <a:pPr algn="just"/>
            <a:endParaRPr lang="fr-FR" sz="2400" u="sng" dirty="0">
              <a:solidFill>
                <a:schemeClr val="tx1"/>
              </a:solidFill>
            </a:endParaRPr>
          </a:p>
          <a:p>
            <a:pPr algn="just"/>
            <a:endParaRPr lang="fr-FR" sz="2400" u="sng" dirty="0">
              <a:solidFill>
                <a:schemeClr val="tx1"/>
              </a:solidFill>
            </a:endParaRPr>
          </a:p>
          <a:p>
            <a:pPr algn="just"/>
            <a:endParaRPr lang="fr-FR" sz="2400" u="sng" dirty="0">
              <a:solidFill>
                <a:schemeClr val="tx1"/>
              </a:solidFill>
            </a:endParaRPr>
          </a:p>
          <a:p>
            <a:pPr algn="just"/>
            <a:endParaRPr lang="fr-FR" sz="2400" u="sng" dirty="0">
              <a:solidFill>
                <a:schemeClr val="tx1"/>
              </a:solidFill>
            </a:endParaRPr>
          </a:p>
          <a:p>
            <a:pPr algn="just"/>
            <a:endParaRPr lang="fr-FR" sz="2400" u="sng" dirty="0">
              <a:solidFill>
                <a:schemeClr val="tx1"/>
              </a:solidFill>
            </a:endParaRPr>
          </a:p>
          <a:p>
            <a:pPr algn="just"/>
            <a:r>
              <a:rPr lang="fr-FR" sz="2400" u="sng" dirty="0">
                <a:solidFill>
                  <a:schemeClr val="tx1"/>
                </a:solidFill>
              </a:rPr>
              <a:t>Avantages: </a:t>
            </a:r>
            <a:r>
              <a:rPr lang="fr-FR" sz="2400" dirty="0">
                <a:solidFill>
                  <a:schemeClr val="tx1"/>
                </a:solidFill>
              </a:rPr>
              <a:t>Très efficace</a:t>
            </a:r>
          </a:p>
          <a:p>
            <a:pPr algn="just"/>
            <a:r>
              <a:rPr lang="fr-FR" sz="2400" u="sng" dirty="0">
                <a:solidFill>
                  <a:schemeClr val="tx1"/>
                </a:solidFill>
              </a:rPr>
              <a:t>Inconvénients: </a:t>
            </a:r>
            <a:r>
              <a:rPr lang="fr-FR" sz="2400" dirty="0">
                <a:solidFill>
                  <a:schemeClr val="tx1"/>
                </a:solidFill>
              </a:rPr>
              <a:t>Eventuellement couteuse </a:t>
            </a:r>
          </a:p>
        </p:txBody>
      </p:sp>
      <p:pic>
        <p:nvPicPr>
          <p:cNvPr id="5121" name="Picture 1" descr="C:\Users\MEDJAHED\Desktop\Capture.PNG8.PNG"/>
          <p:cNvPicPr>
            <a:picLocks noChangeAspect="1" noChangeArrowheads="1"/>
          </p:cNvPicPr>
          <p:nvPr/>
        </p:nvPicPr>
        <p:blipFill>
          <a:blip r:embed="rId3"/>
          <a:srcRect/>
          <a:stretch>
            <a:fillRect/>
          </a:stretch>
        </p:blipFill>
        <p:spPr bwMode="auto">
          <a:xfrm>
            <a:off x="1475656" y="2812189"/>
            <a:ext cx="6500858" cy="2852406"/>
          </a:xfrm>
          <a:prstGeom prst="rect">
            <a:avLst/>
          </a:prstGeom>
          <a:noFill/>
        </p:spPr>
      </p:pic>
      <p:sp>
        <p:nvSpPr>
          <p:cNvPr id="4" name="TextBox 3">
            <a:extLst>
              <a:ext uri="{FF2B5EF4-FFF2-40B4-BE49-F238E27FC236}">
                <a16:creationId xmlns:a16="http://schemas.microsoft.com/office/drawing/2014/main" id="{363F801A-5EB5-3664-5690-A0E14D8146E5}"/>
              </a:ext>
            </a:extLst>
          </p:cNvPr>
          <p:cNvSpPr txBox="1"/>
          <p:nvPr/>
        </p:nvSpPr>
        <p:spPr>
          <a:xfrm>
            <a:off x="0" y="1419280"/>
            <a:ext cx="9161160" cy="830997"/>
          </a:xfrm>
          <a:prstGeom prst="rect">
            <a:avLst/>
          </a:prstGeom>
          <a:solidFill>
            <a:schemeClr val="accent1">
              <a:lumMod val="40000"/>
              <a:lumOff val="60000"/>
            </a:schemeClr>
          </a:solidFill>
        </p:spPr>
        <p:txBody>
          <a:bodyPr wrap="square" rtlCol="0">
            <a:spAutoFit/>
          </a:bodyPr>
          <a:lstStyle/>
          <a:p>
            <a:pPr algn="just"/>
            <a:r>
              <a:rPr lang="fr-FR" sz="2400" dirty="0">
                <a:solidFill>
                  <a:schemeClr val="tx1"/>
                </a:solidFill>
              </a:rPr>
              <a:t>        Faisable dans le cas ou la source du bruit est </a:t>
            </a:r>
            <a:r>
              <a:rPr lang="fr-FR" sz="2400" b="1" u="sng" dirty="0">
                <a:solidFill>
                  <a:schemeClr val="tx1"/>
                </a:solidFill>
              </a:rPr>
              <a:t>ponctuelle</a:t>
            </a:r>
            <a:r>
              <a:rPr lang="fr-FR" sz="2400" b="1" u="sng" dirty="0"/>
              <a:t>: </a:t>
            </a:r>
            <a:r>
              <a:rPr lang="fr-FR" sz="2400" dirty="0">
                <a:solidFill>
                  <a:schemeClr val="tx1"/>
                </a:solidFill>
              </a:rPr>
              <a:t>industriel, artisanal, commercial, équipement et locaux sportifs ou de loisirs.</a:t>
            </a:r>
          </a:p>
        </p:txBody>
      </p:sp>
      <p:sp>
        <p:nvSpPr>
          <p:cNvPr id="5" name="TextBox 4">
            <a:extLst>
              <a:ext uri="{FF2B5EF4-FFF2-40B4-BE49-F238E27FC236}">
                <a16:creationId xmlns:a16="http://schemas.microsoft.com/office/drawing/2014/main" id="{7E979C8B-5C55-029A-7CDB-4DA63D89E115}"/>
              </a:ext>
            </a:extLst>
          </p:cNvPr>
          <p:cNvSpPr txBox="1"/>
          <p:nvPr/>
        </p:nvSpPr>
        <p:spPr>
          <a:xfrm>
            <a:off x="110750" y="683404"/>
            <a:ext cx="6480720" cy="461665"/>
          </a:xfrm>
          <a:prstGeom prst="rect">
            <a:avLst/>
          </a:prstGeom>
          <a:noFill/>
        </p:spPr>
        <p:txBody>
          <a:bodyPr wrap="square" rtlCol="0">
            <a:spAutoFit/>
          </a:bodyPr>
          <a:lstStyle/>
          <a:p>
            <a:pPr algn="l"/>
            <a:r>
              <a:rPr lang="fr-FR" sz="2400" b="1" u="sng" dirty="0">
                <a:solidFill>
                  <a:schemeClr val="tx1"/>
                </a:solidFill>
              </a:rPr>
              <a:t>A/ Isoler les sources de bruit: </a:t>
            </a:r>
          </a:p>
        </p:txBody>
      </p:sp>
      <p:sp>
        <p:nvSpPr>
          <p:cNvPr id="6" name="TextBox 5">
            <a:extLst>
              <a:ext uri="{FF2B5EF4-FFF2-40B4-BE49-F238E27FC236}">
                <a16:creationId xmlns:a16="http://schemas.microsoft.com/office/drawing/2014/main" id="{4BFEEDFC-86B3-C3BA-A576-DEFEED98FD6C}"/>
              </a:ext>
            </a:extLst>
          </p:cNvPr>
          <p:cNvSpPr txBox="1"/>
          <p:nvPr/>
        </p:nvSpPr>
        <p:spPr>
          <a:xfrm>
            <a:off x="0" y="2348880"/>
            <a:ext cx="8964488" cy="463309"/>
          </a:xfrm>
          <a:prstGeom prst="rect">
            <a:avLst/>
          </a:prstGeom>
          <a:solidFill>
            <a:schemeClr val="accent1">
              <a:lumMod val="40000"/>
              <a:lumOff val="60000"/>
            </a:schemeClr>
          </a:solidFill>
        </p:spPr>
        <p:txBody>
          <a:bodyPr wrap="square" rtlCol="0">
            <a:spAutoFit/>
          </a:bodyPr>
          <a:lstStyle/>
          <a:p>
            <a:r>
              <a:rPr lang="fr-FR" sz="2400" dirty="0"/>
              <a:t>        L</a:t>
            </a:r>
            <a:r>
              <a:rPr lang="fr-FR" sz="2400" dirty="0">
                <a:solidFill>
                  <a:schemeClr val="tx1"/>
                </a:solidFill>
              </a:rPr>
              <a:t>’isolation à la source est toujours la solution la plus efficace</a:t>
            </a:r>
            <a:r>
              <a:rPr lang="fr-FR" sz="1800" dirty="0">
                <a:solidFill>
                  <a:schemeClr val="tx1"/>
                </a:solidFill>
              </a:rPr>
              <a:t>.</a:t>
            </a:r>
            <a:endParaRPr lang="fr-FR" dirty="0"/>
          </a:p>
        </p:txBody>
      </p:sp>
      <p:cxnSp>
        <p:nvCxnSpPr>
          <p:cNvPr id="8" name="Straight Arrow Connector 7">
            <a:extLst>
              <a:ext uri="{FF2B5EF4-FFF2-40B4-BE49-F238E27FC236}">
                <a16:creationId xmlns:a16="http://schemas.microsoft.com/office/drawing/2014/main" id="{69A3FC17-82AC-C1B0-B656-146B63638691}"/>
              </a:ext>
            </a:extLst>
          </p:cNvPr>
          <p:cNvCxnSpPr/>
          <p:nvPr/>
        </p:nvCxnSpPr>
        <p:spPr>
          <a:xfrm>
            <a:off x="110750" y="1700808"/>
            <a:ext cx="42880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1277AC8-C1D9-83FC-C7D7-911FA7F2C276}"/>
              </a:ext>
            </a:extLst>
          </p:cNvPr>
          <p:cNvCxnSpPr>
            <a:cxnSpLocks/>
          </p:cNvCxnSpPr>
          <p:nvPr/>
        </p:nvCxnSpPr>
        <p:spPr>
          <a:xfrm>
            <a:off x="110750" y="2516912"/>
            <a:ext cx="42880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09879"/>
            <a:ext cx="7772400" cy="512757"/>
          </a:xfrm>
        </p:spPr>
        <p:txBody>
          <a:bodyPr>
            <a:noAutofit/>
          </a:bodyPr>
          <a:lstStyle/>
          <a:p>
            <a:pPr algn="l"/>
            <a:r>
              <a:rPr lang="fr-FR" sz="2800" b="1" u="sng" dirty="0">
                <a:solidFill>
                  <a:srgbClr val="FF0000"/>
                </a:solidFill>
              </a:rPr>
              <a:t>2/ Les caractéristiques du son:</a:t>
            </a:r>
          </a:p>
        </p:txBody>
      </p:sp>
      <p:sp>
        <p:nvSpPr>
          <p:cNvPr id="3" name="Sous-titre 2"/>
          <p:cNvSpPr>
            <a:spLocks noGrp="1"/>
          </p:cNvSpPr>
          <p:nvPr>
            <p:ph type="subTitle" idx="1"/>
          </p:nvPr>
        </p:nvSpPr>
        <p:spPr>
          <a:xfrm>
            <a:off x="0" y="544329"/>
            <a:ext cx="9144000" cy="2740655"/>
          </a:xfrm>
          <a:ln>
            <a:solidFill>
              <a:schemeClr val="bg1"/>
            </a:solidFill>
          </a:ln>
        </p:spPr>
        <p:style>
          <a:lnRef idx="2">
            <a:schemeClr val="accent1"/>
          </a:lnRef>
          <a:fillRef idx="1001">
            <a:schemeClr val="lt1"/>
          </a:fillRef>
          <a:effectRef idx="0">
            <a:schemeClr val="accent1"/>
          </a:effectRef>
          <a:fontRef idx="minor">
            <a:schemeClr val="dk1"/>
          </a:fontRef>
        </p:style>
        <p:txBody>
          <a:bodyPr>
            <a:normAutofit/>
          </a:bodyPr>
          <a:lstStyle/>
          <a:p>
            <a:pPr algn="just"/>
            <a:r>
              <a:rPr lang="fr-FR" sz="2400" b="1" u="sng" dirty="0">
                <a:solidFill>
                  <a:schemeClr val="tx1"/>
                </a:solidFill>
              </a:rPr>
              <a:t>A- La fréquence</a:t>
            </a:r>
            <a:r>
              <a:rPr lang="fr-FR" sz="2400" b="1" dirty="0">
                <a:solidFill>
                  <a:schemeClr val="tx1"/>
                </a:solidFill>
              </a:rPr>
              <a:t>: </a:t>
            </a:r>
          </a:p>
          <a:p>
            <a:pPr algn="just"/>
            <a:r>
              <a:rPr lang="fr-FR" sz="2400" dirty="0">
                <a:solidFill>
                  <a:schemeClr val="tx1"/>
                </a:solidFill>
              </a:rPr>
              <a:t>Exprimé en Hertz (Hz), elle correspond au </a:t>
            </a:r>
            <a:r>
              <a:rPr lang="fr-FR" sz="2400" u="sng" dirty="0">
                <a:solidFill>
                  <a:schemeClr val="tx1"/>
                </a:solidFill>
              </a:rPr>
              <a:t>nombre de vibrations par seconde.</a:t>
            </a:r>
          </a:p>
          <a:p>
            <a:pPr algn="just"/>
            <a:endParaRPr lang="fr-FR" sz="2400" u="sng" dirty="0">
              <a:solidFill>
                <a:schemeClr val="tx1"/>
              </a:solidFill>
            </a:endParaRPr>
          </a:p>
          <a:p>
            <a:pPr algn="just"/>
            <a:r>
              <a:rPr lang="fr-FR" sz="2400" dirty="0">
                <a:solidFill>
                  <a:schemeClr val="tx1"/>
                </a:solidFill>
              </a:rPr>
              <a:t>Plus la fréquence est </a:t>
            </a:r>
            <a:r>
              <a:rPr lang="fr-FR" sz="2400" b="1" u="sng" dirty="0">
                <a:solidFill>
                  <a:srgbClr val="0070C0"/>
                </a:solidFill>
              </a:rPr>
              <a:t>haute</a:t>
            </a:r>
            <a:r>
              <a:rPr lang="fr-FR" sz="2400" dirty="0">
                <a:solidFill>
                  <a:schemeClr val="tx1"/>
                </a:solidFill>
              </a:rPr>
              <a:t>, plus le son est </a:t>
            </a:r>
            <a:r>
              <a:rPr lang="fr-FR" sz="2400" b="1" u="sng" dirty="0">
                <a:solidFill>
                  <a:srgbClr val="0070C0"/>
                </a:solidFill>
              </a:rPr>
              <a:t>aigu</a:t>
            </a:r>
            <a:r>
              <a:rPr lang="fr-FR" sz="2400" dirty="0">
                <a:solidFill>
                  <a:schemeClr val="tx1"/>
                </a:solidFill>
              </a:rPr>
              <a:t> (Sifflement), plus la fréquence est </a:t>
            </a:r>
            <a:r>
              <a:rPr lang="fr-FR" sz="2400" b="1" u="sng" dirty="0">
                <a:solidFill>
                  <a:srgbClr val="0070C0"/>
                </a:solidFill>
              </a:rPr>
              <a:t>basse, </a:t>
            </a:r>
            <a:r>
              <a:rPr lang="fr-FR" sz="2400" dirty="0">
                <a:solidFill>
                  <a:schemeClr val="tx1"/>
                </a:solidFill>
              </a:rPr>
              <a:t>plus le son est </a:t>
            </a:r>
            <a:r>
              <a:rPr lang="fr-FR" sz="2400" b="1" u="sng" dirty="0">
                <a:solidFill>
                  <a:srgbClr val="0070C0"/>
                </a:solidFill>
              </a:rPr>
              <a:t>grave </a:t>
            </a:r>
            <a:r>
              <a:rPr lang="fr-FR" sz="2400" dirty="0">
                <a:solidFill>
                  <a:schemeClr val="tx1"/>
                </a:solidFill>
              </a:rPr>
              <a:t>(grondement).</a:t>
            </a:r>
          </a:p>
          <a:p>
            <a:pPr algn="just"/>
            <a:endParaRPr lang="fr-FR" sz="2400" dirty="0">
              <a:solidFill>
                <a:schemeClr val="tx1"/>
              </a:solidFill>
            </a:endParaRPr>
          </a:p>
          <a:p>
            <a:pPr algn="l"/>
            <a:endParaRPr lang="fr-FR" dirty="0"/>
          </a:p>
          <a:p>
            <a:pPr algn="l"/>
            <a:endParaRPr lang="fr-FR" dirty="0"/>
          </a:p>
        </p:txBody>
      </p:sp>
      <p:pic>
        <p:nvPicPr>
          <p:cNvPr id="19458" name="Picture 2" descr="La perception du son | Audioprothésiste Stéphane Rossetto"/>
          <p:cNvPicPr>
            <a:picLocks noChangeAspect="1" noChangeArrowheads="1"/>
          </p:cNvPicPr>
          <p:nvPr/>
        </p:nvPicPr>
        <p:blipFill>
          <a:blip r:embed="rId3"/>
          <a:srcRect/>
          <a:stretch>
            <a:fillRect/>
          </a:stretch>
        </p:blipFill>
        <p:spPr bwMode="auto">
          <a:xfrm>
            <a:off x="0" y="3272398"/>
            <a:ext cx="9144000" cy="325886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160" y="13063"/>
            <a:ext cx="7772400" cy="441319"/>
          </a:xfrm>
        </p:spPr>
        <p:txBody>
          <a:bodyPr>
            <a:noAutofit/>
          </a:bodyPr>
          <a:lstStyle/>
          <a:p>
            <a:pPr algn="l"/>
            <a:r>
              <a:rPr lang="fr-FR" sz="2800" u="sng" dirty="0"/>
              <a:t>B/ Isoler le bâtiment exposé au bruit:</a:t>
            </a:r>
          </a:p>
        </p:txBody>
      </p:sp>
      <p:sp>
        <p:nvSpPr>
          <p:cNvPr id="3" name="Sous-titre 2"/>
          <p:cNvSpPr>
            <a:spLocks noGrp="1"/>
          </p:cNvSpPr>
          <p:nvPr>
            <p:ph type="subTitle" idx="1"/>
          </p:nvPr>
        </p:nvSpPr>
        <p:spPr>
          <a:xfrm>
            <a:off x="17160" y="509877"/>
            <a:ext cx="9144000" cy="1863344"/>
          </a:xfrm>
        </p:spPr>
        <p:txBody>
          <a:bodyPr>
            <a:normAutofit/>
          </a:bodyPr>
          <a:lstStyle/>
          <a:p>
            <a:pPr algn="just">
              <a:lnSpc>
                <a:spcPct val="160000"/>
              </a:lnSpc>
            </a:pPr>
            <a:r>
              <a:rPr lang="fr-FR" sz="2400" dirty="0">
                <a:solidFill>
                  <a:schemeClr val="tx1"/>
                </a:solidFill>
              </a:rPr>
              <a:t>Pour obtenir un confort acceptable à l’intérieur des lieux de vie malgré un bruit élevé à l’extérieur du fait d’une </a:t>
            </a:r>
            <a:r>
              <a:rPr lang="fr-FR" sz="2400" b="1" u="sng" dirty="0">
                <a:solidFill>
                  <a:schemeClr val="tx1"/>
                </a:solidFill>
              </a:rPr>
              <a:t>infrastructure de transport </a:t>
            </a:r>
            <a:r>
              <a:rPr lang="fr-FR" sz="2400" dirty="0">
                <a:solidFill>
                  <a:schemeClr val="tx1"/>
                </a:solidFill>
              </a:rPr>
              <a:t>ou d’une </a:t>
            </a:r>
            <a:r>
              <a:rPr lang="fr-FR" sz="2400" b="1" u="sng" dirty="0">
                <a:solidFill>
                  <a:schemeClr val="tx1"/>
                </a:solidFill>
              </a:rPr>
              <a:t>activité bruyante</a:t>
            </a:r>
          </a:p>
          <a:p>
            <a:pPr algn="just"/>
            <a:endParaRPr lang="fr-FR" sz="2400" dirty="0">
              <a:solidFill>
                <a:schemeClr val="tx1"/>
              </a:solidFill>
            </a:endParaRPr>
          </a:p>
          <a:p>
            <a:pPr algn="just"/>
            <a:endParaRPr lang="fr-FR" sz="2400" dirty="0">
              <a:solidFill>
                <a:schemeClr val="tx1"/>
              </a:solidFill>
            </a:endParaRPr>
          </a:p>
          <a:p>
            <a:pPr algn="just"/>
            <a:endParaRPr lang="fr-FR" sz="2400" dirty="0">
              <a:solidFill>
                <a:schemeClr val="tx1"/>
              </a:solidFill>
            </a:endParaRPr>
          </a:p>
          <a:p>
            <a:pPr algn="just"/>
            <a:endParaRPr lang="fr-FR" sz="2400" dirty="0">
              <a:solidFill>
                <a:schemeClr val="tx1"/>
              </a:solidFill>
            </a:endParaRPr>
          </a:p>
          <a:p>
            <a:pPr algn="just"/>
            <a:endParaRPr lang="fr-FR" sz="2400" dirty="0">
              <a:solidFill>
                <a:schemeClr val="tx1"/>
              </a:solidFill>
            </a:endParaRPr>
          </a:p>
          <a:p>
            <a:pPr algn="just"/>
            <a:endParaRPr lang="fr-FR" sz="2400" dirty="0">
              <a:solidFill>
                <a:schemeClr val="tx1"/>
              </a:solidFill>
            </a:endParaRPr>
          </a:p>
        </p:txBody>
      </p:sp>
      <p:pic>
        <p:nvPicPr>
          <p:cNvPr id="51201" name="Picture 1" descr="C:\Users\MEDJAHED\Desktop\Capture.PNG1.PNG"/>
          <p:cNvPicPr>
            <a:picLocks noChangeAspect="1" noChangeArrowheads="1"/>
          </p:cNvPicPr>
          <p:nvPr/>
        </p:nvPicPr>
        <p:blipFill>
          <a:blip r:embed="rId3"/>
          <a:srcRect/>
          <a:stretch>
            <a:fillRect/>
          </a:stretch>
        </p:blipFill>
        <p:spPr bwMode="auto">
          <a:xfrm>
            <a:off x="1088698" y="2373221"/>
            <a:ext cx="7000924" cy="2495939"/>
          </a:xfrm>
          <a:prstGeom prst="rect">
            <a:avLst/>
          </a:prstGeom>
          <a:noFill/>
        </p:spPr>
      </p:pic>
      <p:sp>
        <p:nvSpPr>
          <p:cNvPr id="4" name="TextBox 3">
            <a:extLst>
              <a:ext uri="{FF2B5EF4-FFF2-40B4-BE49-F238E27FC236}">
                <a16:creationId xmlns:a16="http://schemas.microsoft.com/office/drawing/2014/main" id="{C0991611-A149-C00B-4EBE-C913FF25D241}"/>
              </a:ext>
            </a:extLst>
          </p:cNvPr>
          <p:cNvSpPr txBox="1"/>
          <p:nvPr/>
        </p:nvSpPr>
        <p:spPr>
          <a:xfrm>
            <a:off x="17160" y="4919008"/>
            <a:ext cx="9144000" cy="1938992"/>
          </a:xfrm>
          <a:prstGeom prst="rect">
            <a:avLst/>
          </a:prstGeom>
          <a:noFill/>
        </p:spPr>
        <p:txBody>
          <a:bodyPr wrap="square" rtlCol="0">
            <a:spAutoFit/>
          </a:bodyPr>
          <a:lstStyle/>
          <a:p>
            <a:pPr algn="just"/>
            <a:r>
              <a:rPr lang="fr-FR" sz="2400" u="sng" dirty="0">
                <a:solidFill>
                  <a:schemeClr val="tx1"/>
                </a:solidFill>
              </a:rPr>
              <a:t>Avantages: </a:t>
            </a:r>
            <a:r>
              <a:rPr lang="fr-FR" sz="2400" dirty="0">
                <a:solidFill>
                  <a:schemeClr val="tx1"/>
                </a:solidFill>
              </a:rPr>
              <a:t>Efficace vis-à-vis de toutes les sources, cout modéré.</a:t>
            </a:r>
          </a:p>
          <a:p>
            <a:pPr algn="just"/>
            <a:r>
              <a:rPr lang="fr-FR" sz="2400" u="sng" dirty="0">
                <a:solidFill>
                  <a:schemeClr val="tx1"/>
                </a:solidFill>
              </a:rPr>
              <a:t>Inconvénients: </a:t>
            </a:r>
            <a:endParaRPr lang="fr-FR" sz="2400" dirty="0">
              <a:solidFill>
                <a:schemeClr val="tx1"/>
              </a:solidFill>
            </a:endParaRPr>
          </a:p>
          <a:p>
            <a:pPr algn="just"/>
            <a:r>
              <a:rPr lang="fr-FR" sz="2400" dirty="0">
                <a:solidFill>
                  <a:schemeClr val="tx1"/>
                </a:solidFill>
              </a:rPr>
              <a:t>*Absence de protection des espaces extérieurs (balcons, terrasses, jardins…)</a:t>
            </a:r>
          </a:p>
          <a:p>
            <a:pPr algn="just"/>
            <a:r>
              <a:rPr lang="fr-FR" sz="2400" dirty="0">
                <a:solidFill>
                  <a:schemeClr val="tx1"/>
                </a:solidFill>
              </a:rPr>
              <a:t>*Limitation d’ouverture des fenêtres.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1FE7-CFDC-B22D-5589-F4B376DFE422}"/>
              </a:ext>
            </a:extLst>
          </p:cNvPr>
          <p:cNvSpPr>
            <a:spLocks noGrp="1"/>
          </p:cNvSpPr>
          <p:nvPr>
            <p:ph type="ctrTitle"/>
          </p:nvPr>
        </p:nvSpPr>
        <p:spPr>
          <a:xfrm>
            <a:off x="-2272" y="105202"/>
            <a:ext cx="7772400" cy="506487"/>
          </a:xfrm>
        </p:spPr>
        <p:txBody>
          <a:bodyPr>
            <a:normAutofit fontScale="90000"/>
          </a:bodyPr>
          <a:lstStyle/>
          <a:p>
            <a:pPr algn="l"/>
            <a:r>
              <a:rPr lang="fr-FR" sz="3200" b="1" u="sng" dirty="0">
                <a:solidFill>
                  <a:srgbClr val="FF0000"/>
                </a:solidFill>
              </a:rPr>
              <a:t>* Techniques d’isolation:</a:t>
            </a:r>
          </a:p>
        </p:txBody>
      </p:sp>
      <p:sp>
        <p:nvSpPr>
          <p:cNvPr id="3" name="Subtitle 2">
            <a:extLst>
              <a:ext uri="{FF2B5EF4-FFF2-40B4-BE49-F238E27FC236}">
                <a16:creationId xmlns:a16="http://schemas.microsoft.com/office/drawing/2014/main" id="{730FE11F-699E-79D0-85A3-181EA00C46A1}"/>
              </a:ext>
            </a:extLst>
          </p:cNvPr>
          <p:cNvSpPr>
            <a:spLocks noGrp="1"/>
          </p:cNvSpPr>
          <p:nvPr>
            <p:ph type="subTitle" idx="1"/>
          </p:nvPr>
        </p:nvSpPr>
        <p:spPr>
          <a:xfrm>
            <a:off x="0" y="623119"/>
            <a:ext cx="9144000" cy="2278662"/>
          </a:xfrm>
        </p:spPr>
        <p:txBody>
          <a:bodyPr>
            <a:normAutofit/>
          </a:bodyPr>
          <a:lstStyle/>
          <a:p>
            <a:pPr algn="l"/>
            <a:r>
              <a:rPr lang="fr-FR" sz="2800" b="1" u="sng" dirty="0">
                <a:solidFill>
                  <a:srgbClr val="92D050"/>
                </a:solidFill>
              </a:rPr>
              <a:t>Les fenétres double vitrage</a:t>
            </a:r>
            <a:r>
              <a:rPr lang="fr-FR" sz="2800" b="1" dirty="0">
                <a:solidFill>
                  <a:srgbClr val="92D050"/>
                </a:solidFill>
              </a:rPr>
              <a:t>:</a:t>
            </a:r>
            <a:endParaRPr lang="fr-FR" sz="3600" b="1" dirty="0">
              <a:solidFill>
                <a:srgbClr val="92D050"/>
              </a:solidFill>
            </a:endParaRPr>
          </a:p>
        </p:txBody>
      </p:sp>
      <p:pic>
        <p:nvPicPr>
          <p:cNvPr id="5" name="Picture 4">
            <a:extLst>
              <a:ext uri="{FF2B5EF4-FFF2-40B4-BE49-F238E27FC236}">
                <a16:creationId xmlns:a16="http://schemas.microsoft.com/office/drawing/2014/main" id="{06B5AC27-3693-0A2D-F9E2-AE22404FD3D1}"/>
              </a:ext>
            </a:extLst>
          </p:cNvPr>
          <p:cNvPicPr>
            <a:picLocks noChangeAspect="1"/>
          </p:cNvPicPr>
          <p:nvPr/>
        </p:nvPicPr>
        <p:blipFill>
          <a:blip r:embed="rId2"/>
          <a:stretch>
            <a:fillRect/>
          </a:stretch>
        </p:blipFill>
        <p:spPr>
          <a:xfrm>
            <a:off x="1721456" y="2914022"/>
            <a:ext cx="6048672" cy="3214068"/>
          </a:xfrm>
          <a:prstGeom prst="rect">
            <a:avLst/>
          </a:prstGeom>
        </p:spPr>
      </p:pic>
      <p:sp>
        <p:nvSpPr>
          <p:cNvPr id="6" name="TextBox 5">
            <a:extLst>
              <a:ext uri="{FF2B5EF4-FFF2-40B4-BE49-F238E27FC236}">
                <a16:creationId xmlns:a16="http://schemas.microsoft.com/office/drawing/2014/main" id="{15D38C2C-729C-197C-3B12-DE654A68AE99}"/>
              </a:ext>
            </a:extLst>
          </p:cNvPr>
          <p:cNvSpPr txBox="1"/>
          <p:nvPr/>
        </p:nvSpPr>
        <p:spPr>
          <a:xfrm>
            <a:off x="-2272" y="1332121"/>
            <a:ext cx="9144000" cy="830997"/>
          </a:xfrm>
          <a:prstGeom prst="rect">
            <a:avLst/>
          </a:prstGeom>
          <a:solidFill>
            <a:schemeClr val="accent1">
              <a:lumMod val="40000"/>
              <a:lumOff val="60000"/>
            </a:schemeClr>
          </a:solidFill>
        </p:spPr>
        <p:txBody>
          <a:bodyPr wrap="square" rtlCol="0">
            <a:spAutoFit/>
          </a:bodyPr>
          <a:lstStyle/>
          <a:p>
            <a:pPr algn="just"/>
            <a:r>
              <a:rPr lang="fr-FR" sz="2400" dirty="0">
                <a:solidFill>
                  <a:srgbClr val="000000"/>
                </a:solidFill>
                <a:effectLst/>
                <a:latin typeface="segoe_uibold"/>
              </a:rPr>
              <a:t>Les performances acoustiques des fenêtres dépendent directement du poids des vitrages</a:t>
            </a:r>
            <a:r>
              <a:rPr lang="fr-FR" sz="2400" i="0" dirty="0">
                <a:solidFill>
                  <a:srgbClr val="000000"/>
                </a:solidFill>
                <a:effectLst/>
                <a:latin typeface="Arial" panose="020B0604020202020204" pitchFamily="34" charset="0"/>
              </a:rPr>
              <a:t>. </a:t>
            </a:r>
            <a:endParaRPr lang="fr-FR" sz="2400" dirty="0"/>
          </a:p>
        </p:txBody>
      </p:sp>
    </p:spTree>
    <p:extLst>
      <p:ext uri="{BB962C8B-B14F-4D97-AF65-F5344CB8AC3E}">
        <p14:creationId xmlns:p14="http://schemas.microsoft.com/office/powerpoint/2010/main" val="2088778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1B6B-E637-24A1-4417-FBABDC9C9F39}"/>
              </a:ext>
            </a:extLst>
          </p:cNvPr>
          <p:cNvSpPr>
            <a:spLocks noGrp="1"/>
          </p:cNvSpPr>
          <p:nvPr>
            <p:ph type="ctrTitle"/>
          </p:nvPr>
        </p:nvSpPr>
        <p:spPr>
          <a:xfrm>
            <a:off x="8843" y="188640"/>
            <a:ext cx="7772400" cy="434479"/>
          </a:xfrm>
        </p:spPr>
        <p:txBody>
          <a:bodyPr>
            <a:noAutofit/>
          </a:bodyPr>
          <a:lstStyle/>
          <a:p>
            <a:pPr algn="l"/>
            <a:r>
              <a:rPr lang="fr-FR" sz="2800" b="1" u="sng" dirty="0">
                <a:solidFill>
                  <a:srgbClr val="92D050"/>
                </a:solidFill>
              </a:rPr>
              <a:t>Les cloisons:</a:t>
            </a:r>
          </a:p>
        </p:txBody>
      </p:sp>
      <p:sp>
        <p:nvSpPr>
          <p:cNvPr id="3" name="Subtitle 2">
            <a:extLst>
              <a:ext uri="{FF2B5EF4-FFF2-40B4-BE49-F238E27FC236}">
                <a16:creationId xmlns:a16="http://schemas.microsoft.com/office/drawing/2014/main" id="{2B9729CF-EBCD-C7AD-FC4F-90E93C23833F}"/>
              </a:ext>
            </a:extLst>
          </p:cNvPr>
          <p:cNvSpPr>
            <a:spLocks noGrp="1"/>
          </p:cNvSpPr>
          <p:nvPr>
            <p:ph type="subTitle" idx="1"/>
          </p:nvPr>
        </p:nvSpPr>
        <p:spPr>
          <a:xfrm>
            <a:off x="8843" y="836712"/>
            <a:ext cx="9135157" cy="1296144"/>
          </a:xfrm>
          <a:solidFill>
            <a:schemeClr val="accent1">
              <a:lumMod val="40000"/>
              <a:lumOff val="60000"/>
            </a:schemeClr>
          </a:solidFill>
        </p:spPr>
        <p:txBody>
          <a:bodyPr>
            <a:normAutofit/>
          </a:bodyPr>
          <a:lstStyle/>
          <a:p>
            <a:pPr algn="just"/>
            <a:r>
              <a:rPr lang="fr-FR" sz="2400" b="0" i="0" dirty="0">
                <a:solidFill>
                  <a:srgbClr val="323C41"/>
                </a:solidFill>
                <a:effectLst/>
                <a:latin typeface="CastoPro24"/>
              </a:rPr>
              <a:t>Une cloison désigne toute paroi verticale séparant les volumes intérieurs d’un bâtiment, à l’exception des murs de refend (murs porteurs intérieurs)</a:t>
            </a:r>
            <a:endParaRPr lang="fr-FR" sz="2800" dirty="0"/>
          </a:p>
        </p:txBody>
      </p:sp>
      <p:pic>
        <p:nvPicPr>
          <p:cNvPr id="5" name="Picture 4">
            <a:extLst>
              <a:ext uri="{FF2B5EF4-FFF2-40B4-BE49-F238E27FC236}">
                <a16:creationId xmlns:a16="http://schemas.microsoft.com/office/drawing/2014/main" id="{C58F6AD9-0292-9A3A-797C-5A767E94C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2346450"/>
            <a:ext cx="6585288" cy="4322910"/>
          </a:xfrm>
          <a:prstGeom prst="rect">
            <a:avLst/>
          </a:prstGeom>
        </p:spPr>
      </p:pic>
    </p:spTree>
    <p:extLst>
      <p:ext uri="{BB962C8B-B14F-4D97-AF65-F5344CB8AC3E}">
        <p14:creationId xmlns:p14="http://schemas.microsoft.com/office/powerpoint/2010/main" val="4118179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5D87C-4D09-DB04-EDE6-65DDACE4999E}"/>
              </a:ext>
            </a:extLst>
          </p:cNvPr>
          <p:cNvSpPr>
            <a:spLocks noGrp="1"/>
          </p:cNvSpPr>
          <p:nvPr>
            <p:ph type="ctrTitle"/>
          </p:nvPr>
        </p:nvSpPr>
        <p:spPr>
          <a:xfrm>
            <a:off x="0" y="116632"/>
            <a:ext cx="7772400" cy="578495"/>
          </a:xfrm>
        </p:spPr>
        <p:txBody>
          <a:bodyPr>
            <a:noAutofit/>
          </a:bodyPr>
          <a:lstStyle/>
          <a:p>
            <a:pPr algn="l"/>
            <a:r>
              <a:rPr lang="fr-FR" sz="2800" b="1" dirty="0">
                <a:solidFill>
                  <a:srgbClr val="92D050"/>
                </a:solidFill>
              </a:rPr>
              <a:t>L’isolation des toitures </a:t>
            </a:r>
            <a:r>
              <a:rPr lang="fr-FR" sz="3200" b="1" dirty="0">
                <a:solidFill>
                  <a:srgbClr val="92D050"/>
                </a:solidFill>
              </a:rPr>
              <a:t>:</a:t>
            </a:r>
          </a:p>
        </p:txBody>
      </p:sp>
      <p:sp>
        <p:nvSpPr>
          <p:cNvPr id="3" name="Subtitle 2">
            <a:extLst>
              <a:ext uri="{FF2B5EF4-FFF2-40B4-BE49-F238E27FC236}">
                <a16:creationId xmlns:a16="http://schemas.microsoft.com/office/drawing/2014/main" id="{F8339456-F21B-A266-38F5-EF63D41335B5}"/>
              </a:ext>
            </a:extLst>
          </p:cNvPr>
          <p:cNvSpPr>
            <a:spLocks noGrp="1"/>
          </p:cNvSpPr>
          <p:nvPr>
            <p:ph type="subTitle" idx="1"/>
          </p:nvPr>
        </p:nvSpPr>
        <p:spPr/>
        <p:txBody>
          <a:bodyPr/>
          <a:lstStyle/>
          <a:p>
            <a:endParaRPr lang="fr-FR"/>
          </a:p>
        </p:txBody>
      </p:sp>
      <p:pic>
        <p:nvPicPr>
          <p:cNvPr id="5" name="Picture 4">
            <a:extLst>
              <a:ext uri="{FF2B5EF4-FFF2-40B4-BE49-F238E27FC236}">
                <a16:creationId xmlns:a16="http://schemas.microsoft.com/office/drawing/2014/main" id="{620D6DF2-8860-2D12-773D-D8154DAF9DBB}"/>
              </a:ext>
            </a:extLst>
          </p:cNvPr>
          <p:cNvPicPr>
            <a:picLocks noChangeAspect="1"/>
          </p:cNvPicPr>
          <p:nvPr/>
        </p:nvPicPr>
        <p:blipFill>
          <a:blip r:embed="rId2"/>
          <a:stretch>
            <a:fillRect/>
          </a:stretch>
        </p:blipFill>
        <p:spPr>
          <a:xfrm>
            <a:off x="1952624" y="1524000"/>
            <a:ext cx="5715719" cy="3849216"/>
          </a:xfrm>
          <a:prstGeom prst="rect">
            <a:avLst/>
          </a:prstGeom>
        </p:spPr>
      </p:pic>
    </p:spTree>
    <p:extLst>
      <p:ext uri="{BB962C8B-B14F-4D97-AF65-F5344CB8AC3E}">
        <p14:creationId xmlns:p14="http://schemas.microsoft.com/office/powerpoint/2010/main" val="611097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6173-098F-8F2B-90CC-315461E5A06A}"/>
              </a:ext>
            </a:extLst>
          </p:cNvPr>
          <p:cNvSpPr>
            <a:spLocks noGrp="1"/>
          </p:cNvSpPr>
          <p:nvPr>
            <p:ph type="ctrTitle"/>
          </p:nvPr>
        </p:nvSpPr>
        <p:spPr>
          <a:xfrm>
            <a:off x="5071" y="188640"/>
            <a:ext cx="7772400" cy="434479"/>
          </a:xfrm>
        </p:spPr>
        <p:txBody>
          <a:bodyPr>
            <a:normAutofit fontScale="90000"/>
          </a:bodyPr>
          <a:lstStyle/>
          <a:p>
            <a:pPr algn="l"/>
            <a:r>
              <a:rPr lang="fr-FR" sz="3200" b="1" u="sng" dirty="0">
                <a:solidFill>
                  <a:srgbClr val="92D050"/>
                </a:solidFill>
              </a:rPr>
              <a:t>Les murs végétalisés</a:t>
            </a:r>
            <a:r>
              <a:rPr lang="fr-FR" sz="3200" b="1" dirty="0">
                <a:solidFill>
                  <a:srgbClr val="92D050"/>
                </a:solidFill>
              </a:rPr>
              <a:t>:</a:t>
            </a:r>
          </a:p>
        </p:txBody>
      </p:sp>
      <p:sp>
        <p:nvSpPr>
          <p:cNvPr id="3" name="Subtitle 2">
            <a:extLst>
              <a:ext uri="{FF2B5EF4-FFF2-40B4-BE49-F238E27FC236}">
                <a16:creationId xmlns:a16="http://schemas.microsoft.com/office/drawing/2014/main" id="{5B698634-F1D2-0D4A-7836-EFABF2A827EE}"/>
              </a:ext>
            </a:extLst>
          </p:cNvPr>
          <p:cNvSpPr>
            <a:spLocks noGrp="1"/>
          </p:cNvSpPr>
          <p:nvPr>
            <p:ph type="subTitle" idx="1"/>
          </p:nvPr>
        </p:nvSpPr>
        <p:spPr>
          <a:xfrm>
            <a:off x="0" y="4002633"/>
            <a:ext cx="9144000" cy="722511"/>
          </a:xfrm>
          <a:solidFill>
            <a:schemeClr val="accent1">
              <a:lumMod val="40000"/>
              <a:lumOff val="60000"/>
            </a:schemeClr>
          </a:solidFill>
        </p:spPr>
        <p:txBody>
          <a:bodyPr>
            <a:noAutofit/>
          </a:bodyPr>
          <a:lstStyle/>
          <a:p>
            <a:pPr algn="just"/>
            <a:r>
              <a:rPr lang="fr-FR" sz="2400" dirty="0">
                <a:solidFill>
                  <a:srgbClr val="232020"/>
                </a:solidFill>
              </a:rPr>
              <a:t>        </a:t>
            </a:r>
            <a:r>
              <a:rPr lang="fr-FR" sz="2400" b="0" i="0" dirty="0">
                <a:solidFill>
                  <a:srgbClr val="232020"/>
                </a:solidFill>
                <a:effectLst/>
              </a:rPr>
              <a:t>Les plantes, associées au support en béton ou en bois, agissent en faisant barrière aux bruits extérieurs. </a:t>
            </a:r>
          </a:p>
        </p:txBody>
      </p:sp>
      <p:pic>
        <p:nvPicPr>
          <p:cNvPr id="5" name="Picture 4">
            <a:extLst>
              <a:ext uri="{FF2B5EF4-FFF2-40B4-BE49-F238E27FC236}">
                <a16:creationId xmlns:a16="http://schemas.microsoft.com/office/drawing/2014/main" id="{7B112855-22CB-FB2E-9161-460AC2179F69}"/>
              </a:ext>
            </a:extLst>
          </p:cNvPr>
          <p:cNvPicPr>
            <a:picLocks noChangeAspect="1"/>
          </p:cNvPicPr>
          <p:nvPr/>
        </p:nvPicPr>
        <p:blipFill>
          <a:blip r:embed="rId2"/>
          <a:stretch>
            <a:fillRect/>
          </a:stretch>
        </p:blipFill>
        <p:spPr>
          <a:xfrm>
            <a:off x="208761" y="908720"/>
            <a:ext cx="4283968" cy="2808312"/>
          </a:xfrm>
          <a:prstGeom prst="rect">
            <a:avLst/>
          </a:prstGeom>
        </p:spPr>
      </p:pic>
      <p:pic>
        <p:nvPicPr>
          <p:cNvPr id="7" name="Picture 6">
            <a:extLst>
              <a:ext uri="{FF2B5EF4-FFF2-40B4-BE49-F238E27FC236}">
                <a16:creationId xmlns:a16="http://schemas.microsoft.com/office/drawing/2014/main" id="{56FD26BA-7685-CA13-5D48-6B4AEC4ACD38}"/>
              </a:ext>
            </a:extLst>
          </p:cNvPr>
          <p:cNvPicPr>
            <a:picLocks noChangeAspect="1"/>
          </p:cNvPicPr>
          <p:nvPr/>
        </p:nvPicPr>
        <p:blipFill>
          <a:blip r:embed="rId3"/>
          <a:stretch>
            <a:fillRect/>
          </a:stretch>
        </p:blipFill>
        <p:spPr>
          <a:xfrm>
            <a:off x="4860032" y="908720"/>
            <a:ext cx="4104456" cy="2808312"/>
          </a:xfrm>
          <a:prstGeom prst="rect">
            <a:avLst/>
          </a:prstGeom>
        </p:spPr>
      </p:pic>
      <p:sp>
        <p:nvSpPr>
          <p:cNvPr id="8" name="TextBox 7">
            <a:extLst>
              <a:ext uri="{FF2B5EF4-FFF2-40B4-BE49-F238E27FC236}">
                <a16:creationId xmlns:a16="http://schemas.microsoft.com/office/drawing/2014/main" id="{39455D24-5AFA-651F-E08C-30E766B9989E}"/>
              </a:ext>
            </a:extLst>
          </p:cNvPr>
          <p:cNvSpPr txBox="1"/>
          <p:nvPr/>
        </p:nvSpPr>
        <p:spPr>
          <a:xfrm>
            <a:off x="0" y="4941168"/>
            <a:ext cx="9144000" cy="830997"/>
          </a:xfrm>
          <a:prstGeom prst="rect">
            <a:avLst/>
          </a:prstGeom>
          <a:solidFill>
            <a:schemeClr val="accent1">
              <a:lumMod val="40000"/>
              <a:lumOff val="60000"/>
            </a:schemeClr>
          </a:solidFill>
        </p:spPr>
        <p:txBody>
          <a:bodyPr wrap="square" rtlCol="0">
            <a:spAutoFit/>
          </a:bodyPr>
          <a:lstStyle/>
          <a:p>
            <a:pPr algn="just"/>
            <a:r>
              <a:rPr lang="fr-FR" sz="2400" b="0" i="0" dirty="0">
                <a:solidFill>
                  <a:srgbClr val="232020"/>
                </a:solidFill>
                <a:effectLst/>
              </a:rPr>
              <a:t>        Concrètement, elles absorbent les ondes sonores de la même manière que les matériaux isolants </a:t>
            </a:r>
          </a:p>
        </p:txBody>
      </p:sp>
      <p:sp>
        <p:nvSpPr>
          <p:cNvPr id="9" name="TextBox 8">
            <a:extLst>
              <a:ext uri="{FF2B5EF4-FFF2-40B4-BE49-F238E27FC236}">
                <a16:creationId xmlns:a16="http://schemas.microsoft.com/office/drawing/2014/main" id="{7C9A31B4-B249-47D0-1D38-4F0AEAF56117}"/>
              </a:ext>
            </a:extLst>
          </p:cNvPr>
          <p:cNvSpPr txBox="1"/>
          <p:nvPr/>
        </p:nvSpPr>
        <p:spPr>
          <a:xfrm>
            <a:off x="0" y="5988189"/>
            <a:ext cx="9144000" cy="830997"/>
          </a:xfrm>
          <a:prstGeom prst="rect">
            <a:avLst/>
          </a:prstGeom>
          <a:solidFill>
            <a:schemeClr val="accent1">
              <a:lumMod val="40000"/>
              <a:lumOff val="60000"/>
            </a:schemeClr>
          </a:solidFill>
        </p:spPr>
        <p:txBody>
          <a:bodyPr wrap="square" rtlCol="0">
            <a:spAutoFit/>
          </a:bodyPr>
          <a:lstStyle/>
          <a:p>
            <a:pPr algn="just"/>
            <a:r>
              <a:rPr lang="fr-FR" sz="2400" b="0" i="0" dirty="0">
                <a:solidFill>
                  <a:srgbClr val="232020"/>
                </a:solidFill>
                <a:effectLst/>
              </a:rPr>
              <a:t>        Par ailleurs, </a:t>
            </a:r>
            <a:r>
              <a:rPr lang="fr-FR" sz="2400" b="1" i="0" dirty="0">
                <a:solidFill>
                  <a:srgbClr val="232020"/>
                </a:solidFill>
                <a:effectLst/>
              </a:rPr>
              <a:t>le mur végétal acoustique limite les nuisances sonores</a:t>
            </a:r>
            <a:r>
              <a:rPr lang="fr-FR" sz="2400" b="0" i="0" dirty="0">
                <a:solidFill>
                  <a:srgbClr val="232020"/>
                </a:solidFill>
                <a:effectLst/>
              </a:rPr>
              <a:t> en atténuant l’effet de réverbération, ce qui réduit l’écho</a:t>
            </a:r>
            <a:endParaRPr lang="fr-FR" sz="2400" dirty="0"/>
          </a:p>
        </p:txBody>
      </p:sp>
      <p:cxnSp>
        <p:nvCxnSpPr>
          <p:cNvPr id="13" name="Straight Arrow Connector 12">
            <a:extLst>
              <a:ext uri="{FF2B5EF4-FFF2-40B4-BE49-F238E27FC236}">
                <a16:creationId xmlns:a16="http://schemas.microsoft.com/office/drawing/2014/main" id="{B7D7A8BE-4659-67D1-32CB-EC7BC0F4F23D}"/>
              </a:ext>
            </a:extLst>
          </p:cNvPr>
          <p:cNvCxnSpPr/>
          <p:nvPr/>
        </p:nvCxnSpPr>
        <p:spPr>
          <a:xfrm>
            <a:off x="208761" y="4221088"/>
            <a:ext cx="40279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1B1585C-E035-8431-8D42-DC3569D5BCB1}"/>
              </a:ext>
            </a:extLst>
          </p:cNvPr>
          <p:cNvCxnSpPr/>
          <p:nvPr/>
        </p:nvCxnSpPr>
        <p:spPr>
          <a:xfrm>
            <a:off x="208761" y="5157192"/>
            <a:ext cx="40279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F0B1BF9-B52E-1E1C-7FBA-373865A24F96}"/>
              </a:ext>
            </a:extLst>
          </p:cNvPr>
          <p:cNvCxnSpPr/>
          <p:nvPr/>
        </p:nvCxnSpPr>
        <p:spPr>
          <a:xfrm>
            <a:off x="208761" y="6237312"/>
            <a:ext cx="40279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913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7772400" cy="714355"/>
          </a:xfrm>
        </p:spPr>
        <p:txBody>
          <a:bodyPr>
            <a:normAutofit/>
          </a:bodyPr>
          <a:lstStyle/>
          <a:p>
            <a:pPr algn="l"/>
            <a:r>
              <a:rPr lang="fr-FR" sz="3200" b="1" u="sng" dirty="0"/>
              <a:t>Protéger:</a:t>
            </a:r>
          </a:p>
        </p:txBody>
      </p:sp>
      <p:sp>
        <p:nvSpPr>
          <p:cNvPr id="3" name="Sous-titre 2"/>
          <p:cNvSpPr>
            <a:spLocks noGrp="1"/>
          </p:cNvSpPr>
          <p:nvPr>
            <p:ph type="subTitle" idx="1"/>
          </p:nvPr>
        </p:nvSpPr>
        <p:spPr>
          <a:xfrm>
            <a:off x="0" y="785794"/>
            <a:ext cx="9144000" cy="6072206"/>
          </a:xfrm>
        </p:spPr>
        <p:txBody>
          <a:bodyPr>
            <a:normAutofit/>
          </a:bodyPr>
          <a:lstStyle/>
          <a:p>
            <a:pPr algn="l"/>
            <a:r>
              <a:rPr lang="fr-FR" sz="2800" u="sng" dirty="0">
                <a:solidFill>
                  <a:schemeClr val="tx1"/>
                </a:solidFill>
              </a:rPr>
              <a:t>Ecrans et merlons:</a:t>
            </a:r>
          </a:p>
          <a:p>
            <a:pPr algn="l"/>
            <a:r>
              <a:rPr lang="fr-FR" sz="2400" dirty="0">
                <a:solidFill>
                  <a:schemeClr val="tx1"/>
                </a:solidFill>
              </a:rPr>
              <a:t>L’efficacité d’un écran ou d’un merlon sera essentiellement fonction de sa hauteur, de sa longueur et de la position respective de la source et du récepteur</a:t>
            </a:r>
          </a:p>
          <a:p>
            <a:pPr algn="just"/>
            <a:endParaRPr lang="fr-FR" sz="2400" dirty="0">
              <a:solidFill>
                <a:schemeClr val="tx1"/>
              </a:solidFill>
            </a:endParaRPr>
          </a:p>
          <a:p>
            <a:pPr algn="just"/>
            <a:endParaRPr lang="fr-FR" sz="2400" dirty="0">
              <a:solidFill>
                <a:schemeClr val="tx1"/>
              </a:solidFill>
            </a:endParaRPr>
          </a:p>
          <a:p>
            <a:pPr algn="just"/>
            <a:endParaRPr lang="fr-FR" sz="2400" dirty="0">
              <a:solidFill>
                <a:schemeClr val="tx1"/>
              </a:solidFill>
            </a:endParaRPr>
          </a:p>
          <a:p>
            <a:pPr algn="just"/>
            <a:endParaRPr lang="fr-FR" sz="2400" dirty="0">
              <a:solidFill>
                <a:schemeClr val="tx1"/>
              </a:solidFill>
            </a:endParaRPr>
          </a:p>
          <a:p>
            <a:pPr algn="just"/>
            <a:endParaRPr lang="fr-FR" sz="2400" dirty="0">
              <a:solidFill>
                <a:schemeClr val="tx1"/>
              </a:solidFill>
            </a:endParaRPr>
          </a:p>
          <a:p>
            <a:pPr algn="just"/>
            <a:r>
              <a:rPr lang="fr-FR" sz="2400" dirty="0">
                <a:solidFill>
                  <a:schemeClr val="tx1"/>
                </a:solidFill>
              </a:rPr>
              <a:t>Une haie ou un rideau d’arbres est inefficace pour faire obstacle au bruit. Une bande forestière de 100 m de largeur pourra apporter une atténuation supplémentaire de </a:t>
            </a:r>
            <a:r>
              <a:rPr lang="fr-FR" sz="2400" b="1" u="sng" dirty="0">
                <a:solidFill>
                  <a:schemeClr val="tx1"/>
                </a:solidFill>
              </a:rPr>
              <a:t>3 à 5 dB(A) </a:t>
            </a:r>
            <a:r>
              <a:rPr lang="fr-FR" sz="2400" dirty="0">
                <a:solidFill>
                  <a:schemeClr val="tx1"/>
                </a:solidFill>
              </a:rPr>
              <a:t>par rapport à l'atténuation liée à la distance.</a:t>
            </a:r>
          </a:p>
        </p:txBody>
      </p:sp>
      <p:pic>
        <p:nvPicPr>
          <p:cNvPr id="50177" name="Picture 1" descr="C:\Users\MEDJAHED\Desktop\Capture.PNG4.PNG"/>
          <p:cNvPicPr>
            <a:picLocks noChangeAspect="1" noChangeArrowheads="1"/>
          </p:cNvPicPr>
          <p:nvPr/>
        </p:nvPicPr>
        <p:blipFill>
          <a:blip r:embed="rId2"/>
          <a:srcRect/>
          <a:stretch>
            <a:fillRect/>
          </a:stretch>
        </p:blipFill>
        <p:spPr bwMode="auto">
          <a:xfrm>
            <a:off x="1714480" y="2357430"/>
            <a:ext cx="5857916" cy="221457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E0DD-A802-DAB5-DF44-6C3B821E774B}"/>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41A5F914-4BB8-CED5-F258-CAFA042714B6}"/>
              </a:ext>
            </a:extLst>
          </p:cNvPr>
          <p:cNvSpPr>
            <a:spLocks noGrp="1"/>
          </p:cNvSpPr>
          <p:nvPr>
            <p:ph type="subTitle" idx="1"/>
          </p:nvPr>
        </p:nvSpPr>
        <p:spPr/>
        <p:txBody>
          <a:bodyPr/>
          <a:lstStyle/>
          <a:p>
            <a:endParaRPr lang="fr-FR"/>
          </a:p>
        </p:txBody>
      </p:sp>
      <p:pic>
        <p:nvPicPr>
          <p:cNvPr id="5" name="Picture 4">
            <a:extLst>
              <a:ext uri="{FF2B5EF4-FFF2-40B4-BE49-F238E27FC236}">
                <a16:creationId xmlns:a16="http://schemas.microsoft.com/office/drawing/2014/main" id="{F0348A47-829A-95D4-FA72-9F031DD7C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626098"/>
            <a:ext cx="8568952" cy="3605804"/>
          </a:xfrm>
          <a:prstGeom prst="rect">
            <a:avLst/>
          </a:prstGeom>
        </p:spPr>
      </p:pic>
    </p:spTree>
    <p:extLst>
      <p:ext uri="{BB962C8B-B14F-4D97-AF65-F5344CB8AC3E}">
        <p14:creationId xmlns:p14="http://schemas.microsoft.com/office/powerpoint/2010/main" val="3863607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1314306013"/>
              </p:ext>
            </p:extLst>
          </p:nvPr>
        </p:nvGraphicFramePr>
        <p:xfrm>
          <a:off x="285720" y="1571611"/>
          <a:ext cx="8643997" cy="1752289"/>
        </p:xfrm>
        <a:graphic>
          <a:graphicData uri="http://schemas.openxmlformats.org/drawingml/2006/table">
            <a:tbl>
              <a:tblPr/>
              <a:tblGrid>
                <a:gridCol w="2571768">
                  <a:extLst>
                    <a:ext uri="{9D8B030D-6E8A-4147-A177-3AD203B41FA5}">
                      <a16:colId xmlns:a16="http://schemas.microsoft.com/office/drawing/2014/main" val="20000"/>
                    </a:ext>
                  </a:extLst>
                </a:gridCol>
                <a:gridCol w="2849966">
                  <a:extLst>
                    <a:ext uri="{9D8B030D-6E8A-4147-A177-3AD203B41FA5}">
                      <a16:colId xmlns:a16="http://schemas.microsoft.com/office/drawing/2014/main" val="20001"/>
                    </a:ext>
                  </a:extLst>
                </a:gridCol>
                <a:gridCol w="3222263">
                  <a:extLst>
                    <a:ext uri="{9D8B030D-6E8A-4147-A177-3AD203B41FA5}">
                      <a16:colId xmlns:a16="http://schemas.microsoft.com/office/drawing/2014/main" val="20002"/>
                    </a:ext>
                  </a:extLst>
                </a:gridCol>
              </a:tblGrid>
              <a:tr h="467871">
                <a:tc>
                  <a:txBody>
                    <a:bodyPr/>
                    <a:lstStyle/>
                    <a:p>
                      <a:pPr algn="ctr">
                        <a:lnSpc>
                          <a:spcPct val="115000"/>
                        </a:lnSpc>
                        <a:spcAft>
                          <a:spcPts val="0"/>
                        </a:spcAft>
                      </a:pPr>
                      <a:r>
                        <a:rPr lang="fr-FR" sz="2400" b="1" dirty="0">
                          <a:latin typeface="Calibri"/>
                          <a:ea typeface="Calibri"/>
                          <a:cs typeface="Arial"/>
                        </a:rPr>
                        <a:t>Type de protection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b="1" dirty="0">
                          <a:latin typeface="Calibri"/>
                          <a:ea typeface="Calibri"/>
                          <a:cs typeface="Arial"/>
                        </a:rPr>
                        <a:t>Avantages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b="1" dirty="0">
                          <a:latin typeface="Calibri"/>
                          <a:ea typeface="Calibri"/>
                          <a:cs typeface="Arial"/>
                        </a:rPr>
                        <a:t>Inconvénients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7871">
                <a:tc>
                  <a:txBody>
                    <a:bodyPr/>
                    <a:lstStyle/>
                    <a:p>
                      <a:pPr>
                        <a:lnSpc>
                          <a:spcPct val="115000"/>
                        </a:lnSpc>
                        <a:spcAft>
                          <a:spcPts val="0"/>
                        </a:spcAft>
                      </a:pPr>
                      <a:r>
                        <a:rPr lang="fr-FR" sz="2400" dirty="0">
                          <a:latin typeface="Calibri"/>
                          <a:ea typeface="Calibri"/>
                          <a:cs typeface="Arial"/>
                        </a:rPr>
                        <a:t>Ecran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400">
                          <a:latin typeface="Calibri"/>
                          <a:ea typeface="Calibri"/>
                          <a:cs typeface="Arial"/>
                        </a:rPr>
                        <a:t>Emprise réduite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7871">
                <a:tc>
                  <a:txBody>
                    <a:bodyPr/>
                    <a:lstStyle/>
                    <a:p>
                      <a:pPr>
                        <a:lnSpc>
                          <a:spcPct val="115000"/>
                        </a:lnSpc>
                        <a:spcAft>
                          <a:spcPts val="0"/>
                        </a:spcAft>
                      </a:pPr>
                      <a:r>
                        <a:rPr lang="fr-FR" sz="2400">
                          <a:latin typeface="Calibri"/>
                          <a:ea typeface="Calibri"/>
                          <a:cs typeface="Arial"/>
                        </a:rPr>
                        <a:t>Merlon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400" dirty="0">
                          <a:latin typeface="Calibri"/>
                          <a:ea typeface="Calibri"/>
                          <a:cs typeface="Arial"/>
                        </a:rPr>
                        <a:t>Aménagement paysager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400" dirty="0">
                          <a:latin typeface="Calibri"/>
                          <a:ea typeface="Calibri"/>
                          <a:cs typeface="Arial"/>
                        </a:rPr>
                        <a:t>Emprise importante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5A25373-AD87-1924-8FC1-32D564C89BAC}"/>
              </a:ext>
            </a:extLst>
          </p:cNvPr>
          <p:cNvSpPr>
            <a:spLocks noGrp="1"/>
          </p:cNvSpPr>
          <p:nvPr>
            <p:ph type="subTitle" idx="1"/>
          </p:nvPr>
        </p:nvSpPr>
        <p:spPr>
          <a:xfrm>
            <a:off x="0" y="1124744"/>
            <a:ext cx="9144000" cy="1752600"/>
          </a:xfrm>
        </p:spPr>
        <p:txBody>
          <a:bodyPr/>
          <a:lstStyle/>
          <a:p>
            <a:pPr algn="just"/>
            <a:r>
              <a:rPr lang="fr-FR" sz="24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Orienter les batiments et les équipements bruyants par rapport aux batiments et zones sensibles au bruit en utilisant l’effet écran du batiment.</a:t>
            </a:r>
          </a:p>
          <a:p>
            <a:endParaRPr lang="fr-FR" dirty="0"/>
          </a:p>
        </p:txBody>
      </p:sp>
      <p:pic>
        <p:nvPicPr>
          <p:cNvPr id="5" name="Picture 4">
            <a:extLst>
              <a:ext uri="{FF2B5EF4-FFF2-40B4-BE49-F238E27FC236}">
                <a16:creationId xmlns:a16="http://schemas.microsoft.com/office/drawing/2014/main" id="{4E90A535-076B-2C08-939D-8CEAAD19E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396992"/>
            <a:ext cx="7632847" cy="2690493"/>
          </a:xfrm>
          <a:prstGeom prst="rect">
            <a:avLst/>
          </a:prstGeom>
        </p:spPr>
      </p:pic>
      <p:sp>
        <p:nvSpPr>
          <p:cNvPr id="2" name="TextBox 1">
            <a:extLst>
              <a:ext uri="{FF2B5EF4-FFF2-40B4-BE49-F238E27FC236}">
                <a16:creationId xmlns:a16="http://schemas.microsoft.com/office/drawing/2014/main" id="{7F4E01D4-D92D-2315-B994-91B9299FA1E0}"/>
              </a:ext>
            </a:extLst>
          </p:cNvPr>
          <p:cNvSpPr txBox="1"/>
          <p:nvPr/>
        </p:nvSpPr>
        <p:spPr>
          <a:xfrm>
            <a:off x="0" y="116632"/>
            <a:ext cx="3419872" cy="523220"/>
          </a:xfrm>
          <a:prstGeom prst="rect">
            <a:avLst/>
          </a:prstGeom>
          <a:noFill/>
        </p:spPr>
        <p:txBody>
          <a:bodyPr wrap="square" rtlCol="0">
            <a:spAutoFit/>
          </a:bodyPr>
          <a:lstStyle/>
          <a:p>
            <a:r>
              <a:rPr lang="fr-FR" sz="2800" b="1" u="sng" dirty="0"/>
              <a:t>Orienter:</a:t>
            </a:r>
          </a:p>
        </p:txBody>
      </p:sp>
    </p:spTree>
    <p:extLst>
      <p:ext uri="{BB962C8B-B14F-4D97-AF65-F5344CB8AC3E}">
        <p14:creationId xmlns:p14="http://schemas.microsoft.com/office/powerpoint/2010/main" val="3749380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07F58-3936-1BC2-E8C8-C706C4B23B09}"/>
              </a:ext>
            </a:extLst>
          </p:cNvPr>
          <p:cNvSpPr>
            <a:spLocks noGrp="1"/>
          </p:cNvSpPr>
          <p:nvPr>
            <p:ph type="ctrTitle"/>
          </p:nvPr>
        </p:nvSpPr>
        <p:spPr>
          <a:xfrm>
            <a:off x="0" y="260648"/>
            <a:ext cx="9144000" cy="1470025"/>
          </a:xfrm>
        </p:spPr>
        <p:txBody>
          <a:bodyPr>
            <a:normAutofit fontScale="90000"/>
          </a:bodyPr>
          <a:lstStyle/>
          <a:p>
            <a:pPr algn="l"/>
            <a:r>
              <a:rPr lang="fr-FR" sz="2700" kern="100" dirty="0">
                <a:effectLst/>
                <a:latin typeface="Calibri" panose="020F0502020204030204" pitchFamily="34" charset="0"/>
                <a:ea typeface="Calibri" panose="020F0502020204030204" pitchFamily="34" charset="0"/>
                <a:cs typeface="Arial" panose="020B0604020202020204" pitchFamily="34" charset="0"/>
              </a:rPr>
              <a:t>Orienter les logements et les autres batiments sensibles aux nuisances sonores en fonction des sources de bruits existants. </a:t>
            </a:r>
            <a:br>
              <a:rPr lang="fr-FR" sz="1800" kern="100"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Subtitle 2">
            <a:extLst>
              <a:ext uri="{FF2B5EF4-FFF2-40B4-BE49-F238E27FC236}">
                <a16:creationId xmlns:a16="http://schemas.microsoft.com/office/drawing/2014/main" id="{46A6D835-05B7-73A1-AFF7-F60926D6CD0F}"/>
              </a:ext>
            </a:extLst>
          </p:cNvPr>
          <p:cNvSpPr>
            <a:spLocks noGrp="1"/>
          </p:cNvSpPr>
          <p:nvPr>
            <p:ph type="subTitle" idx="1"/>
          </p:nvPr>
        </p:nvSpPr>
        <p:spPr/>
        <p:txBody>
          <a:bodyPr/>
          <a:lstStyle/>
          <a:p>
            <a:endParaRPr lang="fr-FR"/>
          </a:p>
        </p:txBody>
      </p:sp>
      <p:pic>
        <p:nvPicPr>
          <p:cNvPr id="5" name="Picture 4">
            <a:extLst>
              <a:ext uri="{FF2B5EF4-FFF2-40B4-BE49-F238E27FC236}">
                <a16:creationId xmlns:a16="http://schemas.microsoft.com/office/drawing/2014/main" id="{A2ABE02B-56EF-B13C-7889-D742CEE51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990653"/>
            <a:ext cx="7992888" cy="2876694"/>
          </a:xfrm>
          <a:prstGeom prst="rect">
            <a:avLst/>
          </a:prstGeom>
        </p:spPr>
      </p:pic>
    </p:spTree>
    <p:extLst>
      <p:ext uri="{BB962C8B-B14F-4D97-AF65-F5344CB8AC3E}">
        <p14:creationId xmlns:p14="http://schemas.microsoft.com/office/powerpoint/2010/main" val="63562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dirty="0"/>
          </a:p>
        </p:txBody>
      </p:sp>
      <p:pic>
        <p:nvPicPr>
          <p:cNvPr id="4" name="X2Download.app-Animation Son 01 - Propagation de l'onde sonore.mp4">
            <a:hlinkClick r:id="" action="ppaction://media"/>
          </p:cNvPr>
          <p:cNvPicPr>
            <a:picLocks noRot="1" noChangeAspect="1"/>
          </p:cNvPicPr>
          <p:nvPr>
            <a:videoFile r:link="rId1"/>
          </p:nvPr>
        </p:nvPicPr>
        <p:blipFill>
          <a:blip r:embed="rId5"/>
          <a:stretch>
            <a:fillRect/>
          </a:stretch>
        </p:blipFill>
        <p:spPr>
          <a:xfrm>
            <a:off x="1071538" y="1500174"/>
            <a:ext cx="6215106" cy="3071826"/>
          </a:xfrm>
          <a:prstGeom prst="rect">
            <a:avLst/>
          </a:prstGeom>
        </p:spPr>
      </p:pic>
      <p:pic>
        <p:nvPicPr>
          <p:cNvPr id="5" name="Animation Son 01 - Propagation de l'onde sonore">
            <a:hlinkClick r:id="" action="ppaction://media"/>
            <a:extLst>
              <a:ext uri="{FF2B5EF4-FFF2-40B4-BE49-F238E27FC236}">
                <a16:creationId xmlns:a16="http://schemas.microsoft.com/office/drawing/2014/main" id="{652172E7-4A56-B587-2CC6-FDD568A698B8}"/>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508000" y="1143000"/>
            <a:ext cx="8128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29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fill="hold" display="0">
                  <p:stCondLst>
                    <p:cond delay="indefinite"/>
                  </p:stCondLst>
                  <p:endCondLst>
                    <p:cond evt="onNext" delay="0">
                      <p:tgtEl>
                        <p:sldTgt/>
                      </p:tgtEl>
                    </p:cond>
                    <p:cond evt="onPrev" delay="0">
                      <p:tgtEl>
                        <p:sldTgt/>
                      </p:tgtEl>
                    </p:cond>
                  </p:endCondLst>
                </p:cTn>
                <p:tgtEl>
                  <p:spTgt spid="4"/>
                </p:tgtEl>
              </p:cMediaNode>
            </p:video>
            <p:video>
              <p:cMediaNode vol="80000">
                <p:cTn id="13" fill="hold" display="0">
                  <p:stCondLst>
                    <p:cond delay="indefinite"/>
                  </p:stCondLst>
                </p:cTn>
                <p:tgtEl>
                  <p:spTgt spid="5"/>
                </p:tgtEl>
              </p:cMediaNode>
            </p:vide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BBFCE-F407-74CA-8B35-DEFCB6B42741}"/>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0BB71112-1E9B-EC37-A41E-1F3033689135}"/>
              </a:ext>
            </a:extLst>
          </p:cNvPr>
          <p:cNvSpPr>
            <a:spLocks noGrp="1"/>
          </p:cNvSpPr>
          <p:nvPr>
            <p:ph type="subTitle" idx="1"/>
          </p:nvPr>
        </p:nvSpPr>
        <p:spPr/>
        <p:txBody>
          <a:bodyPr/>
          <a:lstStyle/>
          <a:p>
            <a:endParaRPr lang="fr-FR" dirty="0"/>
          </a:p>
        </p:txBody>
      </p:sp>
      <p:graphicFrame>
        <p:nvGraphicFramePr>
          <p:cNvPr id="4" name="Table 3">
            <a:extLst>
              <a:ext uri="{FF2B5EF4-FFF2-40B4-BE49-F238E27FC236}">
                <a16:creationId xmlns:a16="http://schemas.microsoft.com/office/drawing/2014/main" id="{CDC1D276-437A-DFEF-D496-5FFB928298B6}"/>
              </a:ext>
            </a:extLst>
          </p:cNvPr>
          <p:cNvGraphicFramePr>
            <a:graphicFrameLocks noGrp="1"/>
          </p:cNvGraphicFramePr>
          <p:nvPr>
            <p:extLst>
              <p:ext uri="{D42A27DB-BD31-4B8C-83A1-F6EECF244321}">
                <p14:modId xmlns:p14="http://schemas.microsoft.com/office/powerpoint/2010/main" val="723262113"/>
              </p:ext>
            </p:extLst>
          </p:nvPr>
        </p:nvGraphicFramePr>
        <p:xfrm>
          <a:off x="0" y="908720"/>
          <a:ext cx="9036496" cy="2768897"/>
        </p:xfrm>
        <a:graphic>
          <a:graphicData uri="http://schemas.openxmlformats.org/drawingml/2006/table">
            <a:tbl>
              <a:tblPr firstRow="1" firstCol="1" bandRow="1">
                <a:tableStyleId>{5C22544A-7EE6-4342-B048-85BDC9FD1C3A}</a:tableStyleId>
              </a:tblPr>
              <a:tblGrid>
                <a:gridCol w="4518248">
                  <a:extLst>
                    <a:ext uri="{9D8B030D-6E8A-4147-A177-3AD203B41FA5}">
                      <a16:colId xmlns:a16="http://schemas.microsoft.com/office/drawing/2014/main" val="2348753102"/>
                    </a:ext>
                  </a:extLst>
                </a:gridCol>
                <a:gridCol w="4518248">
                  <a:extLst>
                    <a:ext uri="{9D8B030D-6E8A-4147-A177-3AD203B41FA5}">
                      <a16:colId xmlns:a16="http://schemas.microsoft.com/office/drawing/2014/main" val="1787330014"/>
                    </a:ext>
                  </a:extLst>
                </a:gridCol>
              </a:tblGrid>
              <a:tr h="403716">
                <a:tc>
                  <a:txBody>
                    <a:bodyPr/>
                    <a:lstStyle/>
                    <a:p>
                      <a:pPr algn="ctr">
                        <a:lnSpc>
                          <a:spcPct val="107000"/>
                        </a:lnSpc>
                        <a:spcAft>
                          <a:spcPts val="800"/>
                        </a:spcAft>
                      </a:pPr>
                      <a:r>
                        <a:rPr lang="fr-FR" sz="2800" kern="100">
                          <a:effectLst/>
                        </a:rPr>
                        <a:t>Avantages</a:t>
                      </a:r>
                      <a:endParaRPr lang="fr-FR" sz="2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800" kern="100" dirty="0">
                          <a:effectLst/>
                        </a:rPr>
                        <a:t>Inconvénients</a:t>
                      </a:r>
                      <a:endParaRPr lang="fr-FR" sz="2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18675624"/>
                  </a:ext>
                </a:extLst>
              </a:tr>
              <a:tr h="2332588">
                <a:tc>
                  <a:txBody>
                    <a:bodyPr/>
                    <a:lstStyle/>
                    <a:p>
                      <a:pPr algn="just">
                        <a:lnSpc>
                          <a:spcPct val="107000"/>
                        </a:lnSpc>
                        <a:spcAft>
                          <a:spcPts val="800"/>
                        </a:spcAft>
                      </a:pPr>
                      <a:r>
                        <a:rPr lang="fr-FR" sz="2000" kern="100" dirty="0">
                          <a:solidFill>
                            <a:schemeClr val="tx1"/>
                          </a:solidFill>
                          <a:effectLst/>
                        </a:rPr>
                        <a:t>*Permet une bonne utilisation de l’espace sans exposer les piéces sensibles aux nuisances sonores.</a:t>
                      </a:r>
                    </a:p>
                    <a:p>
                      <a:pPr algn="just">
                        <a:lnSpc>
                          <a:spcPct val="107000"/>
                        </a:lnSpc>
                        <a:spcAft>
                          <a:spcPts val="800"/>
                        </a:spcAft>
                      </a:pPr>
                      <a:endParaRPr lang="fr-FR" sz="2000" kern="100" dirty="0">
                        <a:solidFill>
                          <a:schemeClr val="tx1"/>
                        </a:solidFill>
                        <a:effectLst/>
                      </a:endParaRPr>
                    </a:p>
                    <a:p>
                      <a:pPr algn="just">
                        <a:lnSpc>
                          <a:spcPct val="107000"/>
                        </a:lnSpc>
                        <a:spcAft>
                          <a:spcPts val="800"/>
                        </a:spcAft>
                      </a:pPr>
                      <a:r>
                        <a:rPr lang="fr-FR" sz="2000" kern="100" dirty="0">
                          <a:solidFill>
                            <a:schemeClr val="tx1"/>
                          </a:solidFill>
                          <a:effectLst/>
                        </a:rPr>
                        <a:t>*Permet la mixité habitat – activité </a:t>
                      </a:r>
                      <a:endParaRPr lang="fr-FR"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a:txBody>
                    <a:bodyPr/>
                    <a:lstStyle/>
                    <a:p>
                      <a:pPr algn="just">
                        <a:lnSpc>
                          <a:spcPct val="107000"/>
                        </a:lnSpc>
                        <a:spcAft>
                          <a:spcPts val="800"/>
                        </a:spcAft>
                      </a:pPr>
                      <a:r>
                        <a:rPr lang="fr-FR" sz="2000" b="1" kern="100" dirty="0">
                          <a:solidFill>
                            <a:schemeClr val="tx1"/>
                          </a:solidFill>
                          <a:effectLst/>
                        </a:rPr>
                        <a:t>*Une façade reste directement exposée aux bruits.</a:t>
                      </a:r>
                    </a:p>
                    <a:p>
                      <a:pPr algn="just">
                        <a:lnSpc>
                          <a:spcPct val="107000"/>
                        </a:lnSpc>
                        <a:spcAft>
                          <a:spcPts val="800"/>
                        </a:spcAft>
                      </a:pPr>
                      <a:endParaRPr lang="fr-FR" sz="2000" b="1" kern="100" dirty="0">
                        <a:solidFill>
                          <a:schemeClr val="tx1"/>
                        </a:solidFill>
                        <a:effectLst/>
                      </a:endParaRPr>
                    </a:p>
                    <a:p>
                      <a:pPr algn="just">
                        <a:lnSpc>
                          <a:spcPct val="107000"/>
                        </a:lnSpc>
                        <a:spcAft>
                          <a:spcPts val="800"/>
                        </a:spcAft>
                      </a:pPr>
                      <a:r>
                        <a:rPr lang="fr-FR" sz="2000" b="1" kern="100" dirty="0">
                          <a:solidFill>
                            <a:schemeClr val="tx1"/>
                          </a:solidFill>
                          <a:effectLst/>
                        </a:rPr>
                        <a:t>*Solution utilisable seulement lorsqu’elle est compatible avec les contraintes d’ensoleimenent et de vue.</a:t>
                      </a:r>
                      <a:endParaRPr lang="fr-FR" sz="2000" b="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219075817"/>
                  </a:ext>
                </a:extLst>
              </a:tr>
            </a:tbl>
          </a:graphicData>
        </a:graphic>
      </p:graphicFrame>
    </p:spTree>
    <p:extLst>
      <p:ext uri="{BB962C8B-B14F-4D97-AF65-F5344CB8AC3E}">
        <p14:creationId xmlns:p14="http://schemas.microsoft.com/office/powerpoint/2010/main" val="2131411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7772400" cy="500041"/>
          </a:xfrm>
        </p:spPr>
        <p:txBody>
          <a:bodyPr>
            <a:normAutofit fontScale="90000"/>
          </a:bodyPr>
          <a:lstStyle/>
          <a:p>
            <a:pPr algn="l"/>
            <a:r>
              <a:rPr lang="fr-FR" sz="3600" b="1" u="sng" dirty="0"/>
              <a:t>Eloigner</a:t>
            </a:r>
            <a:r>
              <a:rPr lang="fr-FR" dirty="0"/>
              <a:t> </a:t>
            </a:r>
          </a:p>
        </p:txBody>
      </p:sp>
      <p:sp>
        <p:nvSpPr>
          <p:cNvPr id="3" name="Sous-titre 2"/>
          <p:cNvSpPr>
            <a:spLocks noGrp="1"/>
          </p:cNvSpPr>
          <p:nvPr>
            <p:ph type="subTitle" idx="1"/>
          </p:nvPr>
        </p:nvSpPr>
        <p:spPr>
          <a:xfrm>
            <a:off x="0" y="1162755"/>
            <a:ext cx="9144000" cy="1353509"/>
          </a:xfrm>
          <a:solidFill>
            <a:schemeClr val="accent1">
              <a:lumMod val="40000"/>
              <a:lumOff val="60000"/>
            </a:schemeClr>
          </a:solidFill>
        </p:spPr>
        <p:txBody>
          <a:bodyPr>
            <a:normAutofit/>
          </a:bodyPr>
          <a:lstStyle/>
          <a:p>
            <a:pPr algn="just">
              <a:lnSpc>
                <a:spcPct val="150000"/>
              </a:lnSpc>
            </a:pPr>
            <a:r>
              <a:rPr lang="fr-FR" sz="2400" dirty="0">
                <a:solidFill>
                  <a:schemeClr val="tx1"/>
                </a:solidFill>
              </a:rPr>
              <a:t>       Eloigner </a:t>
            </a:r>
            <a:r>
              <a:rPr lang="fr-FR" sz="2400" u="sng" dirty="0">
                <a:solidFill>
                  <a:schemeClr val="tx1"/>
                </a:solidFill>
              </a:rPr>
              <a:t>les sources de bruit </a:t>
            </a:r>
            <a:r>
              <a:rPr lang="fr-FR" sz="2400" dirty="0">
                <a:solidFill>
                  <a:schemeClr val="tx1"/>
                </a:solidFill>
              </a:rPr>
              <a:t>(usines, ateliers, équipements sportifs, discothèque ou salle polyvalente) des bâtiments des secteurs sensibles.</a:t>
            </a:r>
          </a:p>
          <a:p>
            <a:pPr algn="just"/>
            <a:endParaRPr lang="fr-FR" sz="2400" dirty="0">
              <a:solidFill>
                <a:schemeClr val="tx1"/>
              </a:solidFill>
            </a:endParaRPr>
          </a:p>
        </p:txBody>
      </p:sp>
      <p:sp>
        <p:nvSpPr>
          <p:cNvPr id="5" name="TextBox 4">
            <a:extLst>
              <a:ext uri="{FF2B5EF4-FFF2-40B4-BE49-F238E27FC236}">
                <a16:creationId xmlns:a16="http://schemas.microsoft.com/office/drawing/2014/main" id="{AB17CB2C-E2BF-2C78-15C4-899069321579}"/>
              </a:ext>
            </a:extLst>
          </p:cNvPr>
          <p:cNvSpPr txBox="1"/>
          <p:nvPr/>
        </p:nvSpPr>
        <p:spPr>
          <a:xfrm>
            <a:off x="0" y="3429000"/>
            <a:ext cx="9144000" cy="1697068"/>
          </a:xfrm>
          <a:prstGeom prst="rect">
            <a:avLst/>
          </a:prstGeom>
          <a:solidFill>
            <a:schemeClr val="accent1">
              <a:lumMod val="40000"/>
              <a:lumOff val="60000"/>
            </a:schemeClr>
          </a:solidFill>
        </p:spPr>
        <p:txBody>
          <a:bodyPr wrap="square" rtlCol="0">
            <a:spAutoFit/>
          </a:bodyPr>
          <a:lstStyle/>
          <a:p>
            <a:pPr algn="just">
              <a:lnSpc>
                <a:spcPct val="150000"/>
              </a:lnSpc>
            </a:pPr>
            <a:r>
              <a:rPr lang="fr-FR" sz="2400" dirty="0">
                <a:solidFill>
                  <a:schemeClr val="tx1"/>
                </a:solidFill>
              </a:rPr>
              <a:t>        Eloigner </a:t>
            </a:r>
            <a:r>
              <a:rPr lang="fr-FR" sz="2400" u="sng" dirty="0">
                <a:solidFill>
                  <a:schemeClr val="tx1"/>
                </a:solidFill>
              </a:rPr>
              <a:t>les zones d’habitat </a:t>
            </a:r>
            <a:r>
              <a:rPr lang="fr-FR" sz="2400" dirty="0">
                <a:solidFill>
                  <a:schemeClr val="tx1"/>
                </a:solidFill>
              </a:rPr>
              <a:t>et les fonctions sensibles au bruit (enseignement, bureaux, établissements sanitaires et sociaux, zones de détente et de loisirs calmes) des sources de bruit.</a:t>
            </a:r>
          </a:p>
        </p:txBody>
      </p:sp>
      <p:cxnSp>
        <p:nvCxnSpPr>
          <p:cNvPr id="7" name="Straight Arrow Connector 6">
            <a:extLst>
              <a:ext uri="{FF2B5EF4-FFF2-40B4-BE49-F238E27FC236}">
                <a16:creationId xmlns:a16="http://schemas.microsoft.com/office/drawing/2014/main" id="{9C2B2A2E-D69B-5CC5-EB7B-FA8F409EB425}"/>
              </a:ext>
            </a:extLst>
          </p:cNvPr>
          <p:cNvCxnSpPr>
            <a:cxnSpLocks/>
          </p:cNvCxnSpPr>
          <p:nvPr/>
        </p:nvCxnSpPr>
        <p:spPr>
          <a:xfrm>
            <a:off x="0" y="1556792"/>
            <a:ext cx="53955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FD39B63-C24A-C344-6F5C-5D0F46EBBD3F}"/>
              </a:ext>
            </a:extLst>
          </p:cNvPr>
          <p:cNvCxnSpPr>
            <a:cxnSpLocks/>
          </p:cNvCxnSpPr>
          <p:nvPr/>
        </p:nvCxnSpPr>
        <p:spPr>
          <a:xfrm>
            <a:off x="0" y="3789040"/>
            <a:ext cx="57606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AE04-ADC5-F6C9-4B76-001D9E8483DE}"/>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4193B317-C19B-99C5-0E1D-BF322D6499C9}"/>
              </a:ext>
            </a:extLst>
          </p:cNvPr>
          <p:cNvSpPr>
            <a:spLocks noGrp="1"/>
          </p:cNvSpPr>
          <p:nvPr>
            <p:ph type="subTitle" idx="1"/>
          </p:nvPr>
        </p:nvSpPr>
        <p:spPr>
          <a:xfrm>
            <a:off x="0" y="3886200"/>
            <a:ext cx="9144000" cy="1198984"/>
          </a:xfrm>
          <a:solidFill>
            <a:schemeClr val="accent1">
              <a:lumMod val="40000"/>
              <a:lumOff val="60000"/>
            </a:schemeClr>
          </a:solidFill>
        </p:spPr>
        <p:txBody>
          <a:bodyPr>
            <a:normAutofit/>
          </a:bodyPr>
          <a:lstStyle/>
          <a:p>
            <a:pPr algn="just"/>
            <a:r>
              <a:rPr lang="fr-FR" sz="2400" dirty="0">
                <a:solidFill>
                  <a:schemeClr val="tx1"/>
                </a:solidFill>
              </a:rPr>
              <a:t>         Pour une source ponctuelle (usine, atelier, équipement sportif, discothèque ou salle polyvalente …) : diminution de 6 dB(A) à chaque doublement de la distance source-récepteur. </a:t>
            </a:r>
          </a:p>
          <a:p>
            <a:endParaRPr lang="fr-FR" dirty="0"/>
          </a:p>
        </p:txBody>
      </p:sp>
      <p:pic>
        <p:nvPicPr>
          <p:cNvPr id="4" name="Picture 1" descr="C:\Users\MEDJAHED\Desktop\Mesures d'éloignements.PNG">
            <a:extLst>
              <a:ext uri="{FF2B5EF4-FFF2-40B4-BE49-F238E27FC236}">
                <a16:creationId xmlns:a16="http://schemas.microsoft.com/office/drawing/2014/main" id="{E389E5EE-6595-772C-8402-1DC8B2D91F8B}"/>
              </a:ext>
            </a:extLst>
          </p:cNvPr>
          <p:cNvPicPr>
            <a:picLocks noChangeAspect="1" noChangeArrowheads="1"/>
          </p:cNvPicPr>
          <p:nvPr/>
        </p:nvPicPr>
        <p:blipFill>
          <a:blip r:embed="rId2"/>
          <a:srcRect/>
          <a:stretch>
            <a:fillRect/>
          </a:stretch>
        </p:blipFill>
        <p:spPr bwMode="auto">
          <a:xfrm>
            <a:off x="89756" y="290753"/>
            <a:ext cx="8964487" cy="3363128"/>
          </a:xfrm>
          <a:prstGeom prst="rect">
            <a:avLst/>
          </a:prstGeom>
          <a:noFill/>
        </p:spPr>
      </p:pic>
      <p:sp>
        <p:nvSpPr>
          <p:cNvPr id="5" name="TextBox 4">
            <a:extLst>
              <a:ext uri="{FF2B5EF4-FFF2-40B4-BE49-F238E27FC236}">
                <a16:creationId xmlns:a16="http://schemas.microsoft.com/office/drawing/2014/main" id="{44F78945-F126-9296-7061-01AB36E95049}"/>
              </a:ext>
            </a:extLst>
          </p:cNvPr>
          <p:cNvSpPr txBox="1"/>
          <p:nvPr/>
        </p:nvSpPr>
        <p:spPr>
          <a:xfrm>
            <a:off x="0" y="5493553"/>
            <a:ext cx="9144000" cy="830997"/>
          </a:xfrm>
          <a:prstGeom prst="rect">
            <a:avLst/>
          </a:prstGeom>
          <a:solidFill>
            <a:schemeClr val="accent1">
              <a:lumMod val="40000"/>
              <a:lumOff val="60000"/>
            </a:schemeClr>
          </a:solidFill>
        </p:spPr>
        <p:txBody>
          <a:bodyPr wrap="square" rtlCol="0">
            <a:spAutoFit/>
          </a:bodyPr>
          <a:lstStyle/>
          <a:p>
            <a:pPr algn="just"/>
            <a:r>
              <a:rPr lang="fr-FR" sz="2400" dirty="0">
                <a:solidFill>
                  <a:schemeClr val="tx1"/>
                </a:solidFill>
              </a:rPr>
              <a:t>         Pour une source linéaire (route, voie ferrée) : diminution de 3 dB(A) à chaque doublement de la distance source-récepteur.</a:t>
            </a:r>
          </a:p>
        </p:txBody>
      </p:sp>
      <p:cxnSp>
        <p:nvCxnSpPr>
          <p:cNvPr id="7" name="Straight Arrow Connector 6">
            <a:extLst>
              <a:ext uri="{FF2B5EF4-FFF2-40B4-BE49-F238E27FC236}">
                <a16:creationId xmlns:a16="http://schemas.microsoft.com/office/drawing/2014/main" id="{2B14734E-D53D-F675-726A-55E6AFAA88E5}"/>
              </a:ext>
            </a:extLst>
          </p:cNvPr>
          <p:cNvCxnSpPr/>
          <p:nvPr/>
        </p:nvCxnSpPr>
        <p:spPr>
          <a:xfrm>
            <a:off x="89756" y="4149080"/>
            <a:ext cx="52180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90099DD-8495-0848-04E4-C383267074E0}"/>
              </a:ext>
            </a:extLst>
          </p:cNvPr>
          <p:cNvCxnSpPr/>
          <p:nvPr/>
        </p:nvCxnSpPr>
        <p:spPr>
          <a:xfrm>
            <a:off x="89756" y="5733256"/>
            <a:ext cx="52180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412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214290"/>
            <a:ext cx="9144000" cy="1752600"/>
          </a:xfrm>
        </p:spPr>
        <p:txBody>
          <a:bodyPr>
            <a:normAutofit/>
          </a:bodyPr>
          <a:lstStyle/>
          <a:p>
            <a:pPr algn="l"/>
            <a:endParaRPr lang="fr-FR" sz="2400" dirty="0">
              <a:solidFill>
                <a:schemeClr val="tx1"/>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3165353066"/>
              </p:ext>
            </p:extLst>
          </p:nvPr>
        </p:nvGraphicFramePr>
        <p:xfrm>
          <a:off x="107504" y="1571612"/>
          <a:ext cx="9036496" cy="3148876"/>
        </p:xfrm>
        <a:graphic>
          <a:graphicData uri="http://schemas.openxmlformats.org/drawingml/2006/table">
            <a:tbl>
              <a:tblPr/>
              <a:tblGrid>
                <a:gridCol w="4517514">
                  <a:extLst>
                    <a:ext uri="{9D8B030D-6E8A-4147-A177-3AD203B41FA5}">
                      <a16:colId xmlns:a16="http://schemas.microsoft.com/office/drawing/2014/main" val="20000"/>
                    </a:ext>
                  </a:extLst>
                </a:gridCol>
                <a:gridCol w="4518982">
                  <a:extLst>
                    <a:ext uri="{9D8B030D-6E8A-4147-A177-3AD203B41FA5}">
                      <a16:colId xmlns:a16="http://schemas.microsoft.com/office/drawing/2014/main" val="20001"/>
                    </a:ext>
                  </a:extLst>
                </a:gridCol>
              </a:tblGrid>
              <a:tr h="571504">
                <a:tc>
                  <a:txBody>
                    <a:bodyPr/>
                    <a:lstStyle/>
                    <a:p>
                      <a:pPr algn="ctr">
                        <a:lnSpc>
                          <a:spcPct val="115000"/>
                        </a:lnSpc>
                        <a:spcAft>
                          <a:spcPts val="0"/>
                        </a:spcAft>
                      </a:pPr>
                      <a:r>
                        <a:rPr lang="fr-FR" sz="3200" b="1" u="sng" dirty="0">
                          <a:latin typeface="Calibri"/>
                          <a:ea typeface="Calibri"/>
                          <a:cs typeface="Arial"/>
                        </a:rPr>
                        <a:t>Avantages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200" b="1" u="sng" dirty="0">
                          <a:latin typeface="Calibri"/>
                          <a:ea typeface="Calibri"/>
                          <a:cs typeface="Arial"/>
                        </a:rPr>
                        <a:t>Inconvénients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77372">
                <a:tc>
                  <a:txBody>
                    <a:bodyPr/>
                    <a:lstStyle/>
                    <a:p>
                      <a:pPr algn="just">
                        <a:lnSpc>
                          <a:spcPct val="115000"/>
                        </a:lnSpc>
                        <a:spcAft>
                          <a:spcPts val="0"/>
                        </a:spcAft>
                      </a:pPr>
                      <a:r>
                        <a:rPr lang="fr-FR" sz="2400" dirty="0">
                          <a:latin typeface="Calibri"/>
                          <a:ea typeface="Calibri"/>
                          <a:cs typeface="Arial"/>
                        </a:rPr>
                        <a:t>Efficace si l’on peut doubler ou quadrupler la distance source de bruit- zone sensible</a:t>
                      </a:r>
                      <a:endParaRPr lang="fr-FR" sz="3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2400" dirty="0">
                          <a:latin typeface="Calibri"/>
                          <a:ea typeface="Calibri"/>
                          <a:cs typeface="Arial"/>
                        </a:rPr>
                        <a:t>Problème de la destination des </a:t>
                      </a:r>
                      <a:r>
                        <a:rPr lang="fr-FR" sz="2400" u="sng" dirty="0">
                          <a:latin typeface="Calibri"/>
                          <a:ea typeface="Calibri"/>
                          <a:cs typeface="Arial"/>
                        </a:rPr>
                        <a:t>espaces dégagés </a:t>
                      </a:r>
                      <a:r>
                        <a:rPr lang="fr-FR" sz="2400" dirty="0">
                          <a:latin typeface="Calibri"/>
                          <a:ea typeface="Calibri"/>
                          <a:cs typeface="Arial"/>
                        </a:rPr>
                        <a:t>entre les sources de bruit et les zones sensibles (garages, parkings, cheminements piétons ou pistes cyclables)</a:t>
                      </a:r>
                      <a:endParaRPr lang="fr-FR" sz="3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9144000" cy="2857496"/>
          </a:xfrm>
        </p:spPr>
        <p:txBody>
          <a:bodyPr>
            <a:normAutofit/>
          </a:bodyPr>
          <a:lstStyle/>
          <a:p>
            <a:pPr algn="just"/>
            <a:r>
              <a:rPr lang="fr-FR" sz="2800" b="1" u="sng" dirty="0">
                <a:solidFill>
                  <a:schemeClr val="tx1"/>
                </a:solidFill>
              </a:rPr>
              <a:t>B- L’amplitude: </a:t>
            </a:r>
          </a:p>
          <a:p>
            <a:pPr algn="just"/>
            <a:endParaRPr lang="fr-FR" sz="2800" b="1" u="sng" dirty="0">
              <a:solidFill>
                <a:schemeClr val="tx1"/>
              </a:solidFill>
            </a:endParaRPr>
          </a:p>
          <a:p>
            <a:pPr algn="just"/>
            <a:r>
              <a:rPr lang="fr-FR" sz="2400" dirty="0">
                <a:solidFill>
                  <a:schemeClr val="tx1"/>
                </a:solidFill>
              </a:rPr>
              <a:t>Elle correspond au volume sonore.</a:t>
            </a:r>
          </a:p>
          <a:p>
            <a:pPr algn="just"/>
            <a:r>
              <a:rPr lang="fr-FR" sz="2400" dirty="0">
                <a:solidFill>
                  <a:schemeClr val="tx1"/>
                </a:solidFill>
              </a:rPr>
              <a:t>Elle se calcule comme le rapport entre le niveau de pression acoustique mesuré (P) et le  niveau de pression acoustique de référence (Po)</a:t>
            </a:r>
          </a:p>
          <a:p>
            <a:endParaRPr lang="fr-FR" dirty="0"/>
          </a:p>
        </p:txBody>
      </p:sp>
      <p:pic>
        <p:nvPicPr>
          <p:cNvPr id="17410" name="Picture 2" descr="Les signaux sonores : cours 5e (et 4e, 3e) - Physique-chimie"/>
          <p:cNvPicPr>
            <a:picLocks noChangeAspect="1" noChangeArrowheads="1"/>
          </p:cNvPicPr>
          <p:nvPr/>
        </p:nvPicPr>
        <p:blipFill>
          <a:blip r:embed="rId3"/>
          <a:srcRect/>
          <a:stretch>
            <a:fillRect/>
          </a:stretch>
        </p:blipFill>
        <p:spPr bwMode="auto">
          <a:xfrm>
            <a:off x="-60461" y="2857496"/>
            <a:ext cx="9215502" cy="414333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9144000" cy="5661248"/>
          </a:xfrm>
        </p:spPr>
        <p:txBody>
          <a:bodyPr>
            <a:normAutofit/>
          </a:bodyPr>
          <a:lstStyle/>
          <a:p>
            <a:pPr algn="just"/>
            <a:r>
              <a:rPr lang="fr-FR" sz="2800" b="1" u="sng" dirty="0">
                <a:solidFill>
                  <a:schemeClr val="tx1"/>
                </a:solidFill>
              </a:rPr>
              <a:t>C- La durée:</a:t>
            </a:r>
          </a:p>
          <a:p>
            <a:pPr algn="just"/>
            <a:endParaRPr lang="fr-FR" sz="2400" dirty="0">
              <a:solidFill>
                <a:schemeClr val="tx1"/>
              </a:solidFill>
            </a:endParaRPr>
          </a:p>
          <a:p>
            <a:pPr algn="just"/>
            <a:r>
              <a:rPr lang="fr-FR" sz="2400" b="1" dirty="0">
                <a:solidFill>
                  <a:schemeClr val="tx1"/>
                </a:solidFill>
              </a:rPr>
              <a:t>        </a:t>
            </a:r>
            <a:r>
              <a:rPr lang="fr-FR" sz="2400" b="1" u="sng" dirty="0">
                <a:solidFill>
                  <a:schemeClr val="tx1"/>
                </a:solidFill>
              </a:rPr>
              <a:t>Sons continus:</a:t>
            </a:r>
            <a:r>
              <a:rPr lang="fr-FR" sz="2400" b="1" dirty="0">
                <a:solidFill>
                  <a:schemeClr val="tx1"/>
                </a:solidFill>
              </a:rPr>
              <a:t>  </a:t>
            </a:r>
            <a:r>
              <a:rPr lang="fr-FR" sz="2400" u="sng" dirty="0">
                <a:solidFill>
                  <a:schemeClr val="tx1"/>
                </a:solidFill>
              </a:rPr>
              <a:t>Exemple</a:t>
            </a:r>
            <a:r>
              <a:rPr lang="fr-FR" sz="2400" dirty="0">
                <a:solidFill>
                  <a:schemeClr val="tx1"/>
                </a:solidFill>
              </a:rPr>
              <a:t>: Fontaine, Chute d’eau...etc.</a:t>
            </a:r>
          </a:p>
          <a:p>
            <a:pPr algn="just"/>
            <a:endParaRPr lang="fr-FR" sz="2400" u="sng" dirty="0">
              <a:solidFill>
                <a:schemeClr val="tx1"/>
              </a:solidFill>
            </a:endParaRPr>
          </a:p>
          <a:p>
            <a:pPr algn="just"/>
            <a:r>
              <a:rPr lang="fr-FR" sz="2400" b="1" dirty="0">
                <a:solidFill>
                  <a:schemeClr val="tx1"/>
                </a:solidFill>
              </a:rPr>
              <a:t>        </a:t>
            </a:r>
            <a:r>
              <a:rPr lang="fr-FR" sz="2400" b="1" u="sng" dirty="0">
                <a:solidFill>
                  <a:schemeClr val="tx1"/>
                </a:solidFill>
              </a:rPr>
              <a:t>Sons intermittents</a:t>
            </a:r>
            <a:r>
              <a:rPr lang="fr-FR" sz="2400" u="sng" dirty="0">
                <a:solidFill>
                  <a:schemeClr val="tx1"/>
                </a:solidFill>
              </a:rPr>
              <a:t>:</a:t>
            </a:r>
            <a:r>
              <a:rPr lang="fr-FR" sz="2400" dirty="0">
                <a:solidFill>
                  <a:schemeClr val="tx1"/>
                </a:solidFill>
              </a:rPr>
              <a:t> </a:t>
            </a:r>
            <a:r>
              <a:rPr lang="fr-FR" sz="2400" u="sng" dirty="0">
                <a:solidFill>
                  <a:schemeClr val="tx1"/>
                </a:solidFill>
              </a:rPr>
              <a:t>Exemple: </a:t>
            </a:r>
            <a:r>
              <a:rPr lang="fr-FR" sz="2400" dirty="0">
                <a:solidFill>
                  <a:schemeClr val="tx1"/>
                </a:solidFill>
              </a:rPr>
              <a:t>Passages successifs de trains..etc.</a:t>
            </a:r>
          </a:p>
          <a:p>
            <a:pPr algn="just"/>
            <a:endParaRPr lang="fr-FR" sz="2400" u="sng" dirty="0">
              <a:solidFill>
                <a:schemeClr val="tx1"/>
              </a:solidFill>
            </a:endParaRPr>
          </a:p>
          <a:p>
            <a:pPr algn="just"/>
            <a:r>
              <a:rPr lang="fr-FR" sz="2400" b="1" dirty="0">
                <a:solidFill>
                  <a:schemeClr val="tx1"/>
                </a:solidFill>
              </a:rPr>
              <a:t>        </a:t>
            </a:r>
            <a:r>
              <a:rPr lang="fr-FR" sz="2400" b="1" u="sng" dirty="0">
                <a:solidFill>
                  <a:schemeClr val="tx1"/>
                </a:solidFill>
              </a:rPr>
              <a:t>Sons impulsionnels</a:t>
            </a:r>
            <a:r>
              <a:rPr lang="fr-FR" sz="2400" dirty="0">
                <a:solidFill>
                  <a:schemeClr val="tx1"/>
                </a:solidFill>
              </a:rPr>
              <a:t>: </a:t>
            </a:r>
            <a:r>
              <a:rPr lang="fr-FR" sz="2400" u="sng" dirty="0">
                <a:solidFill>
                  <a:schemeClr val="tx1"/>
                </a:solidFill>
              </a:rPr>
              <a:t>Exemple</a:t>
            </a:r>
            <a:r>
              <a:rPr lang="fr-FR" sz="2400" dirty="0">
                <a:solidFill>
                  <a:schemeClr val="tx1"/>
                </a:solidFill>
              </a:rPr>
              <a:t>: coup de fusil</a:t>
            </a:r>
          </a:p>
          <a:p>
            <a:endParaRPr lang="fr-FR" dirty="0"/>
          </a:p>
        </p:txBody>
      </p:sp>
      <p:cxnSp>
        <p:nvCxnSpPr>
          <p:cNvPr id="4" name="Straight Arrow Connector 3">
            <a:extLst>
              <a:ext uri="{FF2B5EF4-FFF2-40B4-BE49-F238E27FC236}">
                <a16:creationId xmlns:a16="http://schemas.microsoft.com/office/drawing/2014/main" id="{C8F606DD-C224-78CE-FA70-0E00423E9E89}"/>
              </a:ext>
            </a:extLst>
          </p:cNvPr>
          <p:cNvCxnSpPr/>
          <p:nvPr/>
        </p:nvCxnSpPr>
        <p:spPr>
          <a:xfrm>
            <a:off x="0" y="1196752"/>
            <a:ext cx="53955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CD7763F-2988-D52E-1867-312F221F3A6D}"/>
              </a:ext>
            </a:extLst>
          </p:cNvPr>
          <p:cNvCxnSpPr>
            <a:cxnSpLocks/>
          </p:cNvCxnSpPr>
          <p:nvPr/>
        </p:nvCxnSpPr>
        <p:spPr>
          <a:xfrm>
            <a:off x="0" y="2060848"/>
            <a:ext cx="53955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3CDBA9E-F8A0-C812-20D9-9BE48C53B5EF}"/>
              </a:ext>
            </a:extLst>
          </p:cNvPr>
          <p:cNvCxnSpPr>
            <a:cxnSpLocks/>
          </p:cNvCxnSpPr>
          <p:nvPr/>
        </p:nvCxnSpPr>
        <p:spPr>
          <a:xfrm>
            <a:off x="0" y="2924944"/>
            <a:ext cx="53955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500065"/>
          </a:xfrm>
        </p:spPr>
        <p:txBody>
          <a:bodyPr>
            <a:noAutofit/>
          </a:bodyPr>
          <a:lstStyle/>
          <a:p>
            <a:pPr algn="l"/>
            <a:r>
              <a:rPr lang="ar-DZ" sz="2800" b="1" u="sng" dirty="0">
                <a:solidFill>
                  <a:srgbClr val="FF0000"/>
                </a:solidFill>
              </a:rPr>
              <a:t>2</a:t>
            </a:r>
            <a:r>
              <a:rPr lang="fr-FR" sz="2800" b="1" u="sng" dirty="0">
                <a:solidFill>
                  <a:srgbClr val="FF0000"/>
                </a:solidFill>
              </a:rPr>
              <a:t>/ Les paramètres de la nocivité du bruit:</a:t>
            </a:r>
          </a:p>
        </p:txBody>
      </p:sp>
      <p:sp>
        <p:nvSpPr>
          <p:cNvPr id="3" name="Sous-titre 2"/>
          <p:cNvSpPr>
            <a:spLocks noGrp="1"/>
          </p:cNvSpPr>
          <p:nvPr>
            <p:ph type="subTitle" idx="1"/>
          </p:nvPr>
        </p:nvSpPr>
        <p:spPr>
          <a:xfrm>
            <a:off x="0" y="857232"/>
            <a:ext cx="9144000" cy="2787792"/>
          </a:xfrm>
        </p:spPr>
        <p:txBody>
          <a:bodyPr>
            <a:normAutofit fontScale="92500" lnSpcReduction="10000"/>
          </a:bodyPr>
          <a:lstStyle/>
          <a:p>
            <a:pPr algn="just"/>
            <a:r>
              <a:rPr lang="fr-FR" sz="2600" b="1" u="sng" dirty="0">
                <a:solidFill>
                  <a:schemeClr val="tx1"/>
                </a:solidFill>
              </a:rPr>
              <a:t>A- L’intensité: </a:t>
            </a:r>
          </a:p>
          <a:p>
            <a:pPr algn="just"/>
            <a:endParaRPr lang="fr-FR" sz="2400" dirty="0">
              <a:solidFill>
                <a:schemeClr val="tx1"/>
              </a:solidFill>
            </a:endParaRPr>
          </a:p>
          <a:p>
            <a:pPr algn="just"/>
            <a:r>
              <a:rPr lang="fr-FR" sz="2600" dirty="0">
                <a:solidFill>
                  <a:schemeClr val="tx1"/>
                </a:solidFill>
              </a:rPr>
              <a:t>Elle se mesure en décibel (dB) a l’aide d’un </a:t>
            </a:r>
            <a:r>
              <a:rPr lang="fr-FR" sz="2600" b="1" u="sng" dirty="0">
                <a:solidFill>
                  <a:schemeClr val="tx1"/>
                </a:solidFill>
              </a:rPr>
              <a:t>sonomètre. </a:t>
            </a:r>
          </a:p>
          <a:p>
            <a:pPr algn="just"/>
            <a:r>
              <a:rPr lang="fr-FR" sz="2600" b="1" dirty="0">
                <a:solidFill>
                  <a:schemeClr val="tx2"/>
                </a:solidFill>
              </a:rPr>
              <a:t>0 dB </a:t>
            </a:r>
            <a:r>
              <a:rPr lang="fr-FR" sz="2600" dirty="0">
                <a:solidFill>
                  <a:schemeClr val="tx1"/>
                </a:solidFill>
              </a:rPr>
              <a:t>correspond au minimum que l’oreille humaine peut percevoir appelé seuil d’audibilité. </a:t>
            </a:r>
          </a:p>
          <a:p>
            <a:pPr algn="just"/>
            <a:r>
              <a:rPr lang="fr-FR" sz="2600" dirty="0">
                <a:solidFill>
                  <a:schemeClr val="tx1"/>
                </a:solidFill>
              </a:rPr>
              <a:t>Le seuil de douleur est a </a:t>
            </a:r>
            <a:r>
              <a:rPr lang="fr-FR" sz="2600" b="1" dirty="0">
                <a:solidFill>
                  <a:schemeClr val="tx2"/>
                </a:solidFill>
              </a:rPr>
              <a:t>120 dB</a:t>
            </a:r>
            <a:r>
              <a:rPr lang="fr-FR" sz="2600" dirty="0">
                <a:solidFill>
                  <a:schemeClr val="tx1"/>
                </a:solidFill>
              </a:rPr>
              <a:t>, mais l’oreille peut subir des dommages a partir de </a:t>
            </a:r>
            <a:r>
              <a:rPr lang="fr-FR" sz="2600" b="1" dirty="0">
                <a:solidFill>
                  <a:schemeClr val="tx2"/>
                </a:solidFill>
              </a:rPr>
              <a:t>85 dB</a:t>
            </a:r>
            <a:r>
              <a:rPr lang="fr-FR" sz="2600" dirty="0">
                <a:solidFill>
                  <a:schemeClr val="tx1"/>
                </a:solidFill>
              </a:rPr>
              <a:t>.</a:t>
            </a:r>
          </a:p>
          <a:p>
            <a:pPr algn="just"/>
            <a:endParaRPr lang="fr-FR" sz="2400" u="sng" dirty="0">
              <a:solidFill>
                <a:schemeClr val="tx1"/>
              </a:solidFill>
            </a:endParaRPr>
          </a:p>
          <a:p>
            <a:endParaRPr lang="fr-FR" dirty="0"/>
          </a:p>
        </p:txBody>
      </p:sp>
      <p:sp>
        <p:nvSpPr>
          <p:cNvPr id="4" name="TextBox 3">
            <a:extLst>
              <a:ext uri="{FF2B5EF4-FFF2-40B4-BE49-F238E27FC236}">
                <a16:creationId xmlns:a16="http://schemas.microsoft.com/office/drawing/2014/main" id="{B2F2AC59-3DA4-8A3E-B380-539A03A44C3F}"/>
              </a:ext>
            </a:extLst>
          </p:cNvPr>
          <p:cNvSpPr txBox="1"/>
          <p:nvPr/>
        </p:nvSpPr>
        <p:spPr>
          <a:xfrm>
            <a:off x="0" y="4002191"/>
            <a:ext cx="9144000" cy="2616101"/>
          </a:xfrm>
          <a:prstGeom prst="rect">
            <a:avLst/>
          </a:prstGeom>
          <a:noFill/>
        </p:spPr>
        <p:txBody>
          <a:bodyPr wrap="square" rtlCol="0">
            <a:spAutoFit/>
          </a:bodyPr>
          <a:lstStyle/>
          <a:p>
            <a:pPr algn="just"/>
            <a:r>
              <a:rPr lang="fr-FR" sz="2400" b="1" u="sng" dirty="0">
                <a:solidFill>
                  <a:schemeClr val="tx1"/>
                </a:solidFill>
              </a:rPr>
              <a:t>B- La durée d’exposition</a:t>
            </a:r>
            <a:r>
              <a:rPr lang="fr-FR" sz="2000" b="1" dirty="0">
                <a:solidFill>
                  <a:schemeClr val="tx1"/>
                </a:solidFill>
              </a:rPr>
              <a:t>: </a:t>
            </a:r>
          </a:p>
          <a:p>
            <a:pPr algn="just"/>
            <a:endParaRPr lang="fr-FR" sz="2000" b="1" dirty="0"/>
          </a:p>
          <a:p>
            <a:pPr algn="just"/>
            <a:r>
              <a:rPr lang="fr-FR" sz="2400" dirty="0"/>
              <a:t>E</a:t>
            </a:r>
            <a:r>
              <a:rPr lang="fr-FR" sz="2400" dirty="0">
                <a:solidFill>
                  <a:schemeClr val="tx1"/>
                </a:solidFill>
              </a:rPr>
              <a:t>n peu d’années, un bruit intense peut provoquer des lésions auditives importantes, par contre un bruit plus faible peut entrainer des lésions identiques en un temps plus long.</a:t>
            </a:r>
          </a:p>
          <a:p>
            <a:pPr algn="just"/>
            <a:r>
              <a:rPr lang="fr-FR" sz="2400" dirty="0">
                <a:solidFill>
                  <a:schemeClr val="tx1"/>
                </a:solidFill>
              </a:rPr>
              <a:t>Pour une même </a:t>
            </a:r>
            <a:r>
              <a:rPr lang="fr-FR" sz="2400" dirty="0">
                <a:solidFill>
                  <a:srgbClr val="FF0000"/>
                </a:solidFill>
              </a:rPr>
              <a:t>ambiance sonore , </a:t>
            </a:r>
            <a:r>
              <a:rPr lang="fr-FR" sz="2400" dirty="0">
                <a:solidFill>
                  <a:schemeClr val="tx1"/>
                </a:solidFill>
              </a:rPr>
              <a:t>plus la durée d’exposition est longue plus les lésions auditives de l’oreille interne seront importantes</a:t>
            </a:r>
            <a:r>
              <a:rPr lang="fr-FR" sz="2000" dirty="0">
                <a:solidFill>
                  <a:schemeClr val="tx1"/>
                </a:solidFill>
              </a:rPr>
              <a:t>.</a:t>
            </a:r>
            <a:endParaRPr lang="fr-FR" sz="20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9144000" cy="5638800"/>
          </a:xfrm>
        </p:spPr>
        <p:txBody>
          <a:bodyPr/>
          <a:lstStyle/>
          <a:p>
            <a:pPr algn="l"/>
            <a:r>
              <a:rPr lang="fr-FR" sz="2800" b="1" u="sng" dirty="0">
                <a:solidFill>
                  <a:schemeClr val="tx1"/>
                </a:solidFill>
              </a:rPr>
              <a:t>C- Association avec les vibrations:</a:t>
            </a:r>
          </a:p>
          <a:p>
            <a:pPr algn="l"/>
            <a:endParaRPr lang="fr-FR" sz="2800" dirty="0">
              <a:solidFill>
                <a:schemeClr val="tx1"/>
              </a:solidFill>
            </a:endParaRPr>
          </a:p>
          <a:p>
            <a:pPr algn="l"/>
            <a:r>
              <a:rPr lang="fr-FR" sz="2800" dirty="0">
                <a:solidFill>
                  <a:schemeClr val="tx1"/>
                </a:solidFill>
              </a:rPr>
              <a:t>L’effet traumatisant du bruit augmente lorsque les vibrations sont simultanément associés</a:t>
            </a:r>
            <a:r>
              <a:rPr lang="fr-FR" dirty="0">
                <a:solidFill>
                  <a:schemeClr val="tx1"/>
                </a:solidFill>
              </a:rPr>
              <a:t>. </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89903"/>
          </a:xfrm>
        </p:spPr>
        <p:txBody>
          <a:bodyPr>
            <a:normAutofit/>
          </a:bodyPr>
          <a:lstStyle/>
          <a:p>
            <a:pPr algn="l"/>
            <a:r>
              <a:rPr lang="fr-FR" sz="2800" b="1" u="sng" dirty="0">
                <a:solidFill>
                  <a:srgbClr val="FF0000"/>
                </a:solidFill>
              </a:rPr>
              <a:t>3/ Classe des bruits dans l’environnement: </a:t>
            </a:r>
          </a:p>
        </p:txBody>
      </p:sp>
      <p:sp>
        <p:nvSpPr>
          <p:cNvPr id="3" name="Sous-titre 2"/>
          <p:cNvSpPr>
            <a:spLocks noGrp="1"/>
          </p:cNvSpPr>
          <p:nvPr>
            <p:ph type="subTitle" idx="1"/>
          </p:nvPr>
        </p:nvSpPr>
        <p:spPr>
          <a:xfrm>
            <a:off x="0" y="692695"/>
            <a:ext cx="9144000" cy="2880321"/>
          </a:xfrm>
        </p:spPr>
        <p:txBody>
          <a:bodyPr>
            <a:normAutofit/>
          </a:bodyPr>
          <a:lstStyle/>
          <a:p>
            <a:pPr algn="l"/>
            <a:r>
              <a:rPr lang="fr-FR" sz="2800" b="1" u="sng" dirty="0">
                <a:solidFill>
                  <a:schemeClr val="tx1"/>
                </a:solidFill>
              </a:rPr>
              <a:t>A/ Bruit intérieurs aux bâtiments</a:t>
            </a:r>
            <a:r>
              <a:rPr lang="fr-FR" sz="2800" u="sng" dirty="0">
                <a:solidFill>
                  <a:schemeClr val="tx1"/>
                </a:solidFill>
              </a:rPr>
              <a:t>: </a:t>
            </a:r>
          </a:p>
          <a:p>
            <a:pPr algn="just"/>
            <a:r>
              <a:rPr lang="fr-FR" dirty="0">
                <a:solidFill>
                  <a:schemeClr val="tx1"/>
                </a:solidFill>
              </a:rPr>
              <a:t>        </a:t>
            </a:r>
            <a:r>
              <a:rPr lang="fr-FR" sz="2600" u="sng" dirty="0">
                <a:solidFill>
                  <a:schemeClr val="tx1"/>
                </a:solidFill>
              </a:rPr>
              <a:t>Les bruits aériens</a:t>
            </a:r>
            <a:r>
              <a:rPr lang="fr-FR" sz="2600" dirty="0">
                <a:solidFill>
                  <a:schemeClr val="tx1"/>
                </a:solidFill>
              </a:rPr>
              <a:t>: Bruits de voix, Appareils d’</a:t>
            </a:r>
            <a:r>
              <a:rPr lang="fr-FR" sz="2600" dirty="0" err="1">
                <a:solidFill>
                  <a:schemeClr val="tx1"/>
                </a:solidFill>
              </a:rPr>
              <a:t>éléctroménager</a:t>
            </a:r>
            <a:r>
              <a:rPr lang="fr-FR" sz="2600" dirty="0">
                <a:solidFill>
                  <a:schemeClr val="tx1"/>
                </a:solidFill>
              </a:rPr>
              <a:t>, Instruments de musique…etc.</a:t>
            </a:r>
          </a:p>
          <a:p>
            <a:pPr algn="just"/>
            <a:r>
              <a:rPr lang="fr-FR" sz="2600" b="1" dirty="0"/>
              <a:t>        </a:t>
            </a:r>
          </a:p>
          <a:p>
            <a:pPr algn="just"/>
            <a:r>
              <a:rPr lang="fr-FR" sz="2600" b="1" dirty="0">
                <a:solidFill>
                  <a:schemeClr val="tx1"/>
                </a:solidFill>
              </a:rPr>
              <a:t>          </a:t>
            </a:r>
            <a:r>
              <a:rPr lang="fr-FR" sz="2600" u="sng" dirty="0">
                <a:solidFill>
                  <a:schemeClr val="tx1"/>
                </a:solidFill>
              </a:rPr>
              <a:t>Les bruits d’impact (de choc):</a:t>
            </a:r>
            <a:r>
              <a:rPr lang="fr-FR" sz="2600" dirty="0">
                <a:solidFill>
                  <a:schemeClr val="tx1"/>
                </a:solidFill>
              </a:rPr>
              <a:t> bruits de pats, déplacement de meubles, chutes d'objets…etc.</a:t>
            </a:r>
            <a:endParaRPr lang="fr-FR" sz="2600" b="1" dirty="0">
              <a:solidFill>
                <a:schemeClr val="tx1"/>
              </a:solidFill>
            </a:endParaRPr>
          </a:p>
          <a:p>
            <a:endParaRPr lang="fr-FR" dirty="0"/>
          </a:p>
          <a:p>
            <a:endParaRPr lang="fr-FR" dirty="0"/>
          </a:p>
          <a:p>
            <a:endParaRPr lang="fr-FR" dirty="0"/>
          </a:p>
          <a:p>
            <a:endParaRPr lang="fr-FR" dirty="0"/>
          </a:p>
          <a:p>
            <a:endParaRPr lang="fr-FR" dirty="0"/>
          </a:p>
        </p:txBody>
      </p:sp>
      <p:sp>
        <p:nvSpPr>
          <p:cNvPr id="4" name="Flèche droite 3"/>
          <p:cNvSpPr/>
          <p:nvPr/>
        </p:nvSpPr>
        <p:spPr>
          <a:xfrm>
            <a:off x="0" y="1451060"/>
            <a:ext cx="71434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a:off x="0" y="2780928"/>
            <a:ext cx="71434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290" name="Picture 2" descr="Le confort acoustique de votre maison - Blog Expert Garona"/>
          <p:cNvPicPr>
            <a:picLocks noChangeAspect="1" noChangeArrowheads="1"/>
          </p:cNvPicPr>
          <p:nvPr/>
        </p:nvPicPr>
        <p:blipFill>
          <a:blip r:embed="rId3"/>
          <a:srcRect/>
          <a:stretch>
            <a:fillRect/>
          </a:stretch>
        </p:blipFill>
        <p:spPr bwMode="auto">
          <a:xfrm>
            <a:off x="1187624" y="3573017"/>
            <a:ext cx="6984776" cy="3254908"/>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5728</TotalTime>
  <Words>3089</Words>
  <Application>Microsoft Office PowerPoint</Application>
  <PresentationFormat>On-screen Show (4:3)</PresentationFormat>
  <Paragraphs>299</Paragraphs>
  <Slides>43</Slides>
  <Notes>19</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CastoPro24</vt:lpstr>
      <vt:lpstr>segoe_uibold</vt:lpstr>
      <vt:lpstr>Thème Office</vt:lpstr>
      <vt:lpstr>La réduction de la nuisance sonore en milieu urbain </vt:lpstr>
      <vt:lpstr>1/ Définition du bruit:</vt:lpstr>
      <vt:lpstr>2/ Les caractéristiques du son:</vt:lpstr>
      <vt:lpstr>PowerPoint Presentation</vt:lpstr>
      <vt:lpstr>PowerPoint Presentation</vt:lpstr>
      <vt:lpstr>PowerPoint Presentation</vt:lpstr>
      <vt:lpstr>2/ Les paramètres de la nocivité du bruit:</vt:lpstr>
      <vt:lpstr>PowerPoint Presentation</vt:lpstr>
      <vt:lpstr>3/ Classe des bruits dans l’environnement: </vt:lpstr>
      <vt:lpstr>PowerPoint Presentation</vt:lpstr>
      <vt:lpstr>C/ Les bruits d’origine industrielles ou de chantier: </vt:lpstr>
      <vt:lpstr>PowerPoint Presentation</vt:lpstr>
      <vt:lpstr>4/ Les niveaux sonore  </vt:lpstr>
      <vt:lpstr>5/ L’échelle de bruit </vt:lpstr>
      <vt:lpstr>6/ Effets sur la santé:</vt:lpstr>
      <vt:lpstr>7/ Effet sur l’environnement:</vt:lpstr>
      <vt:lpstr>8/ Focus sur le bruit routier:</vt:lpstr>
      <vt:lpstr>B/ Le type de véhicule: </vt:lpstr>
      <vt:lpstr>C/ Le débit des véhicules: </vt:lpstr>
      <vt:lpstr>Exemple: Deux sources sonores de la même intensité </vt:lpstr>
      <vt:lpstr>Dix sources sonores de la même intensité </vt:lpstr>
      <vt:lpstr>9/ Mesures et indicateurs du bruit:</vt:lpstr>
      <vt:lpstr>PowerPoint Presentation</vt:lpstr>
      <vt:lpstr>PowerPoint Presentation</vt:lpstr>
      <vt:lpstr>11/Réglementation Algérienne en matière de nuisance sonore:</vt:lpstr>
      <vt:lpstr>PowerPoint Presentation</vt:lpstr>
      <vt:lpstr>PowerPoint Presentation</vt:lpstr>
      <vt:lpstr>PowerPoint Presentation</vt:lpstr>
      <vt:lpstr>11/ Techniques d’atténuation du bruit :</vt:lpstr>
      <vt:lpstr>B/ Isoler le bâtiment exposé au bruit:</vt:lpstr>
      <vt:lpstr>* Techniques d’isolation:</vt:lpstr>
      <vt:lpstr>Les cloisons:</vt:lpstr>
      <vt:lpstr>L’isolation des toitures :</vt:lpstr>
      <vt:lpstr>Les murs végétalisés:</vt:lpstr>
      <vt:lpstr>Protéger:</vt:lpstr>
      <vt:lpstr>PowerPoint Presentation</vt:lpstr>
      <vt:lpstr>PowerPoint Presentation</vt:lpstr>
      <vt:lpstr>PowerPoint Presentation</vt:lpstr>
      <vt:lpstr>Orienter les logements et les autres batiments sensibles aux nuisances sonores en fonction des sources de bruits existants.  </vt:lpstr>
      <vt:lpstr>PowerPoint Presentation</vt:lpstr>
      <vt:lpstr>Eloigner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nuisance sonore au milieu urbain</dc:title>
  <dc:creator>MEDJAHED</dc:creator>
  <cp:lastModifiedBy>ZED</cp:lastModifiedBy>
  <cp:revision>162</cp:revision>
  <dcterms:created xsi:type="dcterms:W3CDTF">2023-12-01T22:06:27Z</dcterms:created>
  <dcterms:modified xsi:type="dcterms:W3CDTF">2024-12-09T09:38:09Z</dcterms:modified>
</cp:coreProperties>
</file>