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1" r:id="rId15"/>
    <p:sldId id="352" r:id="rId16"/>
    <p:sldId id="272" r:id="rId17"/>
    <p:sldId id="276" r:id="rId18"/>
    <p:sldId id="274" r:id="rId19"/>
    <p:sldId id="275" r:id="rId20"/>
    <p:sldId id="277" r:id="rId21"/>
    <p:sldId id="278" r:id="rId22"/>
    <p:sldId id="279" r:id="rId23"/>
    <p:sldId id="280" r:id="rId24"/>
    <p:sldId id="281" r:id="rId25"/>
    <p:sldId id="282" r:id="rId26"/>
    <p:sldId id="283" r:id="rId27"/>
    <p:sldId id="312" r:id="rId28"/>
    <p:sldId id="285" r:id="rId29"/>
    <p:sldId id="286" r:id="rId30"/>
    <p:sldId id="287" r:id="rId31"/>
    <p:sldId id="289" r:id="rId32"/>
    <p:sldId id="290" r:id="rId33"/>
    <p:sldId id="291" r:id="rId34"/>
    <p:sldId id="293" r:id="rId35"/>
    <p:sldId id="351"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56" autoAdjust="0"/>
  </p:normalViewPr>
  <p:slideViewPr>
    <p:cSldViewPr>
      <p:cViewPr varScale="1">
        <p:scale>
          <a:sx n="57" d="100"/>
          <a:sy n="57" d="100"/>
        </p:scale>
        <p:origin x="154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D9C99-0AE8-41CD-8E3E-E9117331930F}" type="datetimeFigureOut">
              <a:rPr lang="fr-FR" smtClean="0"/>
              <a:pPr/>
              <a:t>09/12/2024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AA5A7-EA9C-4545-84BC-48C29213D04D}"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L’amgt des espaces verts, les espaces verts et leurs roles environnemetaux, urbanistiques, sociaux, ésthétiques, </a:t>
            </a:r>
          </a:p>
          <a:p>
            <a:r>
              <a:rPr lang="fr-FR" dirty="0"/>
              <a:t>En milieu urbain qu’est ce qui menace les espaces verts, qu’est ce qui les affecte, qu’est ce qui provoque le déficit en espace verts c’est l’urbanisation ou bien on dit la mauvaise urbanisation, l’urbanisation non mesurée (Bati-Routes) = Un sol imperméable, et l’impermébilité du sol occasionne des effets qui affectent le cadre de vie des citoyens. (Inondations, Ilots de chaleurs urbain, Diminuton des ressources en eau) </a:t>
            </a:r>
          </a:p>
        </p:txBody>
      </p:sp>
      <p:sp>
        <p:nvSpPr>
          <p:cNvPr id="4" name="Slide Number Placeholder 3"/>
          <p:cNvSpPr>
            <a:spLocks noGrp="1"/>
          </p:cNvSpPr>
          <p:nvPr>
            <p:ph type="sldNum" sz="quarter" idx="5"/>
          </p:nvPr>
        </p:nvSpPr>
        <p:spPr/>
        <p:txBody>
          <a:bodyPr/>
          <a:lstStyle/>
          <a:p>
            <a:fld id="{534AA5A7-EA9C-4545-84BC-48C29213D04D}" type="slidenum">
              <a:rPr lang="fr-FR" smtClean="0"/>
              <a:pPr/>
              <a:t>2</a:t>
            </a:fld>
            <a:endParaRPr lang="fr-FR"/>
          </a:p>
        </p:txBody>
      </p:sp>
    </p:spTree>
    <p:extLst>
      <p:ext uri="{BB962C8B-B14F-4D97-AF65-F5344CB8AC3E}">
        <p14:creationId xmlns:p14="http://schemas.microsoft.com/office/powerpoint/2010/main" val="2909615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Plantes ornementales ce sont</a:t>
            </a:r>
            <a:r>
              <a:rPr lang="fr-FR" baseline="0" dirty="0"/>
              <a:t> les plantes décoratives </a:t>
            </a:r>
            <a:endParaRPr lang="fr-FR" dirty="0"/>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18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Exutoire = </a:t>
            </a:r>
            <a:r>
              <a:rPr lang="ar-DZ" dirty="0"/>
              <a:t>منفذ</a:t>
            </a:r>
            <a:endParaRPr lang="fr-FR" dirty="0"/>
          </a:p>
        </p:txBody>
      </p:sp>
      <p:sp>
        <p:nvSpPr>
          <p:cNvPr id="4" name="Slide Number Placeholder 3"/>
          <p:cNvSpPr>
            <a:spLocks noGrp="1"/>
          </p:cNvSpPr>
          <p:nvPr>
            <p:ph type="sldNum" sz="quarter" idx="5"/>
          </p:nvPr>
        </p:nvSpPr>
        <p:spPr/>
        <p:txBody>
          <a:bodyPr/>
          <a:lstStyle/>
          <a:p>
            <a:fld id="{534AA5A7-EA9C-4545-84BC-48C29213D04D}" type="slidenum">
              <a:rPr lang="fr-FR" smtClean="0"/>
              <a:pPr/>
              <a:t>21</a:t>
            </a:fld>
            <a:endParaRPr lang="fr-FR"/>
          </a:p>
        </p:txBody>
      </p:sp>
    </p:spTree>
    <p:extLst>
      <p:ext uri="{BB962C8B-B14F-4D97-AF65-F5344CB8AC3E}">
        <p14:creationId xmlns:p14="http://schemas.microsoft.com/office/powerpoint/2010/main" val="15416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Piégeage des macro-polluants (Mo, matières en suspension) </a:t>
            </a:r>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24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Dans le cas d’un revêtement perméable,</a:t>
            </a:r>
            <a:r>
              <a:rPr lang="fr-FR" baseline="0" dirty="0"/>
              <a:t> l’eau il s’infiltre, le réservoir retient l’eau puis il va l’évacuer </a:t>
            </a:r>
          </a:p>
          <a:p>
            <a:endParaRPr lang="fr-FR" dirty="0"/>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29</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L’étiage est le niveau minimal</a:t>
            </a:r>
            <a:r>
              <a:rPr lang="fr-FR" baseline="0" dirty="0"/>
              <a:t> </a:t>
            </a:r>
            <a:r>
              <a:rPr lang="fr-FR" dirty="0"/>
              <a:t>du cours d’eau</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30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Diff entre une surface naturelle et une surface artificialisée </a:t>
            </a:r>
          </a:p>
          <a:p>
            <a:r>
              <a:rPr lang="fr-FR" dirty="0"/>
              <a:t>Le cycle de l’eau (l’eau des plans d’eau </a:t>
            </a:r>
            <a:r>
              <a:rPr lang="ar-DZ" dirty="0"/>
              <a:t>مياه المسطحات المائية</a:t>
            </a:r>
            <a:r>
              <a:rPr lang="fr-FR" dirty="0"/>
              <a:t>) </a:t>
            </a:r>
          </a:p>
          <a:p>
            <a:r>
              <a:rPr lang="fr-FR" dirty="0"/>
              <a:t>Ruisselement = </a:t>
            </a:r>
            <a:r>
              <a:rPr lang="ar-DZ" dirty="0"/>
              <a:t>الجريان</a:t>
            </a:r>
            <a:endParaRPr lang="fr-FR" dirty="0"/>
          </a:p>
        </p:txBody>
      </p:sp>
      <p:sp>
        <p:nvSpPr>
          <p:cNvPr id="4" name="Slide Number Placeholder 3"/>
          <p:cNvSpPr>
            <a:spLocks noGrp="1"/>
          </p:cNvSpPr>
          <p:nvPr>
            <p:ph type="sldNum" sz="quarter" idx="5"/>
          </p:nvPr>
        </p:nvSpPr>
        <p:spPr/>
        <p:txBody>
          <a:bodyPr/>
          <a:lstStyle/>
          <a:p>
            <a:fld id="{534AA5A7-EA9C-4545-84BC-48C29213D04D}" type="slidenum">
              <a:rPr lang="fr-FR" smtClean="0"/>
              <a:pPr/>
              <a:t>3</a:t>
            </a:fld>
            <a:endParaRPr lang="fr-FR"/>
          </a:p>
        </p:txBody>
      </p:sp>
    </p:spTree>
    <p:extLst>
      <p:ext uri="{BB962C8B-B14F-4D97-AF65-F5344CB8AC3E}">
        <p14:creationId xmlns:p14="http://schemas.microsoft.com/office/powerpoint/2010/main" val="139134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555555"/>
                </a:solidFill>
                <a:effectLst/>
                <a:latin typeface="Lato" panose="020F0502020204030204" pitchFamily="34" charset="0"/>
              </a:rPr>
              <a:t>Un îlot de chaleur urbain (ICU) correspond donc à une zone urbanisée où la température est plus élevée que dans les milieux naturels ou environnants</a:t>
            </a:r>
            <a:r>
              <a:rPr lang="fr-FR" dirty="0"/>
              <a:t>Surface minéralisée signifie la surface bati (trottoire, route, batiment...) </a:t>
            </a:r>
          </a:p>
        </p:txBody>
      </p:sp>
      <p:sp>
        <p:nvSpPr>
          <p:cNvPr id="4" name="Slide Number Placeholder 3"/>
          <p:cNvSpPr>
            <a:spLocks noGrp="1"/>
          </p:cNvSpPr>
          <p:nvPr>
            <p:ph type="sldNum" sz="quarter" idx="5"/>
          </p:nvPr>
        </p:nvSpPr>
        <p:spPr/>
        <p:txBody>
          <a:bodyPr/>
          <a:lstStyle/>
          <a:p>
            <a:fld id="{534AA5A7-EA9C-4545-84BC-48C29213D04D}" type="slidenum">
              <a:rPr lang="fr-FR" smtClean="0"/>
              <a:pPr/>
              <a:t>4</a:t>
            </a:fld>
            <a:endParaRPr lang="fr-FR"/>
          </a:p>
        </p:txBody>
      </p:sp>
    </p:spTree>
    <p:extLst>
      <p:ext uri="{BB962C8B-B14F-4D97-AF65-F5344CB8AC3E}">
        <p14:creationId xmlns:p14="http://schemas.microsoft.com/office/powerpoint/2010/main" val="45672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 thermographie infrarouge </a:t>
            </a:r>
          </a:p>
          <a:p>
            <a:r>
              <a:rPr lang="fr-FR" dirty="0"/>
              <a:t>Elle te donne les</a:t>
            </a:r>
            <a:r>
              <a:rPr lang="fr-FR" baseline="0" dirty="0"/>
              <a:t> </a:t>
            </a:r>
            <a:r>
              <a:rPr lang="fr-FR" baseline="0" dirty="0" err="1"/>
              <a:t>contrasts</a:t>
            </a:r>
            <a:r>
              <a:rPr lang="fr-FR" baseline="0" dirty="0"/>
              <a:t> thermiques, mesurer l’</a:t>
            </a:r>
            <a:r>
              <a:rPr lang="fr-FR" baseline="0" dirty="0" err="1"/>
              <a:t>énéergie</a:t>
            </a:r>
            <a:r>
              <a:rPr lang="fr-FR" baseline="0" dirty="0"/>
              <a:t> thermique émise par un objet.</a:t>
            </a:r>
            <a:endParaRPr lang="fr-FR" dirty="0"/>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On </a:t>
            </a:r>
            <a:r>
              <a:rPr lang="fr-FR" dirty="0" err="1"/>
              <a:t>désimpermébilise</a:t>
            </a:r>
            <a:r>
              <a:rPr lang="fr-FR" dirty="0"/>
              <a:t> pour résoudre</a:t>
            </a:r>
            <a:r>
              <a:rPr lang="fr-FR" baseline="0" dirty="0"/>
              <a:t> les </a:t>
            </a:r>
            <a:r>
              <a:rPr lang="fr-FR" baseline="0" dirty="0" err="1"/>
              <a:t>problémes</a:t>
            </a:r>
            <a:r>
              <a:rPr lang="fr-FR" baseline="0" dirty="0"/>
              <a:t> qu’on a vu auparavant </a:t>
            </a:r>
          </a:p>
          <a:p>
            <a:r>
              <a:rPr lang="fr-FR" baseline="0" dirty="0"/>
              <a:t>Hydrologie l’étude qui s’intéresse sur le cycle naturel de l’eau, qui s’intéresse sur le chemin naturel de l’eau (</a:t>
            </a:r>
            <a:r>
              <a:rPr lang="ar-DZ" baseline="0" dirty="0"/>
              <a:t>كيف يتحرك الماء في الطبيعة </a:t>
            </a:r>
            <a:r>
              <a:rPr lang="en-US" baseline="0" dirty="0"/>
              <a:t>–</a:t>
            </a:r>
          </a:p>
          <a:p>
            <a:r>
              <a:rPr lang="en-US" baseline="0" dirty="0" err="1"/>
              <a:t>Hydrquliaue</a:t>
            </a:r>
            <a:r>
              <a:rPr lang="en-US" baseline="0" dirty="0"/>
              <a:t> l</a:t>
            </a:r>
            <a:r>
              <a:rPr lang="fr-FR" baseline="0" dirty="0"/>
              <a:t>’Étude de la circulation d’eau dans les canalisation </a:t>
            </a:r>
            <a:endParaRPr lang="fr-FR" dirty="0"/>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Au lieu de construire un réseau de </a:t>
            </a:r>
            <a:r>
              <a:rPr lang="fr-FR" dirty="0" err="1"/>
              <a:t>drainaage</a:t>
            </a:r>
            <a:r>
              <a:rPr lang="fr-FR" dirty="0"/>
              <a:t> qui permet l’évacuation des eaux </a:t>
            </a:r>
            <a:r>
              <a:rPr lang="fr-FR" dirty="0" err="1"/>
              <a:t>pluvials</a:t>
            </a:r>
            <a:r>
              <a:rPr lang="fr-FR" dirty="0"/>
              <a:t>,</a:t>
            </a:r>
            <a:r>
              <a:rPr lang="fr-FR" baseline="0" dirty="0"/>
              <a:t> tu as un sol perméable qui emmagasine l’eau de pluie </a:t>
            </a:r>
            <a:endParaRPr lang="fr-FR" dirty="0"/>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Un</a:t>
            </a:r>
            <a:r>
              <a:rPr lang="fr-FR" baseline="0" dirty="0"/>
              <a:t> paysagiste urbain, psq ya les espaces verts, donc le paysagiste urbain va s’intersse sur le percu, en hydraulique et en VRD psq on va travailler l’évacuation d’eau  </a:t>
            </a:r>
          </a:p>
          <a:p>
            <a:endParaRPr lang="fr-FR" dirty="0"/>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a:solidFill>
                  <a:schemeClr val="tx1"/>
                </a:solidFill>
                <a:latin typeface="+mn-lt"/>
                <a:ea typeface="+mn-ea"/>
                <a:cs typeface="+mn-cs"/>
              </a:rPr>
              <a:t>L’étude géotechnique est nécessaire pour</a:t>
            </a:r>
          </a:p>
          <a:p>
            <a:r>
              <a:rPr lang="fr-FR" sz="1200" kern="1200" baseline="0" dirty="0">
                <a:solidFill>
                  <a:schemeClr val="tx1"/>
                </a:solidFill>
                <a:latin typeface="+mn-lt"/>
                <a:ea typeface="+mn-ea"/>
                <a:cs typeface="+mn-cs"/>
              </a:rPr>
              <a:t>dimensionner correctement les structures et les</a:t>
            </a:r>
          </a:p>
          <a:p>
            <a:r>
              <a:rPr lang="fr-FR" sz="1200" kern="1200" baseline="0" dirty="0">
                <a:solidFill>
                  <a:schemeClr val="tx1"/>
                </a:solidFill>
                <a:latin typeface="+mn-lt"/>
                <a:ea typeface="+mn-ea"/>
                <a:cs typeface="+mn-cs"/>
              </a:rPr>
              <a:t>épaisseurs des couches supportant les</a:t>
            </a:r>
          </a:p>
          <a:p>
            <a:r>
              <a:rPr lang="fr-FR" sz="1200" kern="1200" baseline="0" dirty="0">
                <a:solidFill>
                  <a:schemeClr val="tx1"/>
                </a:solidFill>
                <a:latin typeface="+mn-lt"/>
                <a:ea typeface="+mn-ea"/>
                <a:cs typeface="+mn-cs"/>
              </a:rPr>
              <a:t>revêtements perméables . Entre la couche de</a:t>
            </a:r>
          </a:p>
          <a:p>
            <a:r>
              <a:rPr lang="fr-FR" sz="1200" kern="1200" baseline="0" dirty="0">
                <a:solidFill>
                  <a:schemeClr val="tx1"/>
                </a:solidFill>
                <a:latin typeface="+mn-lt"/>
                <a:ea typeface="+mn-ea"/>
                <a:cs typeface="+mn-cs"/>
              </a:rPr>
              <a:t>fondation et le sol naturel (ou sol support), une</a:t>
            </a:r>
          </a:p>
          <a:p>
            <a:r>
              <a:rPr lang="fr-FR" sz="1200" kern="1200" baseline="0" dirty="0">
                <a:solidFill>
                  <a:schemeClr val="tx1"/>
                </a:solidFill>
                <a:latin typeface="+mn-lt"/>
                <a:ea typeface="+mn-ea"/>
                <a:cs typeface="+mn-cs"/>
              </a:rPr>
              <a:t>couche de forme pourra être mise en place selon</a:t>
            </a:r>
          </a:p>
          <a:p>
            <a:r>
              <a:rPr lang="fr-FR" sz="1200" kern="1200" baseline="0" dirty="0">
                <a:solidFill>
                  <a:schemeClr val="tx1"/>
                </a:solidFill>
                <a:latin typeface="+mn-lt"/>
                <a:ea typeface="+mn-ea"/>
                <a:cs typeface="+mn-cs"/>
              </a:rPr>
              <a:t>la perméabilité et la portance du sol.</a:t>
            </a:r>
            <a:endParaRPr lang="fr-FR" dirty="0"/>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jardin de pluie en permettant la gestion sur place de l’eau pluviale par l’infiltration - notamment lors des épisodes orageux durant lesquels les stations d’épuration peuvent être saturées - participe à la dépollution des eaux de ruissellement en fixant les polluants dans les premiers centimètres de sol, par le substrat et par les bactéries et champignons présents sur les racines des végétaux (principe de la </a:t>
            </a:r>
            <a:r>
              <a:rPr lang="fr-FR" dirty="0" err="1"/>
              <a:t>phytoépuration</a:t>
            </a:r>
            <a:r>
              <a:rPr lang="fr-FR" dirty="0"/>
              <a:t>). 30cm de sol permet de stocker 120mm d’eau et d’arrêter 90% des métaux lourds</a:t>
            </a:r>
          </a:p>
        </p:txBody>
      </p:sp>
      <p:sp>
        <p:nvSpPr>
          <p:cNvPr id="4" name="Espace réservé du numéro de diapositive 3"/>
          <p:cNvSpPr>
            <a:spLocks noGrp="1"/>
          </p:cNvSpPr>
          <p:nvPr>
            <p:ph type="sldNum" sz="quarter" idx="10"/>
          </p:nvPr>
        </p:nvSpPr>
        <p:spPr/>
        <p:txBody>
          <a:bodyPr/>
          <a:lstStyle/>
          <a:p>
            <a:fld id="{534AA5A7-EA9C-4545-84BC-48C29213D04D}"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E9F03EE-2825-4297-87E3-2725A4AA9E01}" type="datetimeFigureOut">
              <a:rPr lang="fr-FR" smtClean="0"/>
              <a:pPr/>
              <a:t>09/12/2024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47EA84-1939-4489-8D4F-09A173DB5F07}"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F03EE-2825-4297-87E3-2725A4AA9E01}" type="datetimeFigureOut">
              <a:rPr lang="fr-FR" smtClean="0"/>
              <a:pPr/>
              <a:t>09/12/2024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7EA84-1939-4489-8D4F-09A173DB5F07}"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uidebatimentdurable.brussels/noues/types-noue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8172480" cy="1470025"/>
          </a:xfrm>
        </p:spPr>
        <p:txBody>
          <a:bodyPr>
            <a:normAutofit fontScale="90000"/>
          </a:bodyPr>
          <a:lstStyle/>
          <a:p>
            <a:br>
              <a:rPr lang="fr-FR" u="sng" dirty="0">
                <a:solidFill>
                  <a:srgbClr val="FF0000"/>
                </a:solidFill>
              </a:rPr>
            </a:br>
            <a:r>
              <a:rPr lang="fr-FR" u="sng" dirty="0">
                <a:solidFill>
                  <a:srgbClr val="FF0000"/>
                </a:solidFill>
              </a:rPr>
              <a:t>Cours N°5</a:t>
            </a:r>
            <a:br>
              <a:rPr lang="fr-FR" u="sng" dirty="0">
                <a:solidFill>
                  <a:srgbClr val="FF0000"/>
                </a:solidFill>
              </a:rPr>
            </a:br>
            <a:br>
              <a:rPr lang="fr-FR" dirty="0">
                <a:solidFill>
                  <a:srgbClr val="FF0000"/>
                </a:solidFill>
              </a:rPr>
            </a:br>
            <a:r>
              <a:rPr lang="fr-FR" b="1" dirty="0">
                <a:solidFill>
                  <a:srgbClr val="FF0000"/>
                </a:solidFill>
              </a:rPr>
              <a:t>La désimperméabilisation des sols urbains</a:t>
            </a:r>
          </a:p>
        </p:txBody>
      </p:sp>
      <p:sp>
        <p:nvSpPr>
          <p:cNvPr id="3" name="Sous-titre 2"/>
          <p:cNvSpPr>
            <a:spLocks noGrp="1"/>
          </p:cNvSpPr>
          <p:nvPr>
            <p:ph type="subTitle" idx="1"/>
          </p:nvPr>
        </p:nvSpPr>
        <p:spPr>
          <a:xfrm>
            <a:off x="1475656" y="4509120"/>
            <a:ext cx="6400800" cy="1752600"/>
          </a:xfrm>
        </p:spPr>
        <p:txBody>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714356"/>
            <a:ext cx="3286148" cy="1143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5" name="ZoneTexte 4"/>
          <p:cNvSpPr txBox="1"/>
          <p:nvPr/>
        </p:nvSpPr>
        <p:spPr>
          <a:xfrm>
            <a:off x="500034" y="857232"/>
            <a:ext cx="3571900" cy="830997"/>
          </a:xfrm>
          <a:prstGeom prst="rect">
            <a:avLst/>
          </a:prstGeom>
          <a:noFill/>
        </p:spPr>
        <p:txBody>
          <a:bodyPr wrap="square" rtlCol="0">
            <a:spAutoFit/>
          </a:bodyPr>
          <a:lstStyle/>
          <a:p>
            <a:r>
              <a:rPr lang="fr-FR" sz="2400" b="1" dirty="0"/>
              <a:t>Fonctions sanitaires et environnementales </a:t>
            </a:r>
          </a:p>
        </p:txBody>
      </p:sp>
      <p:sp>
        <p:nvSpPr>
          <p:cNvPr id="6" name="Rectangle 5"/>
          <p:cNvSpPr/>
          <p:nvPr/>
        </p:nvSpPr>
        <p:spPr>
          <a:xfrm>
            <a:off x="4857752" y="428604"/>
            <a:ext cx="4071934" cy="22083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7" name="ZoneTexte 6"/>
          <p:cNvSpPr txBox="1"/>
          <p:nvPr/>
        </p:nvSpPr>
        <p:spPr>
          <a:xfrm>
            <a:off x="4786314" y="571480"/>
            <a:ext cx="4071966" cy="646331"/>
          </a:xfrm>
          <a:prstGeom prst="rect">
            <a:avLst/>
          </a:prstGeom>
          <a:noFill/>
        </p:spPr>
        <p:txBody>
          <a:bodyPr wrap="square" rtlCol="0">
            <a:spAutoFit/>
          </a:bodyPr>
          <a:lstStyle/>
          <a:p>
            <a:r>
              <a:rPr lang="fr-FR" b="1" dirty="0"/>
              <a:t>• Diminution de la concentration en polluants et des contaminants éventuels</a:t>
            </a:r>
          </a:p>
        </p:txBody>
      </p:sp>
      <p:sp>
        <p:nvSpPr>
          <p:cNvPr id="8" name="ZoneTexte 7"/>
          <p:cNvSpPr txBox="1"/>
          <p:nvPr/>
        </p:nvSpPr>
        <p:spPr>
          <a:xfrm>
            <a:off x="4786314" y="1088064"/>
            <a:ext cx="4143404" cy="1200329"/>
          </a:xfrm>
          <a:prstGeom prst="rect">
            <a:avLst/>
          </a:prstGeom>
          <a:noFill/>
        </p:spPr>
        <p:txBody>
          <a:bodyPr wrap="square" rtlCol="0">
            <a:spAutoFit/>
          </a:bodyPr>
          <a:lstStyle/>
          <a:p>
            <a:endParaRPr lang="fr-FR" b="1" dirty="0"/>
          </a:p>
          <a:p>
            <a:r>
              <a:rPr lang="fr-FR" b="1" dirty="0"/>
              <a:t>• Rechargement des nappes phréatiques</a:t>
            </a:r>
          </a:p>
          <a:p>
            <a:endParaRPr lang="fr-FR" b="1" dirty="0"/>
          </a:p>
          <a:p>
            <a:r>
              <a:rPr lang="fr-FR" b="1" dirty="0"/>
              <a:t>• Lutte contre les ilots de chaleur</a:t>
            </a:r>
          </a:p>
        </p:txBody>
      </p:sp>
      <p:sp>
        <p:nvSpPr>
          <p:cNvPr id="9" name="Rectangle 8"/>
          <p:cNvSpPr/>
          <p:nvPr/>
        </p:nvSpPr>
        <p:spPr>
          <a:xfrm>
            <a:off x="428596" y="3643314"/>
            <a:ext cx="3000396" cy="86580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0" name="ZoneTexte 9"/>
          <p:cNvSpPr txBox="1"/>
          <p:nvPr/>
        </p:nvSpPr>
        <p:spPr>
          <a:xfrm>
            <a:off x="500034" y="3857628"/>
            <a:ext cx="2928958" cy="461665"/>
          </a:xfrm>
          <a:prstGeom prst="rect">
            <a:avLst/>
          </a:prstGeom>
          <a:noFill/>
        </p:spPr>
        <p:txBody>
          <a:bodyPr wrap="square" rtlCol="0">
            <a:spAutoFit/>
          </a:bodyPr>
          <a:lstStyle/>
          <a:p>
            <a:pPr algn="ctr"/>
            <a:r>
              <a:rPr lang="fr-FR" sz="2400" b="1" dirty="0"/>
              <a:t>Fonctions sociales </a:t>
            </a:r>
          </a:p>
        </p:txBody>
      </p:sp>
      <p:sp>
        <p:nvSpPr>
          <p:cNvPr id="11" name="Rectangle 10"/>
          <p:cNvSpPr/>
          <p:nvPr/>
        </p:nvSpPr>
        <p:spPr>
          <a:xfrm>
            <a:off x="4857752" y="3143248"/>
            <a:ext cx="4071966" cy="1785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2" name="ZoneTexte 11"/>
          <p:cNvSpPr txBox="1"/>
          <p:nvPr/>
        </p:nvSpPr>
        <p:spPr>
          <a:xfrm>
            <a:off x="4857752" y="3214686"/>
            <a:ext cx="3786214" cy="1631216"/>
          </a:xfrm>
          <a:prstGeom prst="rect">
            <a:avLst/>
          </a:prstGeom>
          <a:noFill/>
        </p:spPr>
        <p:txBody>
          <a:bodyPr wrap="square" rtlCol="0">
            <a:spAutoFit/>
          </a:bodyPr>
          <a:lstStyle/>
          <a:p>
            <a:r>
              <a:rPr lang="fr-FR" sz="2000" b="1" dirty="0"/>
              <a:t>• Perception du publics</a:t>
            </a:r>
          </a:p>
          <a:p>
            <a:endParaRPr lang="fr-FR" sz="2000" b="1" dirty="0"/>
          </a:p>
          <a:p>
            <a:r>
              <a:rPr lang="fr-FR" sz="2000" b="1" dirty="0"/>
              <a:t>• Bien être</a:t>
            </a:r>
          </a:p>
          <a:p>
            <a:endParaRPr lang="fr-FR" sz="2000" b="1" dirty="0"/>
          </a:p>
          <a:p>
            <a:r>
              <a:rPr lang="fr-FR" sz="2000" b="1" dirty="0"/>
              <a:t>• Sécurité lors de pluie</a:t>
            </a:r>
          </a:p>
        </p:txBody>
      </p:sp>
      <p:sp>
        <p:nvSpPr>
          <p:cNvPr id="13" name="Rectangle 12"/>
          <p:cNvSpPr/>
          <p:nvPr/>
        </p:nvSpPr>
        <p:spPr>
          <a:xfrm>
            <a:off x="428596" y="5429264"/>
            <a:ext cx="3143272"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4" name="ZoneTexte 13"/>
          <p:cNvSpPr txBox="1"/>
          <p:nvPr/>
        </p:nvSpPr>
        <p:spPr>
          <a:xfrm>
            <a:off x="357158" y="5572140"/>
            <a:ext cx="3214710" cy="461665"/>
          </a:xfrm>
          <a:prstGeom prst="rect">
            <a:avLst/>
          </a:prstGeom>
          <a:noFill/>
        </p:spPr>
        <p:txBody>
          <a:bodyPr wrap="square" rtlCol="0">
            <a:spAutoFit/>
          </a:bodyPr>
          <a:lstStyle/>
          <a:p>
            <a:r>
              <a:rPr lang="fr-FR" sz="2400" b="1" dirty="0"/>
              <a:t>Fonctions économiques </a:t>
            </a:r>
          </a:p>
        </p:txBody>
      </p:sp>
      <p:sp>
        <p:nvSpPr>
          <p:cNvPr id="15" name="Rectangle 14"/>
          <p:cNvSpPr/>
          <p:nvPr/>
        </p:nvSpPr>
        <p:spPr>
          <a:xfrm>
            <a:off x="4857752" y="5072074"/>
            <a:ext cx="4071966" cy="15001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6" name="ZoneTexte 15"/>
          <p:cNvSpPr txBox="1"/>
          <p:nvPr/>
        </p:nvSpPr>
        <p:spPr>
          <a:xfrm>
            <a:off x="4857752" y="5143512"/>
            <a:ext cx="3929090" cy="707886"/>
          </a:xfrm>
          <a:prstGeom prst="rect">
            <a:avLst/>
          </a:prstGeom>
          <a:noFill/>
        </p:spPr>
        <p:txBody>
          <a:bodyPr wrap="square" rtlCol="0">
            <a:spAutoFit/>
          </a:bodyPr>
          <a:lstStyle/>
          <a:p>
            <a:pPr algn="just"/>
            <a:r>
              <a:rPr lang="fr-FR" sz="2000" b="1" dirty="0"/>
              <a:t>* Diminuer le coût de création de réseau pluvial </a:t>
            </a:r>
          </a:p>
        </p:txBody>
      </p:sp>
      <p:sp>
        <p:nvSpPr>
          <p:cNvPr id="17" name="ZoneTexte 16"/>
          <p:cNvSpPr txBox="1"/>
          <p:nvPr/>
        </p:nvSpPr>
        <p:spPr>
          <a:xfrm>
            <a:off x="4857752" y="5857892"/>
            <a:ext cx="4286248" cy="707886"/>
          </a:xfrm>
          <a:prstGeom prst="rect">
            <a:avLst/>
          </a:prstGeom>
          <a:noFill/>
        </p:spPr>
        <p:txBody>
          <a:bodyPr wrap="square" rtlCol="0">
            <a:spAutoFit/>
          </a:bodyPr>
          <a:lstStyle/>
          <a:p>
            <a:pPr algn="just"/>
            <a:r>
              <a:rPr lang="fr-FR" sz="2000" b="1" dirty="0"/>
              <a:t>* Réduire les volumes d’eau</a:t>
            </a:r>
          </a:p>
          <a:p>
            <a:pPr algn="just"/>
            <a:r>
              <a:rPr lang="fr-FR" sz="2000" b="1" dirty="0"/>
              <a:t>de pluie collectés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8715436" cy="727071"/>
          </a:xfrm>
        </p:spPr>
        <p:txBody>
          <a:bodyPr>
            <a:normAutofit/>
          </a:bodyPr>
          <a:lstStyle/>
          <a:p>
            <a:pPr algn="l"/>
            <a:r>
              <a:rPr lang="fr-FR" sz="3200" b="1" u="sng" dirty="0">
                <a:solidFill>
                  <a:srgbClr val="FF0000"/>
                </a:solidFill>
              </a:rPr>
              <a:t>5/ Actions de </a:t>
            </a:r>
            <a:r>
              <a:rPr lang="fr-FR" sz="3200" b="1" u="sng" dirty="0" err="1">
                <a:solidFill>
                  <a:srgbClr val="FF0000"/>
                </a:solidFill>
              </a:rPr>
              <a:t>désimperméabilisation</a:t>
            </a:r>
            <a:r>
              <a:rPr lang="fr-FR" sz="3200" b="1" u="sng" dirty="0">
                <a:solidFill>
                  <a:srgbClr val="FF0000"/>
                </a:solidFill>
              </a:rPr>
              <a:t>:</a:t>
            </a:r>
          </a:p>
        </p:txBody>
      </p:sp>
      <p:sp>
        <p:nvSpPr>
          <p:cNvPr id="3" name="Sous-titre 2"/>
          <p:cNvSpPr>
            <a:spLocks noGrp="1"/>
          </p:cNvSpPr>
          <p:nvPr>
            <p:ph type="subTitle" idx="1"/>
          </p:nvPr>
        </p:nvSpPr>
        <p:spPr>
          <a:xfrm>
            <a:off x="30140" y="1417828"/>
            <a:ext cx="4579411" cy="1216856"/>
          </a:xfrm>
          <a:solidFill>
            <a:schemeClr val="accent3">
              <a:lumMod val="40000"/>
              <a:lumOff val="60000"/>
            </a:schemeClr>
          </a:solidFill>
        </p:spPr>
        <p:txBody>
          <a:bodyPr>
            <a:normAutofit/>
          </a:bodyPr>
          <a:lstStyle/>
          <a:p>
            <a:pPr algn="just"/>
            <a:r>
              <a:rPr lang="fr-FR" sz="2400" dirty="0">
                <a:solidFill>
                  <a:schemeClr val="tx1"/>
                </a:solidFill>
              </a:rPr>
              <a:t>A/ Désimperméabilisation fondée sur la nature (Végétalisation, Noues d’infiltration…etc)  </a:t>
            </a:r>
          </a:p>
        </p:txBody>
      </p:sp>
      <p:pic>
        <p:nvPicPr>
          <p:cNvPr id="5124" name="Picture 4"/>
          <p:cNvPicPr>
            <a:picLocks noChangeAspect="1" noChangeArrowheads="1"/>
          </p:cNvPicPr>
          <p:nvPr/>
        </p:nvPicPr>
        <p:blipFill>
          <a:blip r:embed="rId2"/>
          <a:srcRect/>
          <a:stretch>
            <a:fillRect/>
          </a:stretch>
        </p:blipFill>
        <p:spPr bwMode="auto">
          <a:xfrm>
            <a:off x="5049243" y="980728"/>
            <a:ext cx="1785950" cy="1754521"/>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7071615" y="980728"/>
            <a:ext cx="1945925" cy="1785950"/>
          </a:xfrm>
          <a:prstGeom prst="rect">
            <a:avLst/>
          </a:prstGeom>
          <a:noFill/>
          <a:ln w="9525">
            <a:noFill/>
            <a:miter lim="800000"/>
            <a:headEnd/>
            <a:tailEnd/>
          </a:ln>
          <a:effectLst/>
        </p:spPr>
      </p:pic>
      <p:sp>
        <p:nvSpPr>
          <p:cNvPr id="8" name="ZoneTexte 7"/>
          <p:cNvSpPr txBox="1"/>
          <p:nvPr/>
        </p:nvSpPr>
        <p:spPr>
          <a:xfrm>
            <a:off x="0" y="4223316"/>
            <a:ext cx="4609551" cy="1200329"/>
          </a:xfrm>
          <a:prstGeom prst="rect">
            <a:avLst/>
          </a:prstGeom>
          <a:solidFill>
            <a:schemeClr val="accent3">
              <a:lumMod val="40000"/>
              <a:lumOff val="60000"/>
            </a:schemeClr>
          </a:solidFill>
        </p:spPr>
        <p:txBody>
          <a:bodyPr wrap="square" rtlCol="0">
            <a:spAutoFit/>
          </a:bodyPr>
          <a:lstStyle/>
          <a:p>
            <a:pPr algn="just"/>
            <a:r>
              <a:rPr lang="fr-FR" sz="2400" dirty="0"/>
              <a:t>B/ Désimperméabilisation fondée sur des solutions grises  (Revétement      poreux, Pavés).</a:t>
            </a:r>
          </a:p>
        </p:txBody>
      </p:sp>
      <p:pic>
        <p:nvPicPr>
          <p:cNvPr id="5126" name="Picture 6"/>
          <p:cNvPicPr>
            <a:picLocks noChangeAspect="1" noChangeArrowheads="1"/>
          </p:cNvPicPr>
          <p:nvPr/>
        </p:nvPicPr>
        <p:blipFill>
          <a:blip r:embed="rId4"/>
          <a:srcRect/>
          <a:stretch>
            <a:fillRect/>
          </a:stretch>
        </p:blipFill>
        <p:spPr bwMode="auto">
          <a:xfrm>
            <a:off x="6071483" y="5085184"/>
            <a:ext cx="2000264" cy="1676963"/>
          </a:xfrm>
          <a:prstGeom prst="rect">
            <a:avLst/>
          </a:prstGeom>
          <a:noFill/>
          <a:ln w="9525">
            <a:noFill/>
            <a:miter lim="800000"/>
            <a:headEnd/>
            <a:tailEnd/>
          </a:ln>
          <a:effectLst/>
        </p:spPr>
      </p:pic>
      <p:pic>
        <p:nvPicPr>
          <p:cNvPr id="5127" name="Picture 7"/>
          <p:cNvPicPr>
            <a:picLocks noChangeAspect="1" noChangeArrowheads="1"/>
          </p:cNvPicPr>
          <p:nvPr/>
        </p:nvPicPr>
        <p:blipFill>
          <a:blip r:embed="rId5"/>
          <a:srcRect/>
          <a:stretch>
            <a:fillRect/>
          </a:stretch>
        </p:blipFill>
        <p:spPr bwMode="auto">
          <a:xfrm>
            <a:off x="4977805" y="3429000"/>
            <a:ext cx="1857388" cy="1571636"/>
          </a:xfrm>
          <a:prstGeom prst="rect">
            <a:avLst/>
          </a:prstGeom>
          <a:noFill/>
          <a:ln w="9525">
            <a:noFill/>
            <a:miter lim="800000"/>
            <a:headEnd/>
            <a:tailEnd/>
          </a:ln>
          <a:effectLst/>
        </p:spPr>
      </p:pic>
      <p:pic>
        <p:nvPicPr>
          <p:cNvPr id="5128" name="Picture 8"/>
          <p:cNvPicPr>
            <a:picLocks noChangeAspect="1" noChangeArrowheads="1"/>
          </p:cNvPicPr>
          <p:nvPr/>
        </p:nvPicPr>
        <p:blipFill>
          <a:blip r:embed="rId6"/>
          <a:srcRect/>
          <a:stretch>
            <a:fillRect/>
          </a:stretch>
        </p:blipFill>
        <p:spPr bwMode="auto">
          <a:xfrm>
            <a:off x="7273893" y="3508936"/>
            <a:ext cx="1729013" cy="142876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429784" cy="584195"/>
          </a:xfrm>
        </p:spPr>
        <p:txBody>
          <a:bodyPr>
            <a:normAutofit fontScale="90000"/>
          </a:bodyPr>
          <a:lstStyle/>
          <a:p>
            <a:pPr algn="l"/>
            <a:r>
              <a:rPr lang="fr-FR" sz="3200" b="1" u="sng" dirty="0">
                <a:solidFill>
                  <a:srgbClr val="FF0000"/>
                </a:solidFill>
              </a:rPr>
              <a:t>6/ La désimperméabilisation, un projet pluridisciplinaire: </a:t>
            </a:r>
          </a:p>
        </p:txBody>
      </p:sp>
      <p:sp>
        <p:nvSpPr>
          <p:cNvPr id="3" name="Sous-titre 2"/>
          <p:cNvSpPr>
            <a:spLocks noGrp="1"/>
          </p:cNvSpPr>
          <p:nvPr>
            <p:ph type="subTitle" idx="1"/>
          </p:nvPr>
        </p:nvSpPr>
        <p:spPr>
          <a:xfrm>
            <a:off x="0" y="571480"/>
            <a:ext cx="9144000" cy="5857892"/>
          </a:xfrm>
        </p:spPr>
        <p:txBody>
          <a:bodyPr>
            <a:noAutofit/>
          </a:bodyPr>
          <a:lstStyle/>
          <a:p>
            <a:pPr algn="just"/>
            <a:endParaRPr lang="fr-FR" sz="2400" dirty="0">
              <a:solidFill>
                <a:schemeClr val="tx1"/>
              </a:solidFill>
            </a:endParaRPr>
          </a:p>
          <a:p>
            <a:pPr algn="just"/>
            <a:r>
              <a:rPr lang="fr-FR" sz="2400" dirty="0">
                <a:solidFill>
                  <a:schemeClr val="tx1"/>
                </a:solidFill>
              </a:rPr>
              <a:t>          Un projet de désimperméabilisation est un </a:t>
            </a:r>
            <a:r>
              <a:rPr lang="fr-FR" sz="2400" u="sng" dirty="0">
                <a:solidFill>
                  <a:schemeClr val="tx1"/>
                </a:solidFill>
              </a:rPr>
              <a:t>projet multifonctionnel </a:t>
            </a:r>
            <a:r>
              <a:rPr lang="fr-FR" sz="2400" dirty="0">
                <a:solidFill>
                  <a:schemeClr val="tx1"/>
                </a:solidFill>
              </a:rPr>
              <a:t>nécessitant une approche globale pluridisciplinaire.</a:t>
            </a:r>
          </a:p>
          <a:p>
            <a:pPr algn="just"/>
            <a:endParaRPr lang="fr-FR" sz="2400" dirty="0">
              <a:solidFill>
                <a:schemeClr val="tx1"/>
              </a:solidFill>
            </a:endParaRPr>
          </a:p>
          <a:p>
            <a:pPr algn="just"/>
            <a:r>
              <a:rPr lang="fr-FR" sz="2400" dirty="0">
                <a:solidFill>
                  <a:schemeClr val="tx1"/>
                </a:solidFill>
              </a:rPr>
              <a:t>          Ces compétences nécessaires seront à minima des compétences en matière de conception </a:t>
            </a:r>
            <a:r>
              <a:rPr lang="fr-FR" sz="2400" u="sng" dirty="0">
                <a:solidFill>
                  <a:schemeClr val="tx1"/>
                </a:solidFill>
              </a:rPr>
              <a:t>d’aménagement urbain paysager</a:t>
            </a:r>
            <a:r>
              <a:rPr lang="fr-FR" sz="2400" dirty="0">
                <a:solidFill>
                  <a:schemeClr val="tx1"/>
                </a:solidFill>
              </a:rPr>
              <a:t>, en </a:t>
            </a:r>
            <a:r>
              <a:rPr lang="fr-FR" sz="2400" u="sng" dirty="0">
                <a:solidFill>
                  <a:schemeClr val="tx1"/>
                </a:solidFill>
              </a:rPr>
              <a:t>hydraulique</a:t>
            </a:r>
            <a:r>
              <a:rPr lang="fr-FR" sz="2400" dirty="0">
                <a:solidFill>
                  <a:schemeClr val="tx1"/>
                </a:solidFill>
              </a:rPr>
              <a:t> et en </a:t>
            </a:r>
            <a:r>
              <a:rPr lang="fr-FR" sz="2400" u="sng" dirty="0">
                <a:solidFill>
                  <a:schemeClr val="tx1"/>
                </a:solidFill>
              </a:rPr>
              <a:t>VRD</a:t>
            </a:r>
            <a:r>
              <a:rPr lang="fr-FR" sz="2400" dirty="0">
                <a:solidFill>
                  <a:schemeClr val="tx1"/>
                </a:solidFill>
              </a:rPr>
              <a:t>.</a:t>
            </a:r>
          </a:p>
          <a:p>
            <a:pPr algn="just"/>
            <a:endParaRPr lang="fr-FR" sz="2400" dirty="0">
              <a:solidFill>
                <a:schemeClr val="tx1"/>
              </a:solidFill>
            </a:endParaRPr>
          </a:p>
          <a:p>
            <a:pPr algn="just"/>
            <a:r>
              <a:rPr lang="fr-FR" sz="2400" dirty="0">
                <a:solidFill>
                  <a:schemeClr val="tx1"/>
                </a:solidFill>
              </a:rPr>
              <a:t>          Différents professionnels pourront intervenir en tant experts spécifiques tout au long du projet.</a:t>
            </a:r>
          </a:p>
          <a:p>
            <a:pPr algn="just"/>
            <a:endParaRPr lang="fr-FR" sz="2400" dirty="0">
              <a:solidFill>
                <a:schemeClr val="tx1"/>
              </a:solidFill>
            </a:endParaRPr>
          </a:p>
          <a:p>
            <a:pPr algn="just"/>
            <a:endParaRPr lang="fr-FR" sz="2400" i="1" dirty="0">
              <a:solidFill>
                <a:schemeClr val="tx1"/>
              </a:solidFill>
            </a:endParaRPr>
          </a:p>
          <a:p>
            <a:pPr algn="just"/>
            <a:endParaRPr lang="fr-FR" sz="2400" i="1" dirty="0">
              <a:solidFill>
                <a:schemeClr val="tx1"/>
              </a:solidFill>
            </a:endParaRPr>
          </a:p>
        </p:txBody>
      </p:sp>
      <p:cxnSp>
        <p:nvCxnSpPr>
          <p:cNvPr id="5" name="Straight Arrow Connector 4">
            <a:extLst>
              <a:ext uri="{FF2B5EF4-FFF2-40B4-BE49-F238E27FC236}">
                <a16:creationId xmlns:a16="http://schemas.microsoft.com/office/drawing/2014/main" id="{8352AF3B-F5FC-6BA8-12B9-2541C2725F08}"/>
              </a:ext>
            </a:extLst>
          </p:cNvPr>
          <p:cNvCxnSpPr>
            <a:cxnSpLocks/>
          </p:cNvCxnSpPr>
          <p:nvPr/>
        </p:nvCxnSpPr>
        <p:spPr>
          <a:xfrm>
            <a:off x="0" y="1268760"/>
            <a:ext cx="6835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88F728F-7FD2-2F5E-7C59-2802C5FEBF4F}"/>
              </a:ext>
            </a:extLst>
          </p:cNvPr>
          <p:cNvCxnSpPr>
            <a:cxnSpLocks/>
          </p:cNvCxnSpPr>
          <p:nvPr/>
        </p:nvCxnSpPr>
        <p:spPr>
          <a:xfrm>
            <a:off x="0" y="2492896"/>
            <a:ext cx="6835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E619B5-9B56-9A79-F45A-6B966FC4637F}"/>
              </a:ext>
            </a:extLst>
          </p:cNvPr>
          <p:cNvCxnSpPr/>
          <p:nvPr/>
        </p:nvCxnSpPr>
        <p:spPr>
          <a:xfrm>
            <a:off x="0" y="4077072"/>
            <a:ext cx="6835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428628"/>
          </a:xfrm>
        </p:spPr>
        <p:txBody>
          <a:bodyPr>
            <a:normAutofit fontScale="90000"/>
          </a:bodyPr>
          <a:lstStyle/>
          <a:p>
            <a:pPr algn="l"/>
            <a:r>
              <a:rPr lang="fr-FR" sz="3200" b="1" u="sng" dirty="0">
                <a:solidFill>
                  <a:srgbClr val="FF0000"/>
                </a:solidFill>
              </a:rPr>
              <a:t>7/ Étude géotechnique (Faisabilité) :</a:t>
            </a:r>
          </a:p>
        </p:txBody>
      </p:sp>
      <p:sp>
        <p:nvSpPr>
          <p:cNvPr id="3" name="Sous-titre 2"/>
          <p:cNvSpPr>
            <a:spLocks noGrp="1"/>
          </p:cNvSpPr>
          <p:nvPr>
            <p:ph type="subTitle" idx="1"/>
          </p:nvPr>
        </p:nvSpPr>
        <p:spPr>
          <a:xfrm>
            <a:off x="4214810" y="714356"/>
            <a:ext cx="4929190" cy="5000660"/>
          </a:xfrm>
        </p:spPr>
        <p:txBody>
          <a:bodyPr>
            <a:noAutofit/>
          </a:bodyPr>
          <a:lstStyle/>
          <a:p>
            <a:pPr algn="just"/>
            <a:r>
              <a:rPr lang="fr-FR" sz="2000" b="1" u="sng" dirty="0">
                <a:solidFill>
                  <a:schemeClr val="tx1"/>
                </a:solidFill>
              </a:rPr>
              <a:t>L’étude géotechnique devra identifier :</a:t>
            </a:r>
          </a:p>
          <a:p>
            <a:pPr algn="just"/>
            <a:endParaRPr lang="fr-FR" sz="2000" dirty="0">
              <a:solidFill>
                <a:schemeClr val="tx1"/>
              </a:solidFill>
            </a:endParaRPr>
          </a:p>
          <a:p>
            <a:pPr algn="just"/>
            <a:r>
              <a:rPr lang="fr-FR" sz="2000" dirty="0">
                <a:solidFill>
                  <a:schemeClr val="tx1"/>
                </a:solidFill>
              </a:rPr>
              <a:t>* Le contexte hydrogéologique : nature et caractéristique du sol, niveau piézométrique des eaux souterraines, perméabilité du sol support (capacité d’infiltration du sol ainsi que son comportement en présence d’eau)</a:t>
            </a:r>
          </a:p>
          <a:p>
            <a:pPr algn="just"/>
            <a:endParaRPr lang="fr-FR" sz="2000" dirty="0">
              <a:solidFill>
                <a:schemeClr val="tx1"/>
              </a:solidFill>
            </a:endParaRPr>
          </a:p>
          <a:p>
            <a:pPr algn="just"/>
            <a:r>
              <a:rPr lang="fr-FR" sz="2000" dirty="0">
                <a:solidFill>
                  <a:schemeClr val="tx1"/>
                </a:solidFill>
              </a:rPr>
              <a:t>* Le contexte topographique (pente éventuelle)</a:t>
            </a:r>
          </a:p>
          <a:p>
            <a:pPr algn="just"/>
            <a:endParaRPr lang="fr-FR" sz="2000" dirty="0">
              <a:solidFill>
                <a:schemeClr val="tx1"/>
              </a:solidFill>
            </a:endParaRPr>
          </a:p>
          <a:p>
            <a:pPr algn="just"/>
            <a:r>
              <a:rPr lang="fr-FR" sz="2000" dirty="0">
                <a:solidFill>
                  <a:schemeClr val="tx1"/>
                </a:solidFill>
              </a:rPr>
              <a:t>* Les éventuelles incompatibilités entre le sol et l’infiltration (risque mouvement terrain, gonflement des argiles, cavité, sensibilité à la dissolution…)</a:t>
            </a:r>
          </a:p>
        </p:txBody>
      </p:sp>
      <p:pic>
        <p:nvPicPr>
          <p:cNvPr id="6146" name="Picture 2"/>
          <p:cNvPicPr>
            <a:picLocks noChangeAspect="1" noChangeArrowheads="1"/>
          </p:cNvPicPr>
          <p:nvPr/>
        </p:nvPicPr>
        <p:blipFill>
          <a:blip r:embed="rId3" cstate="print"/>
          <a:srcRect/>
          <a:stretch>
            <a:fillRect/>
          </a:stretch>
        </p:blipFill>
        <p:spPr bwMode="auto">
          <a:xfrm>
            <a:off x="0" y="3929067"/>
            <a:ext cx="4214810" cy="2643206"/>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0" y="928670"/>
            <a:ext cx="4286248" cy="264320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6284"/>
            <a:ext cx="9144000" cy="642918"/>
          </a:xfrm>
        </p:spPr>
        <p:txBody>
          <a:bodyPr>
            <a:normAutofit/>
          </a:bodyPr>
          <a:lstStyle/>
          <a:p>
            <a:pPr algn="l"/>
            <a:r>
              <a:rPr lang="fr-FR" sz="3200" b="1" u="sng" dirty="0">
                <a:solidFill>
                  <a:srgbClr val="FF0000"/>
                </a:solidFill>
              </a:rPr>
              <a:t>8/ Techniques de </a:t>
            </a:r>
            <a:r>
              <a:rPr lang="fr-FR" sz="3200" b="1" u="sng" dirty="0" err="1">
                <a:solidFill>
                  <a:srgbClr val="FF0000"/>
                </a:solidFill>
              </a:rPr>
              <a:t>désimperméablisation</a:t>
            </a:r>
            <a:r>
              <a:rPr lang="fr-FR" sz="3200" b="1" u="sng" dirty="0">
                <a:solidFill>
                  <a:srgbClr val="FF0000"/>
                </a:solidFill>
              </a:rPr>
              <a:t> des sols :</a:t>
            </a:r>
          </a:p>
        </p:txBody>
      </p:sp>
      <p:sp>
        <p:nvSpPr>
          <p:cNvPr id="3" name="Sous-titre 2"/>
          <p:cNvSpPr>
            <a:spLocks noGrp="1"/>
          </p:cNvSpPr>
          <p:nvPr>
            <p:ph type="subTitle" idx="1"/>
          </p:nvPr>
        </p:nvSpPr>
        <p:spPr>
          <a:xfrm>
            <a:off x="0" y="1129450"/>
            <a:ext cx="7343804" cy="428628"/>
          </a:xfrm>
        </p:spPr>
        <p:txBody>
          <a:bodyPr>
            <a:noAutofit/>
          </a:bodyPr>
          <a:lstStyle/>
          <a:p>
            <a:pPr algn="l"/>
            <a:r>
              <a:rPr lang="fr-FR" sz="2400" b="1" u="sng" dirty="0">
                <a:solidFill>
                  <a:schemeClr val="tx1"/>
                </a:solidFill>
              </a:rPr>
              <a:t>1/ Jardin de pluie :</a:t>
            </a:r>
          </a:p>
        </p:txBody>
      </p:sp>
      <p:sp>
        <p:nvSpPr>
          <p:cNvPr id="4" name="ZoneTexte 3"/>
          <p:cNvSpPr txBox="1"/>
          <p:nvPr/>
        </p:nvSpPr>
        <p:spPr>
          <a:xfrm>
            <a:off x="0" y="582209"/>
            <a:ext cx="6929486" cy="461665"/>
          </a:xfrm>
          <a:prstGeom prst="rect">
            <a:avLst/>
          </a:prstGeom>
          <a:noFill/>
        </p:spPr>
        <p:txBody>
          <a:bodyPr wrap="square" rtlCol="0">
            <a:spAutoFit/>
          </a:bodyPr>
          <a:lstStyle/>
          <a:p>
            <a:r>
              <a:rPr lang="fr-FR" sz="2400" b="1" u="sng" dirty="0">
                <a:highlight>
                  <a:srgbClr val="00FF00"/>
                </a:highlight>
              </a:rPr>
              <a:t>A/ Techniques fondés sur la végétalisation : </a:t>
            </a:r>
          </a:p>
        </p:txBody>
      </p:sp>
      <p:pic>
        <p:nvPicPr>
          <p:cNvPr id="7172" name="Picture 4" descr="Jardin de pluie intégré dans l'aménagement des voiries - Square"/>
          <p:cNvPicPr>
            <a:picLocks noChangeAspect="1" noChangeArrowheads="1"/>
          </p:cNvPicPr>
          <p:nvPr/>
        </p:nvPicPr>
        <p:blipFill>
          <a:blip r:embed="rId3"/>
          <a:srcRect/>
          <a:stretch>
            <a:fillRect/>
          </a:stretch>
        </p:blipFill>
        <p:spPr bwMode="auto">
          <a:xfrm>
            <a:off x="3131840" y="3421204"/>
            <a:ext cx="3570760" cy="2643206"/>
          </a:xfrm>
          <a:prstGeom prst="rect">
            <a:avLst/>
          </a:prstGeom>
          <a:noFill/>
        </p:spPr>
      </p:pic>
      <p:sp>
        <p:nvSpPr>
          <p:cNvPr id="7" name="ZoneTexte 6"/>
          <p:cNvSpPr txBox="1"/>
          <p:nvPr/>
        </p:nvSpPr>
        <p:spPr>
          <a:xfrm>
            <a:off x="0" y="1916832"/>
            <a:ext cx="9045219" cy="830997"/>
          </a:xfrm>
          <a:prstGeom prst="rect">
            <a:avLst/>
          </a:prstGeom>
          <a:noFill/>
        </p:spPr>
        <p:txBody>
          <a:bodyPr wrap="square" rtlCol="0">
            <a:spAutoFit/>
          </a:bodyPr>
          <a:lstStyle/>
          <a:p>
            <a:pPr algn="just"/>
            <a:r>
              <a:rPr lang="fr-FR" sz="2400" dirty="0"/>
              <a:t>Le jardin de pluie, aménagé sur une petite zone, est une </a:t>
            </a:r>
            <a:r>
              <a:rPr lang="fr-FR" sz="2400" b="1" dirty="0"/>
              <a:t>dépression</a:t>
            </a:r>
            <a:r>
              <a:rPr lang="fr-FR" sz="2400" dirty="0"/>
              <a:t> peu profonde et </a:t>
            </a:r>
            <a:r>
              <a:rPr lang="fr-FR" sz="2400" b="1" dirty="0"/>
              <a:t>plantée.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B13AE9-A944-9FF3-758B-A22F26323B36}"/>
              </a:ext>
            </a:extLst>
          </p:cNvPr>
          <p:cNvSpPr>
            <a:spLocks noGrp="1"/>
          </p:cNvSpPr>
          <p:nvPr>
            <p:ph type="subTitle" idx="1"/>
          </p:nvPr>
        </p:nvSpPr>
        <p:spPr>
          <a:xfrm>
            <a:off x="395536" y="4509120"/>
            <a:ext cx="9144000" cy="1008112"/>
          </a:xfrm>
        </p:spPr>
        <p:txBody>
          <a:bodyPr>
            <a:normAutofit/>
          </a:bodyPr>
          <a:lstStyle/>
          <a:p>
            <a:pPr algn="just">
              <a:lnSpc>
                <a:spcPct val="170000"/>
              </a:lnSpc>
            </a:pPr>
            <a:endParaRPr lang="fr-FR" sz="1800" dirty="0"/>
          </a:p>
        </p:txBody>
      </p:sp>
      <p:sp>
        <p:nvSpPr>
          <p:cNvPr id="5" name="TextBox 4">
            <a:extLst>
              <a:ext uri="{FF2B5EF4-FFF2-40B4-BE49-F238E27FC236}">
                <a16:creationId xmlns:a16="http://schemas.microsoft.com/office/drawing/2014/main" id="{235771B4-07D9-2583-8E7C-F8907BB50DE1}"/>
              </a:ext>
            </a:extLst>
          </p:cNvPr>
          <p:cNvSpPr txBox="1"/>
          <p:nvPr/>
        </p:nvSpPr>
        <p:spPr>
          <a:xfrm>
            <a:off x="0" y="109196"/>
            <a:ext cx="9144000" cy="1143070"/>
          </a:xfrm>
          <a:prstGeom prst="rect">
            <a:avLst/>
          </a:prstGeom>
          <a:solidFill>
            <a:schemeClr val="accent3">
              <a:lumMod val="40000"/>
              <a:lumOff val="60000"/>
            </a:schemeClr>
          </a:solidFill>
        </p:spPr>
        <p:txBody>
          <a:bodyPr wrap="square">
            <a:spAutoFit/>
          </a:bodyPr>
          <a:lstStyle/>
          <a:p>
            <a:pPr>
              <a:lnSpc>
                <a:spcPct val="150000"/>
              </a:lnSpc>
            </a:pPr>
            <a:r>
              <a:rPr lang="fr-FR" sz="2400" dirty="0"/>
              <a:t>     Il</a:t>
            </a:r>
            <a:r>
              <a:rPr lang="fr-FR" sz="2400" dirty="0">
                <a:solidFill>
                  <a:schemeClr val="tx1"/>
                </a:solidFill>
              </a:rPr>
              <a:t>  est conçu de manière à capter l’eau de pluie qui s’écoule du </a:t>
            </a:r>
            <a:r>
              <a:rPr lang="fr-FR" sz="2400" b="1" u="sng" dirty="0">
                <a:solidFill>
                  <a:schemeClr val="tx1"/>
                </a:solidFill>
              </a:rPr>
              <a:t>toit d’une maison</a:t>
            </a:r>
            <a:r>
              <a:rPr lang="fr-FR" sz="2400" dirty="0">
                <a:solidFill>
                  <a:schemeClr val="tx1"/>
                </a:solidFill>
              </a:rPr>
              <a:t>, d’une </a:t>
            </a:r>
            <a:r>
              <a:rPr lang="fr-FR" sz="2400" b="1" u="sng" dirty="0">
                <a:solidFill>
                  <a:schemeClr val="tx1"/>
                </a:solidFill>
              </a:rPr>
              <a:t>allée</a:t>
            </a:r>
            <a:r>
              <a:rPr lang="fr-FR" sz="2400" dirty="0">
                <a:solidFill>
                  <a:schemeClr val="tx1"/>
                </a:solidFill>
              </a:rPr>
              <a:t>, d’un </a:t>
            </a:r>
            <a:r>
              <a:rPr lang="fr-FR" sz="2400" b="1" u="sng" dirty="0">
                <a:solidFill>
                  <a:schemeClr val="tx1"/>
                </a:solidFill>
              </a:rPr>
              <a:t>patio</a:t>
            </a:r>
            <a:r>
              <a:rPr lang="fr-FR" sz="2400" dirty="0">
                <a:solidFill>
                  <a:schemeClr val="tx1"/>
                </a:solidFill>
              </a:rPr>
              <a:t> et autres surfaces imperméables.</a:t>
            </a:r>
          </a:p>
        </p:txBody>
      </p:sp>
      <p:pic>
        <p:nvPicPr>
          <p:cNvPr id="6" name="Picture 5">
            <a:extLst>
              <a:ext uri="{FF2B5EF4-FFF2-40B4-BE49-F238E27FC236}">
                <a16:creationId xmlns:a16="http://schemas.microsoft.com/office/drawing/2014/main" id="{4E945BF9-2DFD-5439-509C-A445F36EA8CA}"/>
              </a:ext>
            </a:extLst>
          </p:cNvPr>
          <p:cNvPicPr>
            <a:picLocks noChangeAspect="1" noChangeArrowheads="1"/>
          </p:cNvPicPr>
          <p:nvPr/>
        </p:nvPicPr>
        <p:blipFill>
          <a:blip r:embed="rId2"/>
          <a:srcRect/>
          <a:stretch>
            <a:fillRect/>
          </a:stretch>
        </p:blipFill>
        <p:spPr bwMode="auto">
          <a:xfrm>
            <a:off x="2781977" y="4296239"/>
            <a:ext cx="3570760" cy="271462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06D8C964-8128-FA26-2B75-AFAA64BD22D9}"/>
              </a:ext>
            </a:extLst>
          </p:cNvPr>
          <p:cNvSpPr txBox="1"/>
          <p:nvPr/>
        </p:nvSpPr>
        <p:spPr>
          <a:xfrm>
            <a:off x="-4643" y="1334970"/>
            <a:ext cx="9144000" cy="1143070"/>
          </a:xfrm>
          <a:prstGeom prst="rect">
            <a:avLst/>
          </a:prstGeom>
          <a:solidFill>
            <a:schemeClr val="accent3">
              <a:lumMod val="40000"/>
              <a:lumOff val="60000"/>
            </a:schemeClr>
          </a:solidFill>
        </p:spPr>
        <p:txBody>
          <a:bodyPr wrap="square" rtlCol="0">
            <a:spAutoFit/>
          </a:bodyPr>
          <a:lstStyle/>
          <a:p>
            <a:pPr algn="just">
              <a:lnSpc>
                <a:spcPct val="150000"/>
              </a:lnSpc>
            </a:pPr>
            <a:r>
              <a:rPr lang="fr-FR" sz="2400" dirty="0">
                <a:solidFill>
                  <a:schemeClr val="tx1"/>
                </a:solidFill>
              </a:rPr>
              <a:t>     En plus de jouer </a:t>
            </a:r>
            <a:r>
              <a:rPr lang="fr-FR" sz="2400" b="1" u="sng" dirty="0">
                <a:solidFill>
                  <a:schemeClr val="tx1"/>
                </a:solidFill>
              </a:rPr>
              <a:t>le rôle d'entonnoir</a:t>
            </a:r>
            <a:r>
              <a:rPr lang="fr-FR" sz="2400" dirty="0">
                <a:solidFill>
                  <a:schemeClr val="tx1"/>
                </a:solidFill>
              </a:rPr>
              <a:t>, il retient l’eau temporairement, le temps qu’elle s’infiltre dans le sol. </a:t>
            </a:r>
            <a:endParaRPr lang="fr-FR" sz="2400" dirty="0"/>
          </a:p>
        </p:txBody>
      </p:sp>
      <p:sp>
        <p:nvSpPr>
          <p:cNvPr id="8" name="TextBox 7">
            <a:extLst>
              <a:ext uri="{FF2B5EF4-FFF2-40B4-BE49-F238E27FC236}">
                <a16:creationId xmlns:a16="http://schemas.microsoft.com/office/drawing/2014/main" id="{1E39F500-7D58-C7B3-0F75-30AA61415147}"/>
              </a:ext>
            </a:extLst>
          </p:cNvPr>
          <p:cNvSpPr txBox="1"/>
          <p:nvPr/>
        </p:nvSpPr>
        <p:spPr>
          <a:xfrm>
            <a:off x="-4643" y="2589377"/>
            <a:ext cx="9144000" cy="1697068"/>
          </a:xfrm>
          <a:prstGeom prst="rect">
            <a:avLst/>
          </a:prstGeom>
          <a:solidFill>
            <a:schemeClr val="accent3">
              <a:lumMod val="40000"/>
              <a:lumOff val="60000"/>
            </a:schemeClr>
          </a:solidFill>
        </p:spPr>
        <p:txBody>
          <a:bodyPr wrap="square" rtlCol="0">
            <a:spAutoFit/>
          </a:bodyPr>
          <a:lstStyle/>
          <a:p>
            <a:pPr algn="just">
              <a:lnSpc>
                <a:spcPct val="150000"/>
              </a:lnSpc>
            </a:pPr>
            <a:r>
              <a:rPr lang="fr-FR" sz="2400" dirty="0">
                <a:solidFill>
                  <a:schemeClr val="tx1"/>
                </a:solidFill>
              </a:rPr>
              <a:t>     À ne pas confondre avec </a:t>
            </a:r>
            <a:r>
              <a:rPr lang="fr-FR" sz="2400" b="1" u="sng" dirty="0">
                <a:solidFill>
                  <a:schemeClr val="tx1"/>
                </a:solidFill>
              </a:rPr>
              <a:t>l’étang</a:t>
            </a:r>
            <a:r>
              <a:rPr lang="fr-FR" sz="2400" dirty="0">
                <a:solidFill>
                  <a:schemeClr val="tx1"/>
                </a:solidFill>
              </a:rPr>
              <a:t>, </a:t>
            </a:r>
            <a:r>
              <a:rPr lang="fr-FR" sz="2400" b="1" u="sng" dirty="0">
                <a:solidFill>
                  <a:schemeClr val="tx1"/>
                </a:solidFill>
              </a:rPr>
              <a:t>le jardin d’eau </a:t>
            </a:r>
            <a:r>
              <a:rPr lang="fr-FR" sz="2400" dirty="0">
                <a:solidFill>
                  <a:schemeClr val="tx1"/>
                </a:solidFill>
              </a:rPr>
              <a:t>ou </a:t>
            </a:r>
            <a:r>
              <a:rPr lang="fr-FR" sz="2400" b="1" u="sng" dirty="0">
                <a:solidFill>
                  <a:schemeClr val="tx1"/>
                </a:solidFill>
              </a:rPr>
              <a:t>le marais</a:t>
            </a:r>
            <a:r>
              <a:rPr lang="fr-FR" sz="2400" dirty="0">
                <a:solidFill>
                  <a:schemeClr val="tx1"/>
                </a:solidFill>
              </a:rPr>
              <a:t>, le jardin pluvial est normalement sec, retenant l’eau brièvement après une précipitation. Pour qu’ils puissent jouer leur rôle pleinement</a:t>
            </a:r>
            <a:endParaRPr lang="fr-FR" sz="2400" dirty="0"/>
          </a:p>
        </p:txBody>
      </p:sp>
      <p:cxnSp>
        <p:nvCxnSpPr>
          <p:cNvPr id="10" name="Straight Arrow Connector 9">
            <a:extLst>
              <a:ext uri="{FF2B5EF4-FFF2-40B4-BE49-F238E27FC236}">
                <a16:creationId xmlns:a16="http://schemas.microsoft.com/office/drawing/2014/main" id="{42C53DA5-FDFB-339B-E5A9-5C97903F507A}"/>
              </a:ext>
            </a:extLst>
          </p:cNvPr>
          <p:cNvCxnSpPr/>
          <p:nvPr/>
        </p:nvCxnSpPr>
        <p:spPr>
          <a:xfrm>
            <a:off x="-4643" y="445084"/>
            <a:ext cx="4001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DD23E1-E426-B5B7-FD31-A394CF6F5C65}"/>
              </a:ext>
            </a:extLst>
          </p:cNvPr>
          <p:cNvCxnSpPr>
            <a:cxnSpLocks/>
          </p:cNvCxnSpPr>
          <p:nvPr/>
        </p:nvCxnSpPr>
        <p:spPr>
          <a:xfrm>
            <a:off x="0" y="1700808"/>
            <a:ext cx="39553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95CAD2-6DA0-17EC-79CE-6BB7B4038334}"/>
              </a:ext>
            </a:extLst>
          </p:cNvPr>
          <p:cNvCxnSpPr/>
          <p:nvPr/>
        </p:nvCxnSpPr>
        <p:spPr>
          <a:xfrm>
            <a:off x="0" y="2924944"/>
            <a:ext cx="4001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959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0"/>
            <a:ext cx="9144000" cy="727071"/>
          </a:xfrm>
        </p:spPr>
        <p:txBody>
          <a:bodyPr>
            <a:noAutofit/>
          </a:bodyPr>
          <a:lstStyle/>
          <a:p>
            <a:pPr algn="l"/>
            <a:r>
              <a:rPr lang="fr-FR" sz="2800" b="1" u="sng" dirty="0"/>
              <a:t>1-1/ Critères a prendre en compte pour la conception d’un jardin pluie: </a:t>
            </a:r>
          </a:p>
        </p:txBody>
      </p:sp>
      <p:sp>
        <p:nvSpPr>
          <p:cNvPr id="3" name="Sous-titre 2"/>
          <p:cNvSpPr>
            <a:spLocks noGrp="1"/>
          </p:cNvSpPr>
          <p:nvPr>
            <p:ph type="subTitle" idx="1"/>
          </p:nvPr>
        </p:nvSpPr>
        <p:spPr>
          <a:xfrm>
            <a:off x="0" y="1214422"/>
            <a:ext cx="9144000" cy="5072098"/>
          </a:xfrm>
        </p:spPr>
        <p:txBody>
          <a:bodyPr>
            <a:normAutofit/>
          </a:bodyPr>
          <a:lstStyle/>
          <a:p>
            <a:pPr algn="just"/>
            <a:r>
              <a:rPr lang="fr-FR" sz="3000" dirty="0">
                <a:solidFill>
                  <a:schemeClr val="tx1"/>
                </a:solidFill>
              </a:rPr>
              <a:t> </a:t>
            </a:r>
            <a:r>
              <a:rPr lang="fr-FR" sz="3000" u="sng" dirty="0">
                <a:solidFill>
                  <a:schemeClr val="tx1"/>
                </a:solidFill>
              </a:rPr>
              <a:t>Le choix de l’emplacement: </a:t>
            </a:r>
          </a:p>
          <a:p>
            <a:pPr algn="just"/>
            <a:endParaRPr lang="fr-FR" sz="3000" u="sng" dirty="0">
              <a:solidFill>
                <a:schemeClr val="tx1"/>
              </a:solidFill>
            </a:endParaRPr>
          </a:p>
          <a:p>
            <a:pPr algn="just"/>
            <a:r>
              <a:rPr lang="fr-FR" sz="2600" dirty="0">
                <a:solidFill>
                  <a:schemeClr val="tx1"/>
                </a:solidFill>
              </a:rPr>
              <a:t>*   Un endroit d’une pente douce (</a:t>
            </a:r>
            <a:r>
              <a:rPr lang="fr-FR" sz="2600" b="1" u="sng" dirty="0">
                <a:solidFill>
                  <a:schemeClr val="tx1"/>
                </a:solidFill>
              </a:rPr>
              <a:t>7° au maximum</a:t>
            </a:r>
            <a:r>
              <a:rPr lang="fr-FR" sz="2600" dirty="0">
                <a:solidFill>
                  <a:schemeClr val="tx1"/>
                </a:solidFill>
              </a:rPr>
              <a:t>)</a:t>
            </a:r>
          </a:p>
          <a:p>
            <a:pPr algn="just"/>
            <a:r>
              <a:rPr lang="fr-FR" sz="3500" dirty="0">
                <a:solidFill>
                  <a:schemeClr val="tx1"/>
                </a:solidFill>
              </a:rPr>
              <a:t>* </a:t>
            </a:r>
            <a:r>
              <a:rPr lang="fr-FR" sz="2600" dirty="0">
                <a:solidFill>
                  <a:schemeClr val="tx1"/>
                </a:solidFill>
              </a:rPr>
              <a:t>Une distance minimale de </a:t>
            </a:r>
            <a:r>
              <a:rPr lang="fr-FR" sz="2600" b="1" u="sng" dirty="0">
                <a:solidFill>
                  <a:schemeClr val="tx1"/>
                </a:solidFill>
              </a:rPr>
              <a:t>3 mètres </a:t>
            </a:r>
            <a:r>
              <a:rPr lang="fr-FR" sz="2600" dirty="0">
                <a:solidFill>
                  <a:schemeClr val="tx1"/>
                </a:solidFill>
              </a:rPr>
              <a:t>de la maison pour protéger les fondations.</a:t>
            </a:r>
            <a:endParaRPr lang="fr-FR" sz="3500" dirty="0">
              <a:solidFill>
                <a:schemeClr val="tx1"/>
              </a:solidFill>
            </a:endParaRPr>
          </a:p>
          <a:p>
            <a:pPr algn="just"/>
            <a:r>
              <a:rPr lang="fr-FR" sz="2600" dirty="0">
                <a:solidFill>
                  <a:schemeClr val="tx1"/>
                </a:solidFill>
              </a:rPr>
              <a:t>* Ne pas être situé </a:t>
            </a:r>
            <a:r>
              <a:rPr lang="fr-FR" sz="2600" b="1" u="sng" dirty="0">
                <a:solidFill>
                  <a:schemeClr val="tx1"/>
                </a:solidFill>
              </a:rPr>
              <a:t>au dessus des conduites d'eau </a:t>
            </a:r>
            <a:r>
              <a:rPr lang="fr-FR" sz="2600" dirty="0">
                <a:solidFill>
                  <a:schemeClr val="tx1"/>
                </a:solidFill>
              </a:rPr>
              <a:t>ou autres infrastructures sous-terraines</a:t>
            </a:r>
            <a:r>
              <a:rPr lang="fr-FR" sz="3000" dirty="0">
                <a:solidFill>
                  <a:schemeClr val="tx1"/>
                </a:solidFill>
              </a:rPr>
              <a:t>.</a:t>
            </a:r>
          </a:p>
          <a:p>
            <a:pPr algn="just"/>
            <a:endParaRPr lang="fr-FR" sz="3000" u="sng" dirty="0">
              <a:solidFill>
                <a:schemeClr val="tx1"/>
              </a:solidFill>
            </a:endParaRPr>
          </a:p>
          <a:p>
            <a:pPr algn="just">
              <a:buFont typeface="Arial" charset="0"/>
              <a:buChar char="•"/>
            </a:pPr>
            <a:endParaRPr lang="fr-FR" sz="2600" u="sng" dirty="0">
              <a:solidFill>
                <a:schemeClr val="tx1"/>
              </a:solidFill>
            </a:endParaRPr>
          </a:p>
          <a:p>
            <a:pPr algn="just"/>
            <a:endParaRPr lang="fr-FR" sz="2600" u="sng" dirty="0">
              <a:solidFill>
                <a:schemeClr val="tx1"/>
              </a:solidFill>
            </a:endParaRPr>
          </a:p>
          <a:p>
            <a:pPr algn="just"/>
            <a:endParaRPr lang="fr-FR"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3212976"/>
          </a:xfrm>
        </p:spPr>
        <p:txBody>
          <a:bodyPr>
            <a:normAutofit fontScale="47500" lnSpcReduction="20000"/>
          </a:bodyPr>
          <a:lstStyle/>
          <a:p>
            <a:pPr algn="l"/>
            <a:r>
              <a:rPr lang="fr-FR" sz="5900" u="sng" dirty="0">
                <a:solidFill>
                  <a:schemeClr val="tx1"/>
                </a:solidFill>
              </a:rPr>
              <a:t>La végétation: </a:t>
            </a:r>
          </a:p>
          <a:p>
            <a:pPr algn="l"/>
            <a:endParaRPr lang="fr-FR" u="sng" dirty="0">
              <a:solidFill>
                <a:schemeClr val="tx1"/>
              </a:solidFill>
            </a:endParaRPr>
          </a:p>
          <a:p>
            <a:pPr algn="just">
              <a:lnSpc>
                <a:spcPct val="170000"/>
              </a:lnSpc>
            </a:pPr>
            <a:r>
              <a:rPr lang="fr-FR" sz="5100" dirty="0">
                <a:solidFill>
                  <a:schemeClr val="tx1"/>
                </a:solidFill>
              </a:rPr>
              <a:t>Privilégier les plantes hélophytes (espèces hygrophile, se développant dans les substrats gorgés d'eau mais dont les bases des tiges sont le plus souvent non immergées).</a:t>
            </a:r>
          </a:p>
          <a:p>
            <a:pPr algn="just"/>
            <a:endParaRPr lang="fr-FR" sz="3800" b="1" u="sng" dirty="0">
              <a:solidFill>
                <a:schemeClr val="tx1"/>
              </a:solidFill>
            </a:endParaRPr>
          </a:p>
          <a:p>
            <a:pPr algn="just"/>
            <a:r>
              <a:rPr lang="fr-FR" sz="4200" b="1" u="sng" dirty="0">
                <a:solidFill>
                  <a:schemeClr val="tx1"/>
                </a:solidFill>
              </a:rPr>
              <a:t>Exemple: </a:t>
            </a:r>
          </a:p>
        </p:txBody>
      </p:sp>
      <p:pic>
        <p:nvPicPr>
          <p:cNvPr id="33794" name="Picture 2"/>
          <p:cNvPicPr>
            <a:picLocks noChangeAspect="1" noChangeArrowheads="1"/>
          </p:cNvPicPr>
          <p:nvPr/>
        </p:nvPicPr>
        <p:blipFill>
          <a:blip r:embed="rId2"/>
          <a:srcRect/>
          <a:stretch>
            <a:fillRect/>
          </a:stretch>
        </p:blipFill>
        <p:spPr bwMode="auto">
          <a:xfrm>
            <a:off x="1928794" y="2348880"/>
            <a:ext cx="6963686" cy="450912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500065"/>
          </a:xfrm>
        </p:spPr>
        <p:txBody>
          <a:bodyPr>
            <a:normAutofit/>
          </a:bodyPr>
          <a:lstStyle/>
          <a:p>
            <a:pPr algn="l"/>
            <a:r>
              <a:rPr lang="fr-FR" sz="2400" b="1" u="sng" dirty="0">
                <a:solidFill>
                  <a:srgbClr val="00B050"/>
                </a:solidFill>
              </a:rPr>
              <a:t>Exemple de jardin de pluie: </a:t>
            </a:r>
          </a:p>
        </p:txBody>
      </p:sp>
      <p:sp>
        <p:nvSpPr>
          <p:cNvPr id="3" name="Sous-titre 2"/>
          <p:cNvSpPr>
            <a:spLocks noGrp="1"/>
          </p:cNvSpPr>
          <p:nvPr>
            <p:ph type="subTitle" idx="1"/>
          </p:nvPr>
        </p:nvSpPr>
        <p:spPr>
          <a:xfrm>
            <a:off x="428596" y="3286124"/>
            <a:ext cx="3557590" cy="1752600"/>
          </a:xfrm>
        </p:spPr>
        <p:txBody>
          <a:bodyPr>
            <a:normAutofit/>
          </a:bodyPr>
          <a:lstStyle/>
          <a:p>
            <a:r>
              <a:rPr lang="fr-FR" sz="2000" u="sng" dirty="0">
                <a:solidFill>
                  <a:schemeClr val="tx1"/>
                </a:solidFill>
              </a:rPr>
              <a:t>Jardin de pluie récupérant l’eau des voiries </a:t>
            </a:r>
          </a:p>
        </p:txBody>
      </p:sp>
      <p:pic>
        <p:nvPicPr>
          <p:cNvPr id="32770" name="Picture 2"/>
          <p:cNvPicPr>
            <a:picLocks noChangeAspect="1" noChangeArrowheads="1"/>
          </p:cNvPicPr>
          <p:nvPr/>
        </p:nvPicPr>
        <p:blipFill>
          <a:blip r:embed="rId3"/>
          <a:srcRect/>
          <a:stretch>
            <a:fillRect/>
          </a:stretch>
        </p:blipFill>
        <p:spPr bwMode="auto">
          <a:xfrm>
            <a:off x="428596" y="714356"/>
            <a:ext cx="3590925" cy="250033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a:srcRect/>
          <a:stretch>
            <a:fillRect/>
          </a:stretch>
        </p:blipFill>
        <p:spPr bwMode="auto">
          <a:xfrm>
            <a:off x="4929190" y="714356"/>
            <a:ext cx="3571900" cy="2500330"/>
          </a:xfrm>
          <a:prstGeom prst="rect">
            <a:avLst/>
          </a:prstGeom>
          <a:noFill/>
          <a:ln w="9525">
            <a:noFill/>
            <a:miter lim="800000"/>
            <a:headEnd/>
            <a:tailEnd/>
          </a:ln>
          <a:effectLst/>
        </p:spPr>
      </p:pic>
      <p:sp>
        <p:nvSpPr>
          <p:cNvPr id="6" name="ZoneTexte 5"/>
          <p:cNvSpPr txBox="1"/>
          <p:nvPr/>
        </p:nvSpPr>
        <p:spPr>
          <a:xfrm>
            <a:off x="4857752" y="3214686"/>
            <a:ext cx="3643338" cy="707886"/>
          </a:xfrm>
          <a:prstGeom prst="rect">
            <a:avLst/>
          </a:prstGeom>
          <a:noFill/>
        </p:spPr>
        <p:txBody>
          <a:bodyPr wrap="square" rtlCol="0">
            <a:spAutoFit/>
          </a:bodyPr>
          <a:lstStyle/>
          <a:p>
            <a:pPr algn="ctr"/>
            <a:r>
              <a:rPr lang="fr-FR" sz="2000" u="sng" dirty="0"/>
              <a:t>Jardin de pluie en descente de gouttière </a:t>
            </a:r>
          </a:p>
        </p:txBody>
      </p:sp>
      <p:pic>
        <p:nvPicPr>
          <p:cNvPr id="32772" name="Picture 4"/>
          <p:cNvPicPr>
            <a:picLocks noChangeAspect="1" noChangeArrowheads="1"/>
          </p:cNvPicPr>
          <p:nvPr/>
        </p:nvPicPr>
        <p:blipFill>
          <a:blip r:embed="rId5"/>
          <a:srcRect/>
          <a:stretch>
            <a:fillRect/>
          </a:stretch>
        </p:blipFill>
        <p:spPr bwMode="auto">
          <a:xfrm>
            <a:off x="2643174" y="4000504"/>
            <a:ext cx="3714776" cy="2205028"/>
          </a:xfrm>
          <a:prstGeom prst="rect">
            <a:avLst/>
          </a:prstGeom>
          <a:noFill/>
          <a:ln w="9525">
            <a:noFill/>
            <a:miter lim="800000"/>
            <a:headEnd/>
            <a:tailEnd/>
          </a:ln>
          <a:effectLst/>
        </p:spPr>
      </p:pic>
      <p:sp>
        <p:nvSpPr>
          <p:cNvPr id="8" name="ZoneTexte 7"/>
          <p:cNvSpPr txBox="1"/>
          <p:nvPr/>
        </p:nvSpPr>
        <p:spPr>
          <a:xfrm>
            <a:off x="2500298" y="6215082"/>
            <a:ext cx="4143404" cy="400110"/>
          </a:xfrm>
          <a:prstGeom prst="rect">
            <a:avLst/>
          </a:prstGeom>
          <a:noFill/>
        </p:spPr>
        <p:txBody>
          <a:bodyPr wrap="square" rtlCol="0">
            <a:spAutoFit/>
          </a:bodyPr>
          <a:lstStyle/>
          <a:p>
            <a:pPr algn="ctr"/>
            <a:r>
              <a:rPr lang="fr-FR" sz="2000" u="sng" dirty="0"/>
              <a:t>Jardin de pluie ornementale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994" y="2363840"/>
            <a:ext cx="9144000" cy="727069"/>
          </a:xfrm>
          <a:solidFill>
            <a:schemeClr val="accent3">
              <a:lumMod val="40000"/>
              <a:lumOff val="60000"/>
            </a:schemeClr>
          </a:solidFill>
        </p:spPr>
        <p:txBody>
          <a:bodyPr>
            <a:normAutofit fontScale="90000"/>
          </a:bodyPr>
          <a:lstStyle/>
          <a:p>
            <a:pPr algn="l"/>
            <a:br>
              <a:rPr lang="fr-FR" sz="2400" b="1" dirty="0"/>
            </a:br>
            <a:r>
              <a:rPr lang="fr-FR" sz="2400" b="1" dirty="0"/>
              <a:t>        </a:t>
            </a:r>
            <a:r>
              <a:rPr lang="fr-FR" sz="2700" dirty="0"/>
              <a:t>L’eau y descend pour y être </a:t>
            </a:r>
            <a:r>
              <a:rPr lang="fr-FR" sz="2700" b="1" dirty="0"/>
              <a:t>infiltrée</a:t>
            </a:r>
            <a:r>
              <a:rPr lang="fr-FR" sz="2700" dirty="0"/>
              <a:t> vers les sols ou pour être </a:t>
            </a:r>
            <a:r>
              <a:rPr lang="fr-FR" sz="2700" b="1" dirty="0"/>
              <a:t>évaporée</a:t>
            </a:r>
            <a:r>
              <a:rPr lang="fr-FR" sz="2700" dirty="0"/>
              <a:t>. </a:t>
            </a:r>
            <a:br>
              <a:rPr lang="fr-FR" sz="2000" dirty="0"/>
            </a:br>
            <a:endParaRPr lang="fr-FR" sz="2400" dirty="0"/>
          </a:p>
        </p:txBody>
      </p:sp>
      <p:sp>
        <p:nvSpPr>
          <p:cNvPr id="3" name="Sous-titre 2"/>
          <p:cNvSpPr>
            <a:spLocks noGrp="1"/>
          </p:cNvSpPr>
          <p:nvPr>
            <p:ph type="subTitle" idx="1"/>
          </p:nvPr>
        </p:nvSpPr>
        <p:spPr/>
        <p:txBody>
          <a:bodyPr/>
          <a:lstStyle/>
          <a:p>
            <a:endParaRPr lang="fr-FR"/>
          </a:p>
        </p:txBody>
      </p:sp>
      <p:pic>
        <p:nvPicPr>
          <p:cNvPr id="34818" name="Picture 2"/>
          <p:cNvPicPr>
            <a:picLocks noChangeAspect="1" noChangeArrowheads="1"/>
          </p:cNvPicPr>
          <p:nvPr/>
        </p:nvPicPr>
        <p:blipFill>
          <a:blip r:embed="rId2"/>
          <a:srcRect/>
          <a:stretch>
            <a:fillRect/>
          </a:stretch>
        </p:blipFill>
        <p:spPr bwMode="auto">
          <a:xfrm>
            <a:off x="460375" y="4505047"/>
            <a:ext cx="3759173" cy="2353921"/>
          </a:xfrm>
          <a:prstGeom prst="rect">
            <a:avLst/>
          </a:prstGeom>
          <a:noFill/>
          <a:ln w="9525">
            <a:noFill/>
            <a:miter lim="800000"/>
            <a:headEnd/>
            <a:tailEnd/>
          </a:ln>
          <a:effectLst/>
        </p:spPr>
      </p:pic>
      <p:sp>
        <p:nvSpPr>
          <p:cNvPr id="5" name="ZoneTexte 4"/>
          <p:cNvSpPr txBox="1"/>
          <p:nvPr/>
        </p:nvSpPr>
        <p:spPr>
          <a:xfrm>
            <a:off x="0" y="0"/>
            <a:ext cx="6643734" cy="461665"/>
          </a:xfrm>
          <a:prstGeom prst="rect">
            <a:avLst/>
          </a:prstGeom>
          <a:noFill/>
        </p:spPr>
        <p:txBody>
          <a:bodyPr wrap="square" rtlCol="0">
            <a:spAutoFit/>
          </a:bodyPr>
          <a:lstStyle/>
          <a:p>
            <a:r>
              <a:rPr lang="fr-FR" sz="2400" b="1" u="sng" dirty="0"/>
              <a:t>2/ Les noues d’infiltration : </a:t>
            </a:r>
          </a:p>
        </p:txBody>
      </p:sp>
      <p:sp>
        <p:nvSpPr>
          <p:cNvPr id="34820" name="AutoShape 4" descr="Les noues paysagères d'infiltration : intérêt, fonctionnement et ges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2" name="AutoShape 6" descr="Les noues paysagères d'infiltration : intérêt, fonctionnement et ges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4" name="AutoShape 8" descr="Les noues paysagères d'infiltration : intérêt, fonctionnement et ges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25" name="Picture 9" descr="C:\Users\MEDJAHED\Desktop\images.jpg"/>
          <p:cNvPicPr>
            <a:picLocks noChangeAspect="1" noChangeArrowheads="1"/>
          </p:cNvPicPr>
          <p:nvPr/>
        </p:nvPicPr>
        <p:blipFill>
          <a:blip r:embed="rId3"/>
          <a:srcRect/>
          <a:stretch>
            <a:fillRect/>
          </a:stretch>
        </p:blipFill>
        <p:spPr bwMode="auto">
          <a:xfrm>
            <a:off x="5130773" y="4461839"/>
            <a:ext cx="3353596" cy="2353921"/>
          </a:xfrm>
          <a:prstGeom prst="rect">
            <a:avLst/>
          </a:prstGeom>
          <a:noFill/>
        </p:spPr>
      </p:pic>
      <p:sp>
        <p:nvSpPr>
          <p:cNvPr id="4" name="TextBox 3">
            <a:extLst>
              <a:ext uri="{FF2B5EF4-FFF2-40B4-BE49-F238E27FC236}">
                <a16:creationId xmlns:a16="http://schemas.microsoft.com/office/drawing/2014/main" id="{0C95063B-66EC-714F-D850-6AACE5730F82}"/>
              </a:ext>
            </a:extLst>
          </p:cNvPr>
          <p:cNvSpPr txBox="1"/>
          <p:nvPr/>
        </p:nvSpPr>
        <p:spPr>
          <a:xfrm>
            <a:off x="31989" y="461665"/>
            <a:ext cx="9112011" cy="830997"/>
          </a:xfrm>
          <a:prstGeom prst="rect">
            <a:avLst/>
          </a:prstGeom>
          <a:solidFill>
            <a:schemeClr val="accent3">
              <a:lumMod val="40000"/>
              <a:lumOff val="60000"/>
            </a:schemeClr>
          </a:solidFill>
        </p:spPr>
        <p:txBody>
          <a:bodyPr wrap="square" rtlCol="0">
            <a:spAutoFit/>
          </a:bodyPr>
          <a:lstStyle/>
          <a:p>
            <a:pPr algn="just"/>
            <a:r>
              <a:rPr lang="fr-FR" sz="2400" dirty="0"/>
              <a:t>       Une noue prend la forme d’un </a:t>
            </a:r>
            <a:r>
              <a:rPr lang="fr-FR" sz="2400" b="1" u="sng" dirty="0"/>
              <a:t>fossé végétalisé</a:t>
            </a:r>
            <a:r>
              <a:rPr lang="fr-FR" sz="2400" dirty="0"/>
              <a:t>, situé au niveau de la couche d’enrobé ou de la couche supérieure du sol.</a:t>
            </a:r>
          </a:p>
        </p:txBody>
      </p:sp>
      <p:sp>
        <p:nvSpPr>
          <p:cNvPr id="6" name="TextBox 5">
            <a:extLst>
              <a:ext uri="{FF2B5EF4-FFF2-40B4-BE49-F238E27FC236}">
                <a16:creationId xmlns:a16="http://schemas.microsoft.com/office/drawing/2014/main" id="{920DEA43-DDFF-5177-CDAE-F25556F9028D}"/>
              </a:ext>
            </a:extLst>
          </p:cNvPr>
          <p:cNvSpPr txBox="1"/>
          <p:nvPr/>
        </p:nvSpPr>
        <p:spPr>
          <a:xfrm>
            <a:off x="0" y="1415345"/>
            <a:ext cx="9112011" cy="830997"/>
          </a:xfrm>
          <a:prstGeom prst="rect">
            <a:avLst/>
          </a:prstGeom>
          <a:solidFill>
            <a:schemeClr val="accent3">
              <a:lumMod val="40000"/>
              <a:lumOff val="60000"/>
            </a:schemeClr>
          </a:solidFill>
        </p:spPr>
        <p:txBody>
          <a:bodyPr wrap="square" rtlCol="0">
            <a:spAutoFit/>
          </a:bodyPr>
          <a:lstStyle/>
          <a:p>
            <a:pPr algn="just"/>
            <a:r>
              <a:rPr lang="fr-FR" sz="2400" dirty="0"/>
              <a:t>        On ne remarque donc pas nécessairement le décaissement, elle peut être plate en surface pour faciliter le passage des piétons</a:t>
            </a:r>
          </a:p>
        </p:txBody>
      </p:sp>
      <p:sp>
        <p:nvSpPr>
          <p:cNvPr id="7" name="TextBox 6">
            <a:extLst>
              <a:ext uri="{FF2B5EF4-FFF2-40B4-BE49-F238E27FC236}">
                <a16:creationId xmlns:a16="http://schemas.microsoft.com/office/drawing/2014/main" id="{1D153E19-6FE6-152B-58A9-B7D2554E2D66}"/>
              </a:ext>
            </a:extLst>
          </p:cNvPr>
          <p:cNvSpPr txBox="1"/>
          <p:nvPr/>
        </p:nvSpPr>
        <p:spPr>
          <a:xfrm>
            <a:off x="31989" y="3241671"/>
            <a:ext cx="9112011" cy="1200329"/>
          </a:xfrm>
          <a:prstGeom prst="rect">
            <a:avLst/>
          </a:prstGeom>
          <a:solidFill>
            <a:schemeClr val="accent3">
              <a:lumMod val="40000"/>
              <a:lumOff val="60000"/>
            </a:schemeClr>
          </a:solidFill>
        </p:spPr>
        <p:txBody>
          <a:bodyPr wrap="square" rtlCol="0">
            <a:spAutoFit/>
          </a:bodyPr>
          <a:lstStyle/>
          <a:p>
            <a:pPr algn="just"/>
            <a:r>
              <a:rPr lang="fr-FR" sz="2400" dirty="0"/>
              <a:t>       Elle redescend en surface vers un exutoire, ou parfois directement dans le sol au moyen d’un drain de sécurité, dans le cas de terrains très peu perméables</a:t>
            </a:r>
          </a:p>
        </p:txBody>
      </p:sp>
      <p:cxnSp>
        <p:nvCxnSpPr>
          <p:cNvPr id="9" name="Straight Arrow Connector 8">
            <a:extLst>
              <a:ext uri="{FF2B5EF4-FFF2-40B4-BE49-F238E27FC236}">
                <a16:creationId xmlns:a16="http://schemas.microsoft.com/office/drawing/2014/main" id="{FE5EC322-D60C-C35E-8A75-4C1E97EB245A}"/>
              </a:ext>
            </a:extLst>
          </p:cNvPr>
          <p:cNvCxnSpPr/>
          <p:nvPr/>
        </p:nvCxnSpPr>
        <p:spPr>
          <a:xfrm>
            <a:off x="31989" y="735977"/>
            <a:ext cx="5075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B55B16-DF45-4BE3-251F-C296058CDEB9}"/>
              </a:ext>
            </a:extLst>
          </p:cNvPr>
          <p:cNvCxnSpPr>
            <a:cxnSpLocks/>
          </p:cNvCxnSpPr>
          <p:nvPr/>
        </p:nvCxnSpPr>
        <p:spPr>
          <a:xfrm>
            <a:off x="15994" y="1700808"/>
            <a:ext cx="52355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F0118BA-7BD0-560B-6077-2D233A6DE1EB}"/>
              </a:ext>
            </a:extLst>
          </p:cNvPr>
          <p:cNvCxnSpPr>
            <a:cxnSpLocks/>
          </p:cNvCxnSpPr>
          <p:nvPr/>
        </p:nvCxnSpPr>
        <p:spPr>
          <a:xfrm>
            <a:off x="0" y="2555872"/>
            <a:ext cx="53955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C54C61E-EC56-2AAB-2E65-ED3E29AC9596}"/>
              </a:ext>
            </a:extLst>
          </p:cNvPr>
          <p:cNvCxnSpPr>
            <a:cxnSpLocks/>
          </p:cNvCxnSpPr>
          <p:nvPr/>
        </p:nvCxnSpPr>
        <p:spPr>
          <a:xfrm>
            <a:off x="15994" y="3464029"/>
            <a:ext cx="52355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2428868"/>
            <a:ext cx="3000396" cy="10715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6" name="ZoneTexte 5"/>
          <p:cNvSpPr txBox="1"/>
          <p:nvPr/>
        </p:nvSpPr>
        <p:spPr>
          <a:xfrm>
            <a:off x="214282" y="2500306"/>
            <a:ext cx="3071834" cy="830997"/>
          </a:xfrm>
          <a:prstGeom prst="rect">
            <a:avLst/>
          </a:prstGeom>
          <a:noFill/>
        </p:spPr>
        <p:txBody>
          <a:bodyPr wrap="square" rtlCol="0">
            <a:spAutoFit/>
          </a:bodyPr>
          <a:lstStyle/>
          <a:p>
            <a:pPr algn="ctr"/>
            <a:r>
              <a:rPr lang="fr-FR" sz="2400" b="1" dirty="0"/>
              <a:t>Déficit en espaces verts au milieu urbain</a:t>
            </a:r>
          </a:p>
        </p:txBody>
      </p:sp>
      <p:sp>
        <p:nvSpPr>
          <p:cNvPr id="7" name="Rectangle 6"/>
          <p:cNvSpPr/>
          <p:nvPr/>
        </p:nvSpPr>
        <p:spPr>
          <a:xfrm>
            <a:off x="4857752" y="2428868"/>
            <a:ext cx="221457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ZoneTexte 7"/>
          <p:cNvSpPr txBox="1"/>
          <p:nvPr/>
        </p:nvSpPr>
        <p:spPr>
          <a:xfrm>
            <a:off x="4500562" y="2500306"/>
            <a:ext cx="2857520" cy="830997"/>
          </a:xfrm>
          <a:prstGeom prst="rect">
            <a:avLst/>
          </a:prstGeom>
          <a:noFill/>
        </p:spPr>
        <p:txBody>
          <a:bodyPr wrap="square" rtlCol="0">
            <a:spAutoFit/>
          </a:bodyPr>
          <a:lstStyle/>
          <a:p>
            <a:pPr algn="ctr"/>
            <a:r>
              <a:rPr lang="fr-FR" sz="2400" b="1" dirty="0"/>
              <a:t>Un sol </a:t>
            </a:r>
          </a:p>
          <a:p>
            <a:pPr algn="ctr"/>
            <a:r>
              <a:rPr lang="fr-FR" sz="2400" b="1" dirty="0"/>
              <a:t>imperméable </a:t>
            </a:r>
          </a:p>
        </p:txBody>
      </p:sp>
      <p:cxnSp>
        <p:nvCxnSpPr>
          <p:cNvPr id="10" name="Connecteur droit avec flèche 9"/>
          <p:cNvCxnSpPr/>
          <p:nvPr/>
        </p:nvCxnSpPr>
        <p:spPr>
          <a:xfrm>
            <a:off x="3286116" y="3000372"/>
            <a:ext cx="150019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0" y="928670"/>
            <a:ext cx="4071934" cy="461665"/>
          </a:xfrm>
          <a:prstGeom prst="rect">
            <a:avLst/>
          </a:prstGeom>
          <a:noFill/>
        </p:spPr>
        <p:txBody>
          <a:bodyPr wrap="square" rtlCol="0">
            <a:spAutoFit/>
          </a:bodyPr>
          <a:lstStyle/>
          <a:p>
            <a:r>
              <a:rPr lang="fr-FR" sz="2400" b="1" u="sng" dirty="0"/>
              <a:t>Urbanisation: (Bâti – Routes )  </a:t>
            </a:r>
          </a:p>
        </p:txBody>
      </p:sp>
      <p:cxnSp>
        <p:nvCxnSpPr>
          <p:cNvPr id="15" name="Connecteur droit avec flèche 14"/>
          <p:cNvCxnSpPr/>
          <p:nvPr/>
        </p:nvCxnSpPr>
        <p:spPr>
          <a:xfrm rot="5400000">
            <a:off x="1072332" y="1857364"/>
            <a:ext cx="99933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0800000" flipV="1">
            <a:off x="3714744" y="3571876"/>
            <a:ext cx="1428760" cy="785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428860" y="4429132"/>
            <a:ext cx="2000264"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1" name="ZoneTexte 20"/>
          <p:cNvSpPr txBox="1"/>
          <p:nvPr/>
        </p:nvSpPr>
        <p:spPr>
          <a:xfrm>
            <a:off x="2500298" y="4500570"/>
            <a:ext cx="1928826" cy="1015663"/>
          </a:xfrm>
          <a:prstGeom prst="rect">
            <a:avLst/>
          </a:prstGeom>
          <a:noFill/>
        </p:spPr>
        <p:txBody>
          <a:bodyPr wrap="square" rtlCol="0">
            <a:spAutoFit/>
          </a:bodyPr>
          <a:lstStyle/>
          <a:p>
            <a:pPr algn="ctr"/>
            <a:r>
              <a:rPr lang="fr-FR" sz="2000" b="1" dirty="0"/>
              <a:t>Augmentation du risque d’inondation </a:t>
            </a:r>
          </a:p>
        </p:txBody>
      </p:sp>
      <p:cxnSp>
        <p:nvCxnSpPr>
          <p:cNvPr id="23" name="Connecteur droit avec flèche 22"/>
          <p:cNvCxnSpPr/>
          <p:nvPr/>
        </p:nvCxnSpPr>
        <p:spPr>
          <a:xfrm rot="5400000">
            <a:off x="5500695" y="4000503"/>
            <a:ext cx="857257" cy="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714876" y="4429132"/>
            <a:ext cx="2071702" cy="1071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cxnSp>
        <p:nvCxnSpPr>
          <p:cNvPr id="31" name="Connecteur droit avec flèche 30"/>
          <p:cNvCxnSpPr/>
          <p:nvPr/>
        </p:nvCxnSpPr>
        <p:spPr>
          <a:xfrm>
            <a:off x="6786578" y="3571876"/>
            <a:ext cx="1000132" cy="785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143768" y="4429132"/>
            <a:ext cx="1857388"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7" name="ZoneTexte 36"/>
          <p:cNvSpPr txBox="1"/>
          <p:nvPr/>
        </p:nvSpPr>
        <p:spPr>
          <a:xfrm>
            <a:off x="4786314" y="4500570"/>
            <a:ext cx="1928826" cy="1015663"/>
          </a:xfrm>
          <a:prstGeom prst="rect">
            <a:avLst/>
          </a:prstGeom>
          <a:noFill/>
        </p:spPr>
        <p:txBody>
          <a:bodyPr wrap="square" rtlCol="0">
            <a:spAutoFit/>
          </a:bodyPr>
          <a:lstStyle/>
          <a:p>
            <a:pPr algn="ctr"/>
            <a:r>
              <a:rPr lang="fr-FR" sz="2000" b="1" dirty="0"/>
              <a:t>Développement des ilots de chaleur urbain </a:t>
            </a:r>
          </a:p>
        </p:txBody>
      </p:sp>
      <p:sp>
        <p:nvSpPr>
          <p:cNvPr id="38" name="ZoneTexte 37"/>
          <p:cNvSpPr txBox="1"/>
          <p:nvPr/>
        </p:nvSpPr>
        <p:spPr>
          <a:xfrm>
            <a:off x="7072330" y="4572008"/>
            <a:ext cx="2071670" cy="707886"/>
          </a:xfrm>
          <a:prstGeom prst="rect">
            <a:avLst/>
          </a:prstGeom>
          <a:noFill/>
        </p:spPr>
        <p:txBody>
          <a:bodyPr wrap="square" rtlCol="0">
            <a:spAutoFit/>
          </a:bodyPr>
          <a:lstStyle/>
          <a:p>
            <a:pPr algn="ctr"/>
            <a:r>
              <a:rPr lang="fr-FR" sz="2000" b="1" dirty="0"/>
              <a:t>Diminution de la ressource en eau </a:t>
            </a:r>
          </a:p>
        </p:txBody>
      </p:sp>
      <p:sp>
        <p:nvSpPr>
          <p:cNvPr id="39" name="ZoneTexte 38"/>
          <p:cNvSpPr txBox="1"/>
          <p:nvPr/>
        </p:nvSpPr>
        <p:spPr>
          <a:xfrm>
            <a:off x="142844" y="0"/>
            <a:ext cx="5429288" cy="523220"/>
          </a:xfrm>
          <a:prstGeom prst="rect">
            <a:avLst/>
          </a:prstGeom>
          <a:noFill/>
        </p:spPr>
        <p:txBody>
          <a:bodyPr wrap="square" rtlCol="0">
            <a:spAutoFit/>
          </a:bodyPr>
          <a:lstStyle/>
          <a:p>
            <a:r>
              <a:rPr lang="fr-FR" sz="2800" b="1" u="sng" dirty="0">
                <a:solidFill>
                  <a:srgbClr val="FF0000"/>
                </a:solidFill>
              </a:rPr>
              <a:t>1/ Menaces sur les espaces verts: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441319"/>
          </a:xfrm>
        </p:spPr>
        <p:txBody>
          <a:bodyPr>
            <a:noAutofit/>
          </a:bodyPr>
          <a:lstStyle/>
          <a:p>
            <a:pPr algn="l"/>
            <a:r>
              <a:rPr lang="fr-FR" sz="2800" b="1" u="sng" dirty="0"/>
              <a:t>2-1/ Types de noues: </a:t>
            </a:r>
          </a:p>
        </p:txBody>
      </p:sp>
      <p:sp>
        <p:nvSpPr>
          <p:cNvPr id="3" name="Sous-titre 2"/>
          <p:cNvSpPr>
            <a:spLocks noGrp="1"/>
          </p:cNvSpPr>
          <p:nvPr>
            <p:ph type="subTitle" idx="1"/>
          </p:nvPr>
        </p:nvSpPr>
        <p:spPr>
          <a:xfrm>
            <a:off x="0" y="500042"/>
            <a:ext cx="8929718" cy="5138758"/>
          </a:xfrm>
        </p:spPr>
        <p:txBody>
          <a:bodyPr>
            <a:normAutofit/>
          </a:bodyPr>
          <a:lstStyle/>
          <a:p>
            <a:pPr algn="l"/>
            <a:r>
              <a:rPr lang="fr-FR" sz="2400" b="1" u="sng" dirty="0">
                <a:solidFill>
                  <a:schemeClr val="tx1"/>
                </a:solidFill>
              </a:rPr>
              <a:t>A- Noue infiltrante: </a:t>
            </a:r>
          </a:p>
          <a:p>
            <a:pPr algn="l"/>
            <a:endParaRPr lang="fr-FR" sz="2400" b="1" u="sng" dirty="0">
              <a:solidFill>
                <a:schemeClr val="tx1"/>
              </a:solidFill>
            </a:endParaRPr>
          </a:p>
          <a:p>
            <a:pPr algn="just"/>
            <a:r>
              <a:rPr lang="fr-FR" sz="2400" dirty="0">
                <a:solidFill>
                  <a:schemeClr val="tx1"/>
                </a:solidFill>
              </a:rPr>
              <a:t>Ce type de noues est mis en place lorsque le sol répond aux caractéristiques d'infiltrabilité. </a:t>
            </a:r>
          </a:p>
          <a:p>
            <a:pPr algn="just"/>
            <a:r>
              <a:rPr lang="fr-FR" sz="2400" dirty="0">
                <a:solidFill>
                  <a:schemeClr val="tx1"/>
                </a:solidFill>
              </a:rPr>
              <a:t>Dans ce cas, l'eau est amenée dans l'ouvrage pour y être stockée avant d'être </a:t>
            </a:r>
            <a:r>
              <a:rPr lang="fr-FR" sz="2400" b="1" dirty="0">
                <a:solidFill>
                  <a:schemeClr val="tx1"/>
                </a:solidFill>
              </a:rPr>
              <a:t>infiltrée naturellement dans le sol</a:t>
            </a:r>
            <a:r>
              <a:rPr lang="fr-FR" sz="2400" dirty="0">
                <a:solidFill>
                  <a:schemeClr val="tx1"/>
                </a:solidFill>
              </a:rPr>
              <a:t>. Ainsi, l'eau est restituée à son cycle naturel.</a:t>
            </a:r>
            <a:r>
              <a:rPr lang="fr-FR" sz="2800" dirty="0">
                <a:solidFill>
                  <a:schemeClr val="tx1"/>
                </a:solidFill>
              </a:rPr>
              <a:t> </a:t>
            </a:r>
            <a:r>
              <a:rPr lang="fr-FR" sz="2800" dirty="0"/>
              <a:t> </a:t>
            </a:r>
            <a:endParaRPr lang="fr-FR" sz="2800" u="sng" dirty="0">
              <a:solidFill>
                <a:schemeClr val="tx1"/>
              </a:solidFill>
            </a:endParaRPr>
          </a:p>
        </p:txBody>
      </p:sp>
      <p:pic>
        <p:nvPicPr>
          <p:cNvPr id="35842" name="Picture 2" descr="Noue infiltrante"/>
          <p:cNvPicPr>
            <a:picLocks noChangeAspect="1" noChangeArrowheads="1"/>
          </p:cNvPicPr>
          <p:nvPr/>
        </p:nvPicPr>
        <p:blipFill>
          <a:blip r:embed="rId2"/>
          <a:srcRect/>
          <a:stretch>
            <a:fillRect/>
          </a:stretch>
        </p:blipFill>
        <p:spPr bwMode="auto">
          <a:xfrm>
            <a:off x="2411760" y="3273958"/>
            <a:ext cx="5143536" cy="3214710"/>
          </a:xfrm>
          <a:prstGeom prst="rect">
            <a:avLst/>
          </a:prstGeom>
          <a:noFill/>
        </p:spPr>
      </p:pic>
      <p:sp>
        <p:nvSpPr>
          <p:cNvPr id="6" name="ZoneTexte 5"/>
          <p:cNvSpPr txBox="1"/>
          <p:nvPr/>
        </p:nvSpPr>
        <p:spPr>
          <a:xfrm>
            <a:off x="2786050" y="6488668"/>
            <a:ext cx="4143404" cy="369332"/>
          </a:xfrm>
          <a:prstGeom prst="rect">
            <a:avLst/>
          </a:prstGeom>
          <a:noFill/>
        </p:spPr>
        <p:txBody>
          <a:bodyPr wrap="square" rtlCol="0">
            <a:spAutoFit/>
          </a:bodyPr>
          <a:lstStyle/>
          <a:p>
            <a:pPr algn="ctr"/>
            <a:r>
              <a:rPr lang="fr-FR" u="sng" dirty="0"/>
              <a:t>Schéma d’une noue </a:t>
            </a:r>
            <a:r>
              <a:rPr lang="fr-FR" u="sng" dirty="0" err="1"/>
              <a:t>infiltrante</a:t>
            </a:r>
            <a:r>
              <a:rPr lang="fr-FR" u="sng"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655633"/>
          </a:xfrm>
        </p:spPr>
        <p:txBody>
          <a:bodyPr>
            <a:normAutofit/>
          </a:bodyPr>
          <a:lstStyle/>
          <a:p>
            <a:pPr algn="l"/>
            <a:r>
              <a:rPr lang="fr-FR" sz="2800" b="1" u="sng" dirty="0"/>
              <a:t>B/ Noue de tamponnage :</a:t>
            </a:r>
          </a:p>
        </p:txBody>
      </p:sp>
      <p:sp>
        <p:nvSpPr>
          <p:cNvPr id="3" name="Sous-titre 2"/>
          <p:cNvSpPr>
            <a:spLocks noGrp="1"/>
          </p:cNvSpPr>
          <p:nvPr>
            <p:ph type="subTitle" idx="1"/>
          </p:nvPr>
        </p:nvSpPr>
        <p:spPr>
          <a:xfrm>
            <a:off x="0" y="785794"/>
            <a:ext cx="9144000" cy="1752600"/>
          </a:xfrm>
        </p:spPr>
        <p:txBody>
          <a:bodyPr>
            <a:normAutofit/>
          </a:bodyPr>
          <a:lstStyle/>
          <a:p>
            <a:pPr algn="just"/>
            <a:r>
              <a:rPr lang="fr-FR" sz="2400" dirty="0">
                <a:solidFill>
                  <a:schemeClr val="tx1"/>
                </a:solidFill>
              </a:rPr>
              <a:t>Ce type de noues est mis en place lorsque </a:t>
            </a:r>
            <a:r>
              <a:rPr lang="fr-FR" sz="2400" u="sng" dirty="0">
                <a:solidFill>
                  <a:schemeClr val="tx1"/>
                </a:solidFill>
              </a:rPr>
              <a:t>le sol ne répond pas aux caractéristiques d'</a:t>
            </a:r>
            <a:r>
              <a:rPr lang="fr-FR" sz="2400" u="sng" dirty="0" err="1">
                <a:solidFill>
                  <a:schemeClr val="tx1"/>
                </a:solidFill>
              </a:rPr>
              <a:t>infiltrabilité</a:t>
            </a:r>
            <a:r>
              <a:rPr lang="fr-FR" sz="2400" dirty="0">
                <a:solidFill>
                  <a:schemeClr val="tx1"/>
                </a:solidFill>
              </a:rPr>
              <a:t>. Dans ce cas, l'eau est amenée dans l'ouvrage pour y être stockée avant d'être évacuée, à débit régulé, </a:t>
            </a:r>
            <a:r>
              <a:rPr lang="fr-FR" sz="2400" b="1" u="sng" dirty="0">
                <a:solidFill>
                  <a:schemeClr val="tx1"/>
                </a:solidFill>
              </a:rPr>
              <a:t>vers son exutoire.</a:t>
            </a:r>
            <a:endParaRPr lang="fr-FR" sz="2400" u="sng" dirty="0">
              <a:solidFill>
                <a:schemeClr val="tx1"/>
              </a:solidFill>
            </a:endParaRPr>
          </a:p>
        </p:txBody>
      </p:sp>
      <p:pic>
        <p:nvPicPr>
          <p:cNvPr id="39938" name="Picture 2" descr="Noue de tamponnage"/>
          <p:cNvPicPr>
            <a:picLocks noChangeAspect="1" noChangeArrowheads="1"/>
          </p:cNvPicPr>
          <p:nvPr/>
        </p:nvPicPr>
        <p:blipFill>
          <a:blip r:embed="rId3"/>
          <a:srcRect/>
          <a:stretch>
            <a:fillRect/>
          </a:stretch>
        </p:blipFill>
        <p:spPr bwMode="auto">
          <a:xfrm>
            <a:off x="1928794" y="2928934"/>
            <a:ext cx="5572164" cy="3071834"/>
          </a:xfrm>
          <a:prstGeom prst="rect">
            <a:avLst/>
          </a:prstGeom>
          <a:noFill/>
        </p:spPr>
      </p:pic>
      <p:sp>
        <p:nvSpPr>
          <p:cNvPr id="5" name="ZoneTexte 4"/>
          <p:cNvSpPr txBox="1"/>
          <p:nvPr/>
        </p:nvSpPr>
        <p:spPr>
          <a:xfrm>
            <a:off x="3000364" y="6286520"/>
            <a:ext cx="3857652" cy="369332"/>
          </a:xfrm>
          <a:prstGeom prst="rect">
            <a:avLst/>
          </a:prstGeom>
          <a:noFill/>
        </p:spPr>
        <p:txBody>
          <a:bodyPr wrap="square" rtlCol="0">
            <a:spAutoFit/>
          </a:bodyPr>
          <a:lstStyle/>
          <a:p>
            <a:r>
              <a:rPr lang="fr-FR" b="1" u="sng" dirty="0"/>
              <a:t>Schéma d’une noue de tamponnage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88640"/>
            <a:ext cx="9144000" cy="864096"/>
          </a:xfrm>
        </p:spPr>
        <p:txBody>
          <a:bodyPr>
            <a:normAutofit/>
          </a:bodyPr>
          <a:lstStyle/>
          <a:p>
            <a:pPr algn="just"/>
            <a:r>
              <a:rPr lang="fr-FR" sz="2400" dirty="0">
                <a:solidFill>
                  <a:schemeClr val="tx1"/>
                </a:solidFill>
              </a:rPr>
              <a:t>La mise en place d'une noue de tamponnage peut se présenter dans deux cas de figure :</a:t>
            </a:r>
          </a:p>
          <a:p>
            <a:pPr algn="just"/>
            <a:endParaRPr lang="fr-FR" sz="3400" dirty="0">
              <a:solidFill>
                <a:schemeClr val="tx1"/>
              </a:solidFill>
            </a:endParaRPr>
          </a:p>
          <a:p>
            <a:pPr algn="just"/>
            <a:endParaRPr lang="fr-FR" sz="2400" dirty="0">
              <a:solidFill>
                <a:schemeClr val="tx1"/>
              </a:solidFill>
            </a:endParaRPr>
          </a:p>
          <a:p>
            <a:pPr algn="just"/>
            <a:endParaRPr lang="fr-FR" sz="3400" dirty="0">
              <a:solidFill>
                <a:schemeClr val="tx1"/>
              </a:solidFill>
            </a:endParaRPr>
          </a:p>
          <a:p>
            <a:pPr algn="just"/>
            <a:endParaRPr lang="fr-FR" sz="3400" dirty="0">
              <a:solidFill>
                <a:schemeClr val="tx1"/>
              </a:solidFill>
            </a:endParaRPr>
          </a:p>
          <a:p>
            <a:pPr algn="just"/>
            <a:endParaRPr lang="fr-FR" sz="3400" dirty="0">
              <a:solidFill>
                <a:schemeClr val="tx1"/>
              </a:solidFill>
            </a:endParaRPr>
          </a:p>
          <a:p>
            <a:pPr algn="just"/>
            <a:endParaRPr lang="fr-FR" sz="3400" dirty="0">
              <a:solidFill>
                <a:schemeClr val="tx1"/>
              </a:solidFill>
            </a:endParaRPr>
          </a:p>
          <a:p>
            <a:pPr algn="just"/>
            <a:endParaRPr lang="fr-FR" sz="3400" dirty="0">
              <a:solidFill>
                <a:schemeClr val="tx1"/>
              </a:solidFill>
            </a:endParaRPr>
          </a:p>
        </p:txBody>
      </p:sp>
      <p:sp>
        <p:nvSpPr>
          <p:cNvPr id="2" name="TextBox 1">
            <a:extLst>
              <a:ext uri="{FF2B5EF4-FFF2-40B4-BE49-F238E27FC236}">
                <a16:creationId xmlns:a16="http://schemas.microsoft.com/office/drawing/2014/main" id="{4F4C257F-152C-3D89-00AD-52EB16BB62F9}"/>
              </a:ext>
            </a:extLst>
          </p:cNvPr>
          <p:cNvSpPr txBox="1"/>
          <p:nvPr/>
        </p:nvSpPr>
        <p:spPr>
          <a:xfrm>
            <a:off x="0" y="4732662"/>
            <a:ext cx="9036496" cy="1938992"/>
          </a:xfrm>
          <a:prstGeom prst="rect">
            <a:avLst/>
          </a:prstGeom>
          <a:noFill/>
        </p:spPr>
        <p:txBody>
          <a:bodyPr wrap="square" rtlCol="0">
            <a:spAutoFit/>
          </a:bodyPr>
          <a:lstStyle/>
          <a:p>
            <a:pPr algn="just"/>
            <a:r>
              <a:rPr lang="fr-FR" sz="2400" dirty="0">
                <a:solidFill>
                  <a:schemeClr val="tx1"/>
                </a:solidFill>
              </a:rPr>
              <a:t>L'orifice d'évacuation de la noue à évacuation superficielle peut rapidement se boucher. Il est par conséquent très important de veiller à l'entretien de cet orifice. Par contre, la noue de tamponnage se prévaut de ce risque de bouchage grâce à la filtration, par le sol lui-même, des matières en suspension et autres objets</a:t>
            </a:r>
            <a:endParaRPr lang="fr-FR" sz="2400" dirty="0"/>
          </a:p>
        </p:txBody>
      </p:sp>
      <p:sp>
        <p:nvSpPr>
          <p:cNvPr id="4" name="TextBox 3">
            <a:extLst>
              <a:ext uri="{FF2B5EF4-FFF2-40B4-BE49-F238E27FC236}">
                <a16:creationId xmlns:a16="http://schemas.microsoft.com/office/drawing/2014/main" id="{64904704-02A5-039A-2002-2E3BB0DCCAB4}"/>
              </a:ext>
            </a:extLst>
          </p:cNvPr>
          <p:cNvSpPr txBox="1"/>
          <p:nvPr/>
        </p:nvSpPr>
        <p:spPr>
          <a:xfrm>
            <a:off x="0" y="2828835"/>
            <a:ext cx="9144000" cy="1200329"/>
          </a:xfrm>
          <a:prstGeom prst="rect">
            <a:avLst/>
          </a:prstGeom>
          <a:solidFill>
            <a:schemeClr val="accent1">
              <a:lumMod val="60000"/>
              <a:lumOff val="40000"/>
            </a:schemeClr>
          </a:solidFill>
        </p:spPr>
        <p:txBody>
          <a:bodyPr wrap="square" rtlCol="0">
            <a:spAutoFit/>
          </a:bodyPr>
          <a:lstStyle/>
          <a:p>
            <a:pPr algn="just"/>
            <a:r>
              <a:rPr lang="fr-FR" sz="2400" dirty="0">
                <a:solidFill>
                  <a:schemeClr val="tx1"/>
                </a:solidFill>
              </a:rPr>
              <a:t>* Soit pour des </a:t>
            </a:r>
            <a:r>
              <a:rPr lang="fr-FR" sz="2400" b="1" dirty="0">
                <a:solidFill>
                  <a:schemeClr val="tx1"/>
                </a:solidFill>
              </a:rPr>
              <a:t>questions environnementales</a:t>
            </a:r>
            <a:r>
              <a:rPr lang="fr-FR" sz="2400" dirty="0">
                <a:solidFill>
                  <a:schemeClr val="tx1"/>
                </a:solidFill>
              </a:rPr>
              <a:t> (risque de pollution du sol ou de la nappe, risque de déplacement de la pollution existante, etc.).</a:t>
            </a:r>
          </a:p>
        </p:txBody>
      </p:sp>
      <p:sp>
        <p:nvSpPr>
          <p:cNvPr id="7" name="TextBox 6">
            <a:extLst>
              <a:ext uri="{FF2B5EF4-FFF2-40B4-BE49-F238E27FC236}">
                <a16:creationId xmlns:a16="http://schemas.microsoft.com/office/drawing/2014/main" id="{CA577F95-BE35-13C6-2317-C6A32AA6429A}"/>
              </a:ext>
            </a:extLst>
          </p:cNvPr>
          <p:cNvSpPr txBox="1"/>
          <p:nvPr/>
        </p:nvSpPr>
        <p:spPr>
          <a:xfrm>
            <a:off x="0" y="1409871"/>
            <a:ext cx="9144000" cy="1015663"/>
          </a:xfrm>
          <a:prstGeom prst="rect">
            <a:avLst/>
          </a:prstGeom>
          <a:solidFill>
            <a:schemeClr val="accent1">
              <a:lumMod val="60000"/>
              <a:lumOff val="40000"/>
            </a:schemeClr>
          </a:solidFill>
        </p:spPr>
        <p:txBody>
          <a:bodyPr wrap="square" rtlCol="0">
            <a:spAutoFit/>
          </a:bodyPr>
          <a:lstStyle/>
          <a:p>
            <a:pPr algn="just"/>
            <a:endParaRPr lang="fr-FR" sz="1200" dirty="0">
              <a:solidFill>
                <a:schemeClr val="tx1"/>
              </a:solidFill>
            </a:endParaRPr>
          </a:p>
          <a:p>
            <a:pPr algn="just"/>
            <a:r>
              <a:rPr lang="fr-FR" sz="2400" dirty="0">
                <a:solidFill>
                  <a:schemeClr val="tx1"/>
                </a:solidFill>
              </a:rPr>
              <a:t>* Soit pour des </a:t>
            </a:r>
            <a:r>
              <a:rPr lang="fr-FR" sz="2400" b="1" dirty="0">
                <a:solidFill>
                  <a:schemeClr val="tx1"/>
                </a:solidFill>
              </a:rPr>
              <a:t>raisons d'imperméabilité naturelle du sol</a:t>
            </a:r>
            <a:r>
              <a:rPr lang="fr-FR" sz="2400" dirty="0">
                <a:solidFill>
                  <a:schemeClr val="tx1"/>
                </a:solidFill>
              </a:rPr>
              <a:t> (</a:t>
            </a:r>
            <a:r>
              <a:rPr lang="fr-FR" sz="2400" b="1" dirty="0">
                <a:solidFill>
                  <a:schemeClr val="tx1"/>
                </a:solidFill>
              </a:rPr>
              <a:t>capacité d'infiltration &lt; 1mm/h</a:t>
            </a:r>
            <a:r>
              <a:rPr lang="fr-FR" sz="2400" dirty="0">
                <a:solidFill>
                  <a:schemeClr val="tx1"/>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7772400" cy="571479"/>
          </a:xfrm>
        </p:spPr>
        <p:txBody>
          <a:bodyPr>
            <a:normAutofit fontScale="90000"/>
          </a:bodyPr>
          <a:lstStyle/>
          <a:p>
            <a:pPr algn="l"/>
            <a:r>
              <a:rPr lang="fr-FR" sz="3200" b="1" u="sng" dirty="0"/>
              <a:t>Noue mixte: </a:t>
            </a:r>
          </a:p>
        </p:txBody>
      </p:sp>
      <p:sp>
        <p:nvSpPr>
          <p:cNvPr id="3" name="Sous-titre 2"/>
          <p:cNvSpPr>
            <a:spLocks noGrp="1"/>
          </p:cNvSpPr>
          <p:nvPr>
            <p:ph type="subTitle" idx="1"/>
          </p:nvPr>
        </p:nvSpPr>
        <p:spPr>
          <a:xfrm>
            <a:off x="30386" y="579743"/>
            <a:ext cx="9113614" cy="1752600"/>
          </a:xfrm>
        </p:spPr>
        <p:txBody>
          <a:bodyPr>
            <a:noAutofit/>
          </a:bodyPr>
          <a:lstStyle/>
          <a:p>
            <a:pPr algn="just"/>
            <a:r>
              <a:rPr lang="fr-FR" sz="2400" dirty="0">
                <a:solidFill>
                  <a:schemeClr val="tx1"/>
                </a:solidFill>
              </a:rPr>
              <a:t>Lorsque la </a:t>
            </a:r>
            <a:r>
              <a:rPr lang="fr-FR" sz="2400" u="sng" dirty="0">
                <a:solidFill>
                  <a:schemeClr val="tx1"/>
                </a:solidFill>
                <a:hlinkClick r:id="rId2"/>
              </a:rPr>
              <a:t>perméabilité du sol</a:t>
            </a:r>
            <a:r>
              <a:rPr lang="fr-FR" sz="2400" dirty="0">
                <a:solidFill>
                  <a:schemeClr val="tx1"/>
                </a:solidFill>
              </a:rPr>
              <a:t> est moyenne (</a:t>
            </a:r>
            <a:r>
              <a:rPr lang="fr-FR" sz="2400" b="1" dirty="0">
                <a:solidFill>
                  <a:schemeClr val="tx1"/>
                </a:solidFill>
              </a:rPr>
              <a:t>capacité d'infiltration comprise entre 1 et 20 mm/h</a:t>
            </a:r>
            <a:r>
              <a:rPr lang="fr-FR" sz="2400" dirty="0">
                <a:solidFill>
                  <a:schemeClr val="tx1"/>
                </a:solidFill>
              </a:rPr>
              <a:t>), la noue mixte peut cumuler les possibilités de vidange : cette dernière peut s'effectuer à la fois par </a:t>
            </a:r>
            <a:r>
              <a:rPr lang="fr-FR" sz="2400" b="1" u="sng" dirty="0">
                <a:solidFill>
                  <a:schemeClr val="tx1"/>
                </a:solidFill>
              </a:rPr>
              <a:t>infiltration dans le sol </a:t>
            </a:r>
            <a:r>
              <a:rPr lang="fr-FR" sz="2400" b="1" dirty="0">
                <a:solidFill>
                  <a:schemeClr val="tx1"/>
                </a:solidFill>
              </a:rPr>
              <a:t>et </a:t>
            </a:r>
            <a:r>
              <a:rPr lang="fr-FR" sz="2400" b="1" u="sng" dirty="0">
                <a:solidFill>
                  <a:schemeClr val="tx1"/>
                </a:solidFill>
              </a:rPr>
              <a:t>par évacuation à débit régulé</a:t>
            </a:r>
            <a:r>
              <a:rPr lang="fr-FR" sz="2400" dirty="0">
                <a:solidFill>
                  <a:schemeClr val="tx1"/>
                </a:solidFill>
              </a:rPr>
              <a:t>. L'infiltration sera possible mais lente et l'évacuation à </a:t>
            </a:r>
            <a:r>
              <a:rPr lang="fr-FR" sz="2400" dirty="0">
                <a:solidFill>
                  <a:schemeClr val="tx1"/>
                </a:solidFill>
                <a:hlinkClick r:id="rId2"/>
              </a:rPr>
              <a:t>débit de fuite</a:t>
            </a:r>
            <a:r>
              <a:rPr lang="fr-FR" sz="2400" dirty="0">
                <a:solidFill>
                  <a:schemeClr val="tx1"/>
                </a:solidFill>
              </a:rPr>
              <a:t> régulé permettra la vidange complète de l'ouvrage en un temps raisonnable. Ce drainage peut, de plus, évacuer les eaux de la nappe si elle est affleurant et donc conserver toute la capacité à vide de l'ouvrage</a:t>
            </a:r>
          </a:p>
        </p:txBody>
      </p:sp>
      <p:pic>
        <p:nvPicPr>
          <p:cNvPr id="40962" name="Picture 2" descr="10"/>
          <p:cNvPicPr>
            <a:picLocks noChangeAspect="1" noChangeArrowheads="1"/>
          </p:cNvPicPr>
          <p:nvPr/>
        </p:nvPicPr>
        <p:blipFill>
          <a:blip r:embed="rId3"/>
          <a:srcRect/>
          <a:stretch>
            <a:fillRect/>
          </a:stretch>
        </p:blipFill>
        <p:spPr bwMode="auto">
          <a:xfrm>
            <a:off x="2083972" y="3765182"/>
            <a:ext cx="5286391" cy="2891285"/>
          </a:xfrm>
          <a:prstGeom prst="rect">
            <a:avLst/>
          </a:prstGeom>
          <a:noFill/>
        </p:spPr>
      </p:pic>
      <p:sp>
        <p:nvSpPr>
          <p:cNvPr id="5" name="ZoneTexte 4"/>
          <p:cNvSpPr txBox="1"/>
          <p:nvPr/>
        </p:nvSpPr>
        <p:spPr>
          <a:xfrm>
            <a:off x="2643174" y="6500834"/>
            <a:ext cx="4714908" cy="369332"/>
          </a:xfrm>
          <a:prstGeom prst="rect">
            <a:avLst/>
          </a:prstGeom>
          <a:noFill/>
        </p:spPr>
        <p:txBody>
          <a:bodyPr wrap="square" rtlCol="0">
            <a:spAutoFit/>
          </a:bodyPr>
          <a:lstStyle/>
          <a:p>
            <a:pPr algn="ctr"/>
            <a:r>
              <a:rPr lang="fr-FR" b="1" dirty="0"/>
              <a:t>Schéma d’une noue mixte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642942"/>
          </a:xfrm>
        </p:spPr>
        <p:txBody>
          <a:bodyPr>
            <a:normAutofit/>
          </a:bodyPr>
          <a:lstStyle/>
          <a:p>
            <a:pPr algn="l"/>
            <a:r>
              <a:rPr lang="fr-FR" sz="3200" b="1" u="sng" dirty="0"/>
              <a:t>Services écologiques des noues: </a:t>
            </a:r>
          </a:p>
        </p:txBody>
      </p:sp>
      <p:sp>
        <p:nvSpPr>
          <p:cNvPr id="3" name="Sous-titre 2"/>
          <p:cNvSpPr>
            <a:spLocks noGrp="1"/>
          </p:cNvSpPr>
          <p:nvPr>
            <p:ph type="subTitle" idx="1"/>
          </p:nvPr>
        </p:nvSpPr>
        <p:spPr>
          <a:xfrm>
            <a:off x="0" y="928670"/>
            <a:ext cx="9144000" cy="5929330"/>
          </a:xfrm>
        </p:spPr>
        <p:txBody>
          <a:bodyPr>
            <a:normAutofit/>
          </a:bodyPr>
          <a:lstStyle/>
          <a:p>
            <a:pPr algn="just"/>
            <a:r>
              <a:rPr lang="fr-FR" sz="2400" dirty="0">
                <a:solidFill>
                  <a:schemeClr val="tx1"/>
                </a:solidFill>
              </a:rPr>
              <a:t>*  Les services de régulation </a:t>
            </a:r>
            <a:r>
              <a:rPr lang="fr-FR" sz="2400" u="sng" dirty="0">
                <a:solidFill>
                  <a:schemeClr val="tx1"/>
                </a:solidFill>
              </a:rPr>
              <a:t>des inondations </a:t>
            </a:r>
            <a:r>
              <a:rPr lang="fr-FR" sz="2400" dirty="0">
                <a:solidFill>
                  <a:schemeClr val="tx1"/>
                </a:solidFill>
              </a:rPr>
              <a:t>et </a:t>
            </a:r>
            <a:r>
              <a:rPr lang="fr-FR" sz="2400" u="sng" dirty="0">
                <a:solidFill>
                  <a:schemeClr val="tx1"/>
                </a:solidFill>
              </a:rPr>
              <a:t>des macro-polluants aquatiques </a:t>
            </a:r>
            <a:r>
              <a:rPr lang="fr-FR" sz="2400" dirty="0">
                <a:solidFill>
                  <a:schemeClr val="tx1"/>
                </a:solidFill>
              </a:rPr>
              <a:t>(déchets organiques...)</a:t>
            </a:r>
          </a:p>
          <a:p>
            <a:pPr algn="just"/>
            <a:endParaRPr lang="fr-FR" sz="2400" dirty="0">
              <a:solidFill>
                <a:schemeClr val="tx1"/>
              </a:solidFill>
            </a:endParaRPr>
          </a:p>
          <a:p>
            <a:pPr algn="just"/>
            <a:r>
              <a:rPr lang="fr-FR" sz="2400" dirty="0">
                <a:solidFill>
                  <a:schemeClr val="tx1"/>
                </a:solidFill>
              </a:rPr>
              <a:t>*  La régulation des </a:t>
            </a:r>
            <a:r>
              <a:rPr lang="fr-FR" sz="2400" dirty="0" err="1">
                <a:solidFill>
                  <a:schemeClr val="tx1"/>
                </a:solidFill>
              </a:rPr>
              <a:t>micro-polluants</a:t>
            </a:r>
            <a:r>
              <a:rPr lang="fr-FR" sz="2400" dirty="0">
                <a:solidFill>
                  <a:schemeClr val="tx1"/>
                </a:solidFill>
              </a:rPr>
              <a:t> (hydrocarbures, pesticides...), en cas d’infiltration, les </a:t>
            </a:r>
            <a:r>
              <a:rPr lang="fr-FR" sz="2400" dirty="0" err="1">
                <a:solidFill>
                  <a:schemeClr val="tx1"/>
                </a:solidFill>
              </a:rPr>
              <a:t>micro-polluants</a:t>
            </a:r>
            <a:r>
              <a:rPr lang="fr-FR" sz="2400" dirty="0">
                <a:solidFill>
                  <a:schemeClr val="tx1"/>
                </a:solidFill>
              </a:rPr>
              <a:t> organiques sont en effet captés par filtration et adsorption dans les couches superficielles du sol. </a:t>
            </a:r>
          </a:p>
          <a:p>
            <a:pPr algn="just"/>
            <a:endParaRPr lang="fr-FR" sz="2400" dirty="0">
              <a:solidFill>
                <a:schemeClr val="tx1"/>
              </a:solidFill>
            </a:endParaRPr>
          </a:p>
          <a:p>
            <a:pPr algn="just"/>
            <a:r>
              <a:rPr lang="fr-FR" sz="2400" dirty="0">
                <a:solidFill>
                  <a:schemeClr val="tx1"/>
                </a:solidFill>
              </a:rPr>
              <a:t>*   Les services de régulation du </a:t>
            </a:r>
            <a:r>
              <a:rPr lang="fr-FR" sz="2400" dirty="0" err="1">
                <a:solidFill>
                  <a:schemeClr val="tx1"/>
                </a:solidFill>
              </a:rPr>
              <a:t>micro-climat</a:t>
            </a:r>
            <a:r>
              <a:rPr lang="fr-FR" sz="2400" dirty="0">
                <a:solidFill>
                  <a:schemeClr val="tx1"/>
                </a:solidFill>
              </a:rPr>
              <a:t> et de la qualité de l’air sont rendus à faibles niveaux par des noues enherbés</a:t>
            </a:r>
          </a:p>
          <a:p>
            <a:pPr algn="just"/>
            <a:r>
              <a:rPr lang="fr-FR" sz="2400" dirty="0">
                <a:solidFill>
                  <a:schemeClr val="tx1"/>
                </a:solidFill>
              </a:rPr>
              <a:t>Néanmoins, ces services peuvent être améliorés dans le cas d’une noue arborée. </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8929718" cy="5638800"/>
          </a:xfrm>
        </p:spPr>
        <p:txBody>
          <a:bodyPr>
            <a:normAutofit/>
          </a:bodyPr>
          <a:lstStyle/>
          <a:p>
            <a:pPr algn="just"/>
            <a:r>
              <a:rPr lang="fr-FR" sz="2800" b="1" u="sng" dirty="0">
                <a:solidFill>
                  <a:schemeClr val="tx1"/>
                </a:solidFill>
              </a:rPr>
              <a:t>Potentiel d’accueil et de développement de la biodiversité:</a:t>
            </a:r>
          </a:p>
          <a:p>
            <a:pPr algn="just"/>
            <a:r>
              <a:rPr lang="fr-FR" sz="2800" b="1" u="sng" dirty="0">
                <a:solidFill>
                  <a:schemeClr val="tx1"/>
                </a:solidFill>
              </a:rPr>
              <a:t> </a:t>
            </a:r>
          </a:p>
          <a:p>
            <a:pPr algn="just"/>
            <a:r>
              <a:rPr lang="fr-FR" sz="2800" dirty="0">
                <a:solidFill>
                  <a:schemeClr val="tx1"/>
                </a:solidFill>
              </a:rPr>
              <a:t>Lorsque ces aménagements sont enherbés, ils sont peu propices au développement de la biodiversité mais il existe des noues paysagères, voire arborées, qui peuvent abriter une faune et une flore plus diversifiées et contribuer à la préservation et la connectivité de la biodiversité </a:t>
            </a:r>
          </a:p>
          <a:p>
            <a:pPr algn="just"/>
            <a:r>
              <a:rPr lang="fr-FR" sz="2800" u="sng" dirty="0">
                <a:solidFill>
                  <a:schemeClr val="tx1"/>
                </a:solidFill>
              </a:rPr>
              <a:t>(trame verte).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500041"/>
          </a:xfrm>
        </p:spPr>
        <p:txBody>
          <a:bodyPr>
            <a:normAutofit fontScale="90000"/>
          </a:bodyPr>
          <a:lstStyle/>
          <a:p>
            <a:pPr algn="just"/>
            <a:r>
              <a:rPr lang="fr-FR" sz="2800" b="1" u="sng" dirty="0"/>
              <a:t>B/ Techniques fondés sur le gris (techniques artificiels) :</a:t>
            </a:r>
          </a:p>
        </p:txBody>
      </p:sp>
      <p:sp>
        <p:nvSpPr>
          <p:cNvPr id="3" name="Sous-titre 2"/>
          <p:cNvSpPr>
            <a:spLocks noGrp="1"/>
          </p:cNvSpPr>
          <p:nvPr>
            <p:ph type="subTitle" idx="1"/>
          </p:nvPr>
        </p:nvSpPr>
        <p:spPr/>
        <p:txBody>
          <a:bodyPr/>
          <a:lstStyle/>
          <a:p>
            <a:endParaRPr lang="fr-FR"/>
          </a:p>
        </p:txBody>
      </p:sp>
      <p:pic>
        <p:nvPicPr>
          <p:cNvPr id="43010" name="Picture 2"/>
          <p:cNvPicPr>
            <a:picLocks noChangeAspect="1" noChangeArrowheads="1"/>
          </p:cNvPicPr>
          <p:nvPr/>
        </p:nvPicPr>
        <p:blipFill>
          <a:blip r:embed="rId2"/>
          <a:srcRect/>
          <a:stretch>
            <a:fillRect/>
          </a:stretch>
        </p:blipFill>
        <p:spPr bwMode="auto">
          <a:xfrm>
            <a:off x="66101" y="2702762"/>
            <a:ext cx="4865939" cy="6657985"/>
          </a:xfrm>
          <a:prstGeom prst="rect">
            <a:avLst/>
          </a:prstGeom>
          <a:noFill/>
          <a:ln w="9525">
            <a:noFill/>
            <a:miter lim="800000"/>
            <a:headEnd/>
            <a:tailEnd/>
          </a:ln>
          <a:effectLst/>
        </p:spPr>
      </p:pic>
      <p:sp>
        <p:nvSpPr>
          <p:cNvPr id="5" name="ZoneTexte 4"/>
          <p:cNvSpPr txBox="1"/>
          <p:nvPr/>
        </p:nvSpPr>
        <p:spPr>
          <a:xfrm>
            <a:off x="0" y="500042"/>
            <a:ext cx="7000924" cy="461665"/>
          </a:xfrm>
          <a:prstGeom prst="rect">
            <a:avLst/>
          </a:prstGeom>
          <a:noFill/>
        </p:spPr>
        <p:txBody>
          <a:bodyPr wrap="square" rtlCol="0">
            <a:spAutoFit/>
          </a:bodyPr>
          <a:lstStyle/>
          <a:p>
            <a:r>
              <a:rPr lang="fr-FR" sz="2400" b="1" u="sng" dirty="0"/>
              <a:t>A/ Les puits d’infiltration :</a:t>
            </a:r>
          </a:p>
        </p:txBody>
      </p:sp>
      <p:sp>
        <p:nvSpPr>
          <p:cNvPr id="6" name="ZoneTexte 5"/>
          <p:cNvSpPr txBox="1"/>
          <p:nvPr/>
        </p:nvSpPr>
        <p:spPr>
          <a:xfrm>
            <a:off x="0" y="1071546"/>
            <a:ext cx="9144000" cy="1631216"/>
          </a:xfrm>
          <a:prstGeom prst="rect">
            <a:avLst/>
          </a:prstGeom>
          <a:noFill/>
        </p:spPr>
        <p:txBody>
          <a:bodyPr wrap="square" rtlCol="0">
            <a:spAutoFit/>
          </a:bodyPr>
          <a:lstStyle/>
          <a:p>
            <a:pPr algn="just"/>
            <a:r>
              <a:rPr lang="fr-FR" sz="2000" dirty="0"/>
              <a:t>Un puits d’infiltration, également appelé « puisard », est un puits couvert creusé dans le sol et dont les parois poreuses permettent à l’eau de s’infiltrer lentement. Les effluents </a:t>
            </a:r>
            <a:r>
              <a:rPr lang="fr-FR" sz="2000" dirty="0" err="1"/>
              <a:t>prédécantés</a:t>
            </a:r>
            <a:r>
              <a:rPr lang="fr-FR" sz="2000" dirty="0"/>
              <a:t> provenant d’une technologie de stockage/traitement utilisant de l’eau ou d’une installation de traitement (semi-)centralisée sont raccordés au puits d’infiltration et percolent dans le sol environnant.</a:t>
            </a:r>
          </a:p>
        </p:txBody>
      </p:sp>
      <p:sp>
        <p:nvSpPr>
          <p:cNvPr id="43012" name="AutoShape 4" descr="https://www.emersan-compendium.org/images/svg/fr-FR/D1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3014" name="AutoShape 6" descr="https://www.emersan-compendium.org/images/svg/fr-FR/D1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3016" name="Picture 8" descr="Gestion des eaux pluviales et eaux usées - Assainissement"/>
          <p:cNvPicPr>
            <a:picLocks noChangeAspect="1" noChangeArrowheads="1"/>
          </p:cNvPicPr>
          <p:nvPr/>
        </p:nvPicPr>
        <p:blipFill>
          <a:blip r:embed="rId3"/>
          <a:srcRect/>
          <a:stretch>
            <a:fillRect/>
          </a:stretch>
        </p:blipFill>
        <p:spPr bwMode="auto">
          <a:xfrm>
            <a:off x="5857884" y="3143248"/>
            <a:ext cx="2928958" cy="328614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a:srcRect/>
          <a:stretch>
            <a:fillRect/>
          </a:stretch>
        </p:blipFill>
        <p:spPr bwMode="auto">
          <a:xfrm>
            <a:off x="214282" y="0"/>
            <a:ext cx="8643998" cy="665798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7772400" cy="571480"/>
          </a:xfrm>
        </p:spPr>
        <p:txBody>
          <a:bodyPr>
            <a:normAutofit/>
          </a:bodyPr>
          <a:lstStyle/>
          <a:p>
            <a:pPr algn="l"/>
            <a:r>
              <a:rPr lang="fr-FR" sz="2800" b="1" u="sng" dirty="0"/>
              <a:t>B/ La chaussée a structure réservoir</a:t>
            </a:r>
            <a:r>
              <a:rPr lang="fr-FR" sz="2800" b="1" dirty="0"/>
              <a:t>:</a:t>
            </a:r>
          </a:p>
        </p:txBody>
      </p:sp>
      <p:sp>
        <p:nvSpPr>
          <p:cNvPr id="3" name="Sous-titre 2"/>
          <p:cNvSpPr>
            <a:spLocks noGrp="1"/>
          </p:cNvSpPr>
          <p:nvPr>
            <p:ph type="subTitle" idx="1"/>
          </p:nvPr>
        </p:nvSpPr>
        <p:spPr>
          <a:xfrm>
            <a:off x="0" y="714356"/>
            <a:ext cx="9144000" cy="1752600"/>
          </a:xfrm>
        </p:spPr>
        <p:txBody>
          <a:bodyPr>
            <a:noAutofit/>
          </a:bodyPr>
          <a:lstStyle/>
          <a:p>
            <a:pPr algn="just"/>
            <a:r>
              <a:rPr lang="fr-FR" sz="2400" dirty="0">
                <a:solidFill>
                  <a:schemeClr val="tx1"/>
                </a:solidFill>
              </a:rPr>
              <a:t>Chaussée dont au moins une couche du corps de chaussée est constituée d’un matériau poreux ou drainant dont le taux de vides communicants (porosité utile) est supérieur à 15 %, l’épaisseur de cette couche étant supérieure à 10 cm. Plus généralement, une chaussée réservoir peut satisfaire aux exigences du nouveau concept de chaussée ou aire de circulation multifonction</a:t>
            </a:r>
          </a:p>
        </p:txBody>
      </p:sp>
      <p:pic>
        <p:nvPicPr>
          <p:cNvPr id="46082" name="Picture 2"/>
          <p:cNvPicPr>
            <a:picLocks noChangeAspect="1" noChangeArrowheads="1"/>
          </p:cNvPicPr>
          <p:nvPr/>
        </p:nvPicPr>
        <p:blipFill>
          <a:blip r:embed="rId2"/>
          <a:srcRect/>
          <a:stretch>
            <a:fillRect/>
          </a:stretch>
        </p:blipFill>
        <p:spPr bwMode="auto">
          <a:xfrm>
            <a:off x="0" y="3214686"/>
            <a:ext cx="4429124" cy="3076587"/>
          </a:xfrm>
          <a:prstGeom prst="rect">
            <a:avLst/>
          </a:prstGeom>
          <a:noFill/>
          <a:ln w="9525">
            <a:noFill/>
            <a:miter lim="800000"/>
            <a:headEnd/>
            <a:tailEnd/>
          </a:ln>
          <a:effectLst/>
        </p:spPr>
      </p:pic>
      <p:pic>
        <p:nvPicPr>
          <p:cNvPr id="46084" name="Picture 4"/>
          <p:cNvPicPr>
            <a:picLocks noChangeAspect="1" noChangeArrowheads="1"/>
          </p:cNvPicPr>
          <p:nvPr/>
        </p:nvPicPr>
        <p:blipFill>
          <a:blip r:embed="rId3"/>
          <a:srcRect/>
          <a:stretch>
            <a:fillRect/>
          </a:stretch>
        </p:blipFill>
        <p:spPr bwMode="auto">
          <a:xfrm>
            <a:off x="4571968" y="3143248"/>
            <a:ext cx="4357750" cy="328614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8858280" cy="727071"/>
          </a:xfrm>
        </p:spPr>
        <p:txBody>
          <a:bodyPr>
            <a:normAutofit/>
          </a:bodyPr>
          <a:lstStyle/>
          <a:p>
            <a:pPr algn="l"/>
            <a:r>
              <a:rPr lang="fr-FR" sz="2800" b="1" u="sng" dirty="0"/>
              <a:t>La conception de la chaussée réservoir </a:t>
            </a:r>
          </a:p>
        </p:txBody>
      </p:sp>
      <p:sp>
        <p:nvSpPr>
          <p:cNvPr id="3" name="Sous-titre 2"/>
          <p:cNvSpPr>
            <a:spLocks noGrp="1"/>
          </p:cNvSpPr>
          <p:nvPr>
            <p:ph type="subTitle" idx="1"/>
          </p:nvPr>
        </p:nvSpPr>
        <p:spPr/>
        <p:txBody>
          <a:bodyPr/>
          <a:lstStyle/>
          <a:p>
            <a:endParaRPr lang="fr-FR"/>
          </a:p>
        </p:txBody>
      </p:sp>
      <p:pic>
        <p:nvPicPr>
          <p:cNvPr id="47106" name="Picture 2"/>
          <p:cNvPicPr>
            <a:picLocks noChangeAspect="1" noChangeArrowheads="1"/>
          </p:cNvPicPr>
          <p:nvPr/>
        </p:nvPicPr>
        <p:blipFill>
          <a:blip r:embed="rId3"/>
          <a:srcRect/>
          <a:stretch>
            <a:fillRect/>
          </a:stretch>
        </p:blipFill>
        <p:spPr bwMode="auto">
          <a:xfrm>
            <a:off x="0" y="620688"/>
            <a:ext cx="9252520" cy="596108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8243918" cy="642917"/>
          </a:xfrm>
        </p:spPr>
        <p:txBody>
          <a:bodyPr>
            <a:normAutofit fontScale="90000"/>
          </a:bodyPr>
          <a:lstStyle/>
          <a:p>
            <a:pPr algn="l"/>
            <a:r>
              <a:rPr lang="fr-FR" sz="3200" b="1" u="sng" dirty="0">
                <a:solidFill>
                  <a:srgbClr val="FF0000"/>
                </a:solidFill>
              </a:rPr>
              <a:t>2/ Problèmes des sols imperméable (Artificialisé) : </a:t>
            </a:r>
          </a:p>
        </p:txBody>
      </p:sp>
      <p:pic>
        <p:nvPicPr>
          <p:cNvPr id="1026" name="Picture 2"/>
          <p:cNvPicPr>
            <a:picLocks noChangeAspect="1" noChangeArrowheads="1"/>
          </p:cNvPicPr>
          <p:nvPr/>
        </p:nvPicPr>
        <p:blipFill>
          <a:blip r:embed="rId3"/>
          <a:srcRect/>
          <a:stretch>
            <a:fillRect/>
          </a:stretch>
        </p:blipFill>
        <p:spPr bwMode="auto">
          <a:xfrm>
            <a:off x="428597" y="1399212"/>
            <a:ext cx="3643338" cy="27860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072067" y="1332931"/>
            <a:ext cx="3929058" cy="2857520"/>
          </a:xfrm>
          <a:prstGeom prst="rect">
            <a:avLst/>
          </a:prstGeom>
          <a:noFill/>
          <a:ln w="9525">
            <a:noFill/>
            <a:miter lim="800000"/>
            <a:headEnd/>
            <a:tailEnd/>
          </a:ln>
          <a:effectLst/>
        </p:spPr>
      </p:pic>
      <p:sp>
        <p:nvSpPr>
          <p:cNvPr id="7" name="ZoneTexte 6"/>
          <p:cNvSpPr txBox="1"/>
          <p:nvPr/>
        </p:nvSpPr>
        <p:spPr>
          <a:xfrm>
            <a:off x="0" y="4500570"/>
            <a:ext cx="91440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fr-FR" sz="2400" dirty="0"/>
              <a:t>**Les revêtements et constructions ont une influence sur le cycle de l’eau.</a:t>
            </a:r>
          </a:p>
          <a:p>
            <a:pPr algn="just"/>
            <a:r>
              <a:rPr lang="fr-FR" sz="2400" dirty="0"/>
              <a:t>**Les matériaux imperméables altèrent les capacités d’infiltration de l’eau dans le sol.</a:t>
            </a:r>
          </a:p>
        </p:txBody>
      </p:sp>
      <p:sp>
        <p:nvSpPr>
          <p:cNvPr id="8" name="ZoneTexte 7"/>
          <p:cNvSpPr txBox="1"/>
          <p:nvPr/>
        </p:nvSpPr>
        <p:spPr>
          <a:xfrm>
            <a:off x="0" y="642918"/>
            <a:ext cx="4929190" cy="461665"/>
          </a:xfrm>
          <a:prstGeom prst="rect">
            <a:avLst/>
          </a:prstGeom>
          <a:noFill/>
        </p:spPr>
        <p:txBody>
          <a:bodyPr wrap="square" rtlCol="0">
            <a:spAutoFit/>
          </a:bodyPr>
          <a:lstStyle/>
          <a:p>
            <a:r>
              <a:rPr lang="fr-FR" sz="2400" b="1" u="sng" dirty="0">
                <a:highlight>
                  <a:srgbClr val="00FF00"/>
                </a:highlight>
              </a:rPr>
              <a:t>1/ Impacts sur le cycle de l’eau: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6286520"/>
          </a:xfrm>
        </p:spPr>
        <p:txBody>
          <a:bodyPr>
            <a:normAutofit fontScale="85000" lnSpcReduction="20000"/>
          </a:bodyPr>
          <a:lstStyle/>
          <a:p>
            <a:pPr algn="just"/>
            <a:r>
              <a:rPr lang="fr-FR" b="1" u="sng" dirty="0">
                <a:solidFill>
                  <a:schemeClr val="tx1"/>
                </a:solidFill>
              </a:rPr>
              <a:t>Intérêt des chaussée a réservoir: </a:t>
            </a:r>
          </a:p>
          <a:p>
            <a:pPr algn="just"/>
            <a:endParaRPr lang="fr-FR" b="1" dirty="0">
              <a:solidFill>
                <a:schemeClr val="tx1"/>
              </a:solidFill>
            </a:endParaRPr>
          </a:p>
          <a:p>
            <a:pPr algn="just"/>
            <a:r>
              <a:rPr lang="fr-FR" u="sng" dirty="0">
                <a:solidFill>
                  <a:schemeClr val="tx1"/>
                </a:solidFill>
              </a:rPr>
              <a:t>Par temps de pluie :</a:t>
            </a:r>
          </a:p>
          <a:p>
            <a:pPr algn="just"/>
            <a:r>
              <a:rPr lang="fr-FR" dirty="0">
                <a:solidFill>
                  <a:schemeClr val="tx1"/>
                </a:solidFill>
              </a:rPr>
              <a:t>*En piégeant les polluants, les structures limitent l’effet de lessivage des chaussées, et par conséquent la pollution des cours d’eau. </a:t>
            </a:r>
          </a:p>
          <a:p>
            <a:pPr algn="just"/>
            <a:endParaRPr lang="fr-FR" dirty="0">
              <a:solidFill>
                <a:schemeClr val="tx1"/>
              </a:solidFill>
            </a:endParaRPr>
          </a:p>
          <a:p>
            <a:pPr algn="just"/>
            <a:r>
              <a:rPr lang="fr-FR" dirty="0">
                <a:solidFill>
                  <a:schemeClr val="tx1"/>
                </a:solidFill>
              </a:rPr>
              <a:t>*En créant des stockages, les structures régulent le débit instantané des cours d’eau et contribuent à réduire la fréquence des crues. </a:t>
            </a:r>
          </a:p>
          <a:p>
            <a:pPr algn="just"/>
            <a:endParaRPr lang="fr-FR" dirty="0">
              <a:solidFill>
                <a:schemeClr val="tx1"/>
              </a:solidFill>
            </a:endParaRPr>
          </a:p>
          <a:p>
            <a:pPr algn="just"/>
            <a:r>
              <a:rPr lang="fr-FR" u="sng" dirty="0">
                <a:solidFill>
                  <a:schemeClr val="tx1"/>
                </a:solidFill>
              </a:rPr>
              <a:t>Par temps sec: </a:t>
            </a:r>
          </a:p>
          <a:p>
            <a:pPr algn="just"/>
            <a:r>
              <a:rPr lang="fr-FR" dirty="0">
                <a:solidFill>
                  <a:schemeClr val="tx1"/>
                </a:solidFill>
              </a:rPr>
              <a:t>*En laissant s’infiltrer les eaux de ruissellement stockées, ces structures permettent de réalimenter les nappes et de pondérer les débits d’étiage. </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468544" cy="980727"/>
          </a:xfrm>
        </p:spPr>
        <p:txBody>
          <a:bodyPr>
            <a:noAutofit/>
          </a:bodyPr>
          <a:lstStyle/>
          <a:p>
            <a:pPr algn="l"/>
            <a:r>
              <a:rPr lang="fr-FR" sz="2800" b="1" u="sng" dirty="0">
                <a:solidFill>
                  <a:srgbClr val="FF0000"/>
                </a:solidFill>
              </a:rPr>
              <a:t>9/ Les critères de choix de matériaux pour la désimperméabilisation</a:t>
            </a:r>
            <a:r>
              <a:rPr lang="fr-FR" sz="4000" u="sng" dirty="0">
                <a:solidFill>
                  <a:srgbClr val="FF0000"/>
                </a:solidFill>
              </a:rPr>
              <a:t>: </a:t>
            </a:r>
          </a:p>
        </p:txBody>
      </p:sp>
      <p:sp>
        <p:nvSpPr>
          <p:cNvPr id="3" name="Sous-titre 2"/>
          <p:cNvSpPr>
            <a:spLocks noGrp="1"/>
          </p:cNvSpPr>
          <p:nvPr>
            <p:ph type="subTitle" idx="1"/>
          </p:nvPr>
        </p:nvSpPr>
        <p:spPr>
          <a:xfrm>
            <a:off x="0" y="1052736"/>
            <a:ext cx="9144000" cy="5805264"/>
          </a:xfrm>
        </p:spPr>
        <p:txBody>
          <a:bodyPr>
            <a:normAutofit fontScale="92500" lnSpcReduction="10000"/>
          </a:bodyPr>
          <a:lstStyle/>
          <a:p>
            <a:pPr algn="l"/>
            <a:r>
              <a:rPr lang="fr-FR" sz="2600" b="1" u="sng" dirty="0">
                <a:solidFill>
                  <a:schemeClr val="tx1"/>
                </a:solidFill>
              </a:rPr>
              <a:t>Matériaux perméables :</a:t>
            </a:r>
          </a:p>
          <a:p>
            <a:pPr algn="just"/>
            <a:endParaRPr lang="fr-FR" sz="2400" dirty="0">
              <a:solidFill>
                <a:schemeClr val="tx1"/>
              </a:solidFill>
            </a:endParaRPr>
          </a:p>
          <a:p>
            <a:pPr algn="just"/>
            <a:r>
              <a:rPr lang="fr-FR" sz="2400" dirty="0">
                <a:solidFill>
                  <a:schemeClr val="tx1"/>
                </a:solidFill>
              </a:rPr>
              <a:t>Matériaux permettant d’infiltrer les eaux pluviales de surface et/ou de les stocker dans leur structure et les restituer dans le milieu naturel ou vers des exutoires.</a:t>
            </a:r>
          </a:p>
          <a:p>
            <a:pPr algn="just"/>
            <a:r>
              <a:rPr lang="fr-FR" sz="2400" dirty="0">
                <a:solidFill>
                  <a:schemeClr val="tx1"/>
                </a:solidFill>
              </a:rPr>
              <a:t>Leur coefficient de perméabilité est fourni soit par le fournisseur ou en la mesurant selon des normes spécifiques. 3 types de matériaux perméables : non liés, modulaires ou liés</a:t>
            </a:r>
          </a:p>
          <a:p>
            <a:pPr algn="l"/>
            <a:endParaRPr lang="fr-FR" sz="2400" u="sng" dirty="0">
              <a:solidFill>
                <a:schemeClr val="tx1"/>
              </a:solidFill>
            </a:endParaRPr>
          </a:p>
          <a:p>
            <a:pPr algn="l"/>
            <a:r>
              <a:rPr lang="fr-FR" sz="2600" b="1" u="sng" dirty="0">
                <a:solidFill>
                  <a:schemeClr val="tx1"/>
                </a:solidFill>
              </a:rPr>
              <a:t>Notion d’</a:t>
            </a:r>
            <a:r>
              <a:rPr lang="fr-FR" sz="2600" b="1" u="sng" dirty="0" err="1">
                <a:solidFill>
                  <a:schemeClr val="tx1"/>
                </a:solidFill>
              </a:rPr>
              <a:t>albedo</a:t>
            </a:r>
            <a:r>
              <a:rPr lang="fr-FR" sz="2600" b="1" u="sng" dirty="0">
                <a:solidFill>
                  <a:schemeClr val="tx1"/>
                </a:solidFill>
              </a:rPr>
              <a:t> et d’émissivité :</a:t>
            </a:r>
          </a:p>
          <a:p>
            <a:pPr algn="l"/>
            <a:endParaRPr lang="fr-FR" sz="2400" dirty="0">
              <a:solidFill>
                <a:schemeClr val="tx1"/>
              </a:solidFill>
            </a:endParaRPr>
          </a:p>
          <a:p>
            <a:pPr algn="l"/>
            <a:r>
              <a:rPr lang="fr-FR" sz="2400" dirty="0">
                <a:solidFill>
                  <a:schemeClr val="tx1"/>
                </a:solidFill>
              </a:rPr>
              <a:t>L’effet Ilot de chaleur est en partie lié aux revêtements et aux matériaux mis en œuvre. Privilégier les revêtements ayant un </a:t>
            </a:r>
            <a:r>
              <a:rPr lang="fr-FR" sz="2400" dirty="0" err="1">
                <a:solidFill>
                  <a:schemeClr val="tx1"/>
                </a:solidFill>
              </a:rPr>
              <a:t>albedo</a:t>
            </a:r>
            <a:r>
              <a:rPr lang="fr-FR" sz="2400" dirty="0">
                <a:solidFill>
                  <a:schemeClr val="tx1"/>
                </a:solidFill>
              </a:rPr>
              <a:t> proche de 1 et une émissivité proche de 0 :</a:t>
            </a:r>
          </a:p>
          <a:p>
            <a:pPr algn="l"/>
            <a:r>
              <a:rPr lang="fr-FR" sz="2400" dirty="0">
                <a:solidFill>
                  <a:schemeClr val="tx1"/>
                </a:solidFill>
              </a:rPr>
              <a:t>Exemples : pavés végétaux, asphaltes poreux, dalles imperméables et joints perméables, structures engazonnées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48130" name="Picture 2"/>
          <p:cNvPicPr>
            <a:picLocks noChangeAspect="1" noChangeArrowheads="1"/>
          </p:cNvPicPr>
          <p:nvPr/>
        </p:nvPicPr>
        <p:blipFill>
          <a:blip r:embed="rId2"/>
          <a:srcRect/>
          <a:stretch>
            <a:fillRect/>
          </a:stretch>
        </p:blipFill>
        <p:spPr bwMode="auto">
          <a:xfrm>
            <a:off x="500034" y="1643050"/>
            <a:ext cx="8143932" cy="364333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7772400" cy="428604"/>
          </a:xfrm>
        </p:spPr>
        <p:txBody>
          <a:bodyPr>
            <a:noAutofit/>
          </a:bodyPr>
          <a:lstStyle/>
          <a:p>
            <a:pPr algn="l"/>
            <a:r>
              <a:rPr lang="fr-FR" sz="3200" b="1" u="sng" dirty="0"/>
              <a:t>Les végétaux :</a:t>
            </a:r>
          </a:p>
        </p:txBody>
      </p:sp>
      <p:sp>
        <p:nvSpPr>
          <p:cNvPr id="3" name="Sous-titre 2"/>
          <p:cNvSpPr>
            <a:spLocks noGrp="1"/>
          </p:cNvSpPr>
          <p:nvPr>
            <p:ph type="subTitle" idx="1"/>
          </p:nvPr>
        </p:nvSpPr>
        <p:spPr>
          <a:xfrm>
            <a:off x="0" y="714356"/>
            <a:ext cx="9144000" cy="4924444"/>
          </a:xfrm>
        </p:spPr>
        <p:txBody>
          <a:bodyPr>
            <a:normAutofit/>
          </a:bodyPr>
          <a:lstStyle/>
          <a:p>
            <a:pPr algn="just"/>
            <a:r>
              <a:rPr lang="fr-FR" sz="2400" dirty="0">
                <a:solidFill>
                  <a:schemeClr val="tx1"/>
                </a:solidFill>
              </a:rPr>
              <a:t>Le choix des végétaux se fait en fonction de leur adaptation au contexte climatique local (périodes de sècheresse sévère, gelées, intempéries, vents, …). On y retrouvera des arbres et arbustes tout en combinant une strate basse plus esthétique.</a:t>
            </a:r>
          </a:p>
          <a:p>
            <a:pPr algn="just"/>
            <a:r>
              <a:rPr lang="fr-FR" sz="2400" dirty="0">
                <a:solidFill>
                  <a:schemeClr val="tx1"/>
                </a:solidFill>
              </a:rPr>
              <a:t>Ils doivent également être adaptés à l’usage de l’espace et à la nature du sol.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9154" name="Picture 2"/>
          <p:cNvPicPr>
            <a:picLocks noChangeAspect="1" noChangeArrowheads="1"/>
          </p:cNvPicPr>
          <p:nvPr/>
        </p:nvPicPr>
        <p:blipFill>
          <a:blip r:embed="rId2"/>
          <a:srcRect/>
          <a:stretch>
            <a:fillRect/>
          </a:stretch>
        </p:blipFill>
        <p:spPr bwMode="auto">
          <a:xfrm>
            <a:off x="0" y="285728"/>
            <a:ext cx="4357686" cy="535785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4643438" y="357166"/>
            <a:ext cx="4362446" cy="55054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6349B3-71A1-11B2-5017-9CF5C13A6880}"/>
              </a:ext>
            </a:extLst>
          </p:cNvPr>
          <p:cNvSpPr>
            <a:spLocks noGrp="1"/>
          </p:cNvSpPr>
          <p:nvPr>
            <p:ph type="subTitle" idx="1"/>
          </p:nvPr>
        </p:nvSpPr>
        <p:spPr>
          <a:xfrm>
            <a:off x="1547664" y="2552700"/>
            <a:ext cx="6400800" cy="1752600"/>
          </a:xfrm>
        </p:spPr>
        <p:txBody>
          <a:bodyPr>
            <a:normAutofit/>
          </a:bodyPr>
          <a:lstStyle/>
          <a:p>
            <a:r>
              <a:rPr lang="fr-FR" sz="4400" b="1" dirty="0">
                <a:solidFill>
                  <a:srgbClr val="FF0000"/>
                </a:solidFill>
              </a:rPr>
              <a:t>FIN</a:t>
            </a:r>
          </a:p>
        </p:txBody>
      </p:sp>
    </p:spTree>
    <p:extLst>
      <p:ext uri="{BB962C8B-B14F-4D97-AF65-F5344CB8AC3E}">
        <p14:creationId xmlns:p14="http://schemas.microsoft.com/office/powerpoint/2010/main" val="269247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2050" name="Picture 2"/>
          <p:cNvPicPr>
            <a:picLocks noChangeAspect="1" noChangeArrowheads="1"/>
          </p:cNvPicPr>
          <p:nvPr/>
        </p:nvPicPr>
        <p:blipFill>
          <a:blip r:embed="rId3"/>
          <a:srcRect/>
          <a:stretch>
            <a:fillRect/>
          </a:stretch>
        </p:blipFill>
        <p:spPr bwMode="auto">
          <a:xfrm>
            <a:off x="285720" y="1357298"/>
            <a:ext cx="8572528" cy="4375958"/>
          </a:xfrm>
          <a:prstGeom prst="rect">
            <a:avLst/>
          </a:prstGeom>
          <a:noFill/>
          <a:ln w="9525">
            <a:noFill/>
            <a:miter lim="800000"/>
            <a:headEnd/>
            <a:tailEnd/>
          </a:ln>
          <a:effectLst/>
        </p:spPr>
      </p:pic>
      <p:sp>
        <p:nvSpPr>
          <p:cNvPr id="5" name="ZoneTexte 4"/>
          <p:cNvSpPr txBox="1"/>
          <p:nvPr/>
        </p:nvSpPr>
        <p:spPr>
          <a:xfrm>
            <a:off x="0" y="214290"/>
            <a:ext cx="8429652" cy="461665"/>
          </a:xfrm>
          <a:prstGeom prst="rect">
            <a:avLst/>
          </a:prstGeom>
          <a:noFill/>
        </p:spPr>
        <p:txBody>
          <a:bodyPr wrap="square" rtlCol="0">
            <a:spAutoFit/>
          </a:bodyPr>
          <a:lstStyle/>
          <a:p>
            <a:r>
              <a:rPr lang="fr-FR" sz="2400" b="1" u="sng" dirty="0">
                <a:highlight>
                  <a:srgbClr val="00FF00"/>
                </a:highlight>
              </a:rPr>
              <a:t>2/ Augmentation de la température (Ilot de chaleur urbain)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3074" name="Picture 2"/>
          <p:cNvPicPr>
            <a:picLocks noChangeAspect="1" noChangeArrowheads="1"/>
          </p:cNvPicPr>
          <p:nvPr/>
        </p:nvPicPr>
        <p:blipFill>
          <a:blip r:embed="rId3"/>
          <a:srcRect/>
          <a:stretch>
            <a:fillRect/>
          </a:stretch>
        </p:blipFill>
        <p:spPr bwMode="auto">
          <a:xfrm>
            <a:off x="214282" y="428604"/>
            <a:ext cx="8643998" cy="602458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a:xfrm>
            <a:off x="0" y="3786190"/>
            <a:ext cx="9144000" cy="2071702"/>
          </a:xfrm>
        </p:spPr>
        <p:txBody>
          <a:bodyPr>
            <a:noAutofit/>
          </a:bodyPr>
          <a:lstStyle/>
          <a:p>
            <a:pPr algn="just"/>
            <a:r>
              <a:rPr lang="fr-FR" sz="2400" dirty="0">
                <a:solidFill>
                  <a:schemeClr val="tx1"/>
                </a:solidFill>
              </a:rPr>
              <a:t>Les Ilots de chaleur dépendent de plusieurs facteurs, et notamment de la surface des matériaux, de leurs coefficients </a:t>
            </a:r>
            <a:r>
              <a:rPr lang="fr-FR" sz="2400" u="sng" dirty="0">
                <a:solidFill>
                  <a:schemeClr val="tx1"/>
                </a:solidFill>
              </a:rPr>
              <a:t>d’</a:t>
            </a:r>
            <a:r>
              <a:rPr lang="fr-FR" sz="2400" u="sng" dirty="0" err="1">
                <a:solidFill>
                  <a:schemeClr val="tx1"/>
                </a:solidFill>
              </a:rPr>
              <a:t>albedo</a:t>
            </a:r>
            <a:r>
              <a:rPr lang="fr-FR" sz="2400" u="sng" dirty="0">
                <a:solidFill>
                  <a:schemeClr val="tx1"/>
                </a:solidFill>
              </a:rPr>
              <a:t> </a:t>
            </a:r>
            <a:r>
              <a:rPr lang="fr-FR" sz="2400" dirty="0">
                <a:solidFill>
                  <a:schemeClr val="tx1"/>
                </a:solidFill>
              </a:rPr>
              <a:t>et </a:t>
            </a:r>
            <a:r>
              <a:rPr lang="fr-FR" sz="2400" u="sng" dirty="0">
                <a:solidFill>
                  <a:schemeClr val="tx1"/>
                </a:solidFill>
              </a:rPr>
              <a:t>d’émissivité :</a:t>
            </a:r>
          </a:p>
          <a:p>
            <a:pPr algn="just"/>
            <a:endParaRPr lang="fr-FR" sz="2400" dirty="0">
              <a:solidFill>
                <a:schemeClr val="tx1"/>
              </a:solidFill>
            </a:endParaRPr>
          </a:p>
          <a:p>
            <a:pPr algn="just"/>
            <a:r>
              <a:rPr lang="fr-FR" sz="2400" dirty="0">
                <a:solidFill>
                  <a:schemeClr val="tx1"/>
                </a:solidFill>
              </a:rPr>
              <a:t>• L’albédo est l’indice de réfléchissement d’une surface</a:t>
            </a:r>
          </a:p>
          <a:p>
            <a:pPr algn="just"/>
            <a:r>
              <a:rPr lang="fr-FR" sz="2400" dirty="0">
                <a:solidFill>
                  <a:schemeClr val="tx1"/>
                </a:solidFill>
              </a:rPr>
              <a:t>• L’émissivité est l’aptitude d’un matériau à absorber puis à réémettre la</a:t>
            </a:r>
          </a:p>
          <a:p>
            <a:pPr algn="just"/>
            <a:r>
              <a:rPr lang="fr-FR" sz="2400" dirty="0">
                <a:solidFill>
                  <a:schemeClr val="tx1"/>
                </a:solidFill>
              </a:rPr>
              <a:t>chaleur par rayonnement</a:t>
            </a:r>
          </a:p>
        </p:txBody>
      </p:sp>
      <p:pic>
        <p:nvPicPr>
          <p:cNvPr id="4098" name="Picture 2"/>
          <p:cNvPicPr>
            <a:picLocks noChangeAspect="1" noChangeArrowheads="1"/>
          </p:cNvPicPr>
          <p:nvPr/>
        </p:nvPicPr>
        <p:blipFill>
          <a:blip r:embed="rId2"/>
          <a:srcRect/>
          <a:stretch>
            <a:fillRect/>
          </a:stretch>
        </p:blipFill>
        <p:spPr bwMode="auto">
          <a:xfrm>
            <a:off x="1500166" y="0"/>
            <a:ext cx="5643570" cy="364333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655633"/>
          </a:xfrm>
        </p:spPr>
        <p:txBody>
          <a:bodyPr>
            <a:normAutofit/>
          </a:bodyPr>
          <a:lstStyle/>
          <a:p>
            <a:pPr algn="l"/>
            <a:r>
              <a:rPr lang="fr-FR" sz="2800" b="1" u="sng" dirty="0">
                <a:highlight>
                  <a:srgbClr val="00FF00"/>
                </a:highlight>
              </a:rPr>
              <a:t>3/ La pollution des eaux </a:t>
            </a:r>
          </a:p>
        </p:txBody>
      </p:sp>
      <p:sp>
        <p:nvSpPr>
          <p:cNvPr id="3" name="Sous-titre 2"/>
          <p:cNvSpPr>
            <a:spLocks noGrp="1"/>
          </p:cNvSpPr>
          <p:nvPr>
            <p:ph type="subTitle" idx="1"/>
          </p:nvPr>
        </p:nvSpPr>
        <p:spPr>
          <a:xfrm>
            <a:off x="0" y="500042"/>
            <a:ext cx="9144000" cy="5214974"/>
          </a:xfrm>
        </p:spPr>
        <p:txBody>
          <a:bodyPr>
            <a:noAutofit/>
          </a:bodyPr>
          <a:lstStyle/>
          <a:p>
            <a:pPr algn="just"/>
            <a:endParaRPr lang="fr-FR" sz="2400" dirty="0">
              <a:solidFill>
                <a:schemeClr val="tx1"/>
              </a:solidFill>
            </a:endParaRPr>
          </a:p>
          <a:p>
            <a:pPr algn="just"/>
            <a:r>
              <a:rPr lang="fr-FR" sz="2400" dirty="0">
                <a:solidFill>
                  <a:schemeClr val="tx1"/>
                </a:solidFill>
              </a:rPr>
              <a:t>L’imperméabilisation des sols a mené les eaux pluviales à ruisseler de manière beaucoup plus importante sur </a:t>
            </a:r>
            <a:r>
              <a:rPr lang="fr-FR" sz="2400" u="sng" dirty="0">
                <a:solidFill>
                  <a:schemeClr val="tx1"/>
                </a:solidFill>
              </a:rPr>
              <a:t>les sols artificialisés</a:t>
            </a:r>
            <a:r>
              <a:rPr lang="fr-FR" sz="2400" dirty="0">
                <a:solidFill>
                  <a:schemeClr val="tx1"/>
                </a:solidFill>
              </a:rPr>
              <a:t>, et donc à entraîner des matières polluantes : </a:t>
            </a:r>
          </a:p>
          <a:p>
            <a:pPr algn="just"/>
            <a:r>
              <a:rPr lang="fr-FR" sz="2400" dirty="0">
                <a:solidFill>
                  <a:schemeClr val="tx1"/>
                </a:solidFill>
              </a:rPr>
              <a:t>     les matières organiques </a:t>
            </a:r>
          </a:p>
          <a:p>
            <a:pPr algn="just"/>
            <a:r>
              <a:rPr lang="fr-FR" sz="2400" dirty="0">
                <a:solidFill>
                  <a:schemeClr val="tx1"/>
                </a:solidFill>
              </a:rPr>
              <a:t>     les rejets des mégots de cigarettes </a:t>
            </a:r>
          </a:p>
          <a:p>
            <a:pPr algn="just"/>
            <a:r>
              <a:rPr lang="fr-FR" sz="2400" dirty="0">
                <a:solidFill>
                  <a:schemeClr val="tx1"/>
                </a:solidFill>
              </a:rPr>
              <a:t>    les hydrocarbures déposées par les voitures et les camions sur la voirie et les sols de parking……etc.). </a:t>
            </a:r>
          </a:p>
          <a:p>
            <a:pPr algn="just"/>
            <a:endParaRPr lang="fr-FR" sz="2400" dirty="0">
              <a:solidFill>
                <a:schemeClr val="tx1"/>
              </a:solidFill>
            </a:endParaRPr>
          </a:p>
          <a:p>
            <a:pPr algn="just"/>
            <a:r>
              <a:rPr lang="fr-FR" sz="2400" dirty="0">
                <a:solidFill>
                  <a:schemeClr val="tx1"/>
                </a:solidFill>
              </a:rPr>
              <a:t>Ces eaux polluées s’infiltrent ensuite dans les sols et donc se retrouvent dans les réserves d’eau, ce qui crée </a:t>
            </a:r>
            <a:r>
              <a:rPr lang="fr-FR" sz="2400" u="sng" dirty="0">
                <a:solidFill>
                  <a:schemeClr val="tx1"/>
                </a:solidFill>
              </a:rPr>
              <a:t>une pollution </a:t>
            </a:r>
            <a:r>
              <a:rPr lang="fr-FR" sz="2400" dirty="0">
                <a:solidFill>
                  <a:schemeClr val="tx1"/>
                </a:solidFill>
              </a:rPr>
              <a:t>d’autant plus </a:t>
            </a:r>
            <a:r>
              <a:rPr lang="fr-FR" sz="2400" u="sng" dirty="0">
                <a:solidFill>
                  <a:schemeClr val="tx1"/>
                </a:solidFill>
              </a:rPr>
              <a:t>importante. </a:t>
            </a:r>
          </a:p>
        </p:txBody>
      </p:sp>
      <p:cxnSp>
        <p:nvCxnSpPr>
          <p:cNvPr id="5" name="Straight Arrow Connector 4">
            <a:extLst>
              <a:ext uri="{FF2B5EF4-FFF2-40B4-BE49-F238E27FC236}">
                <a16:creationId xmlns:a16="http://schemas.microsoft.com/office/drawing/2014/main" id="{0A5C4E65-7454-D885-0866-6B14F90C58BC}"/>
              </a:ext>
            </a:extLst>
          </p:cNvPr>
          <p:cNvCxnSpPr/>
          <p:nvPr/>
        </p:nvCxnSpPr>
        <p:spPr>
          <a:xfrm>
            <a:off x="0" y="2348880"/>
            <a:ext cx="3955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417F6B-5A2E-675B-40DC-B539EB6409E3}"/>
              </a:ext>
            </a:extLst>
          </p:cNvPr>
          <p:cNvCxnSpPr/>
          <p:nvPr/>
        </p:nvCxnSpPr>
        <p:spPr>
          <a:xfrm>
            <a:off x="0" y="2780928"/>
            <a:ext cx="3955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2726E3-A868-0738-E386-3C5942F957DE}"/>
              </a:ext>
            </a:extLst>
          </p:cNvPr>
          <p:cNvCxnSpPr/>
          <p:nvPr/>
        </p:nvCxnSpPr>
        <p:spPr>
          <a:xfrm>
            <a:off x="0" y="3284984"/>
            <a:ext cx="3955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772400" cy="512757"/>
          </a:xfrm>
        </p:spPr>
        <p:txBody>
          <a:bodyPr>
            <a:normAutofit fontScale="90000"/>
          </a:bodyPr>
          <a:lstStyle/>
          <a:p>
            <a:pPr algn="l"/>
            <a:r>
              <a:rPr lang="fr-FR" sz="3600" b="1" u="sng" dirty="0">
                <a:solidFill>
                  <a:srgbClr val="FF0000"/>
                </a:solidFill>
              </a:rPr>
              <a:t>3/ Vers la </a:t>
            </a:r>
            <a:r>
              <a:rPr lang="fr-FR" sz="3600" b="1" u="sng" dirty="0" err="1">
                <a:solidFill>
                  <a:srgbClr val="FF0000"/>
                </a:solidFill>
              </a:rPr>
              <a:t>désimperméablisation</a:t>
            </a:r>
            <a:r>
              <a:rPr lang="fr-FR" sz="3600" b="1" u="sng" dirty="0">
                <a:solidFill>
                  <a:srgbClr val="FF0000"/>
                </a:solidFill>
              </a:rPr>
              <a:t>  des sols </a:t>
            </a:r>
            <a:r>
              <a:rPr lang="fr-FR" sz="4000" b="1" u="sng" dirty="0">
                <a:solidFill>
                  <a:srgbClr val="FF0000"/>
                </a:solidFill>
              </a:rPr>
              <a:t>:</a:t>
            </a:r>
          </a:p>
        </p:txBody>
      </p:sp>
      <p:sp>
        <p:nvSpPr>
          <p:cNvPr id="3" name="Sous-titre 2"/>
          <p:cNvSpPr>
            <a:spLocks noGrp="1"/>
          </p:cNvSpPr>
          <p:nvPr>
            <p:ph type="subTitle" idx="1"/>
          </p:nvPr>
        </p:nvSpPr>
        <p:spPr>
          <a:xfrm>
            <a:off x="0" y="2471771"/>
            <a:ext cx="9144000" cy="669197"/>
          </a:xfrm>
          <a:solidFill>
            <a:schemeClr val="accent6">
              <a:lumMod val="40000"/>
              <a:lumOff val="60000"/>
            </a:schemeClr>
          </a:solidFill>
        </p:spPr>
        <p:txBody>
          <a:bodyPr>
            <a:normAutofit fontScale="55000" lnSpcReduction="20000"/>
          </a:bodyPr>
          <a:lstStyle/>
          <a:p>
            <a:pPr algn="just">
              <a:lnSpc>
                <a:spcPct val="170000"/>
              </a:lnSpc>
            </a:pPr>
            <a:r>
              <a:rPr lang="fr-FR" sz="4400" dirty="0">
                <a:solidFill>
                  <a:schemeClr val="tx1"/>
                </a:solidFill>
              </a:rPr>
              <a:t>Plus souvent accompagnée d’une </a:t>
            </a:r>
            <a:r>
              <a:rPr lang="fr-FR" sz="4400" u="sng" dirty="0">
                <a:solidFill>
                  <a:schemeClr val="tx1"/>
                </a:solidFill>
              </a:rPr>
              <a:t>végétalisation des espaces</a:t>
            </a:r>
            <a:r>
              <a:rPr lang="fr-FR" sz="4400" dirty="0">
                <a:solidFill>
                  <a:schemeClr val="tx1"/>
                </a:solidFill>
              </a:rPr>
              <a:t>. </a:t>
            </a:r>
          </a:p>
          <a:p>
            <a:endParaRPr lang="fr-FR" dirty="0"/>
          </a:p>
        </p:txBody>
      </p:sp>
      <p:sp>
        <p:nvSpPr>
          <p:cNvPr id="4" name="ZoneTexte 3"/>
          <p:cNvSpPr txBox="1"/>
          <p:nvPr/>
        </p:nvSpPr>
        <p:spPr>
          <a:xfrm>
            <a:off x="0" y="714356"/>
            <a:ext cx="8572528" cy="523220"/>
          </a:xfrm>
          <a:prstGeom prst="rect">
            <a:avLst/>
          </a:prstGeom>
          <a:noFill/>
        </p:spPr>
        <p:txBody>
          <a:bodyPr wrap="square" rtlCol="0">
            <a:spAutoFit/>
          </a:bodyPr>
          <a:lstStyle/>
          <a:p>
            <a:r>
              <a:rPr lang="fr-FR" sz="2800" b="1" u="sng" dirty="0"/>
              <a:t>1/ Définition :  </a:t>
            </a:r>
          </a:p>
        </p:txBody>
      </p:sp>
      <p:sp>
        <p:nvSpPr>
          <p:cNvPr id="5" name="ZoneTexte 4"/>
          <p:cNvSpPr txBox="1"/>
          <p:nvPr/>
        </p:nvSpPr>
        <p:spPr>
          <a:xfrm>
            <a:off x="0" y="1439175"/>
            <a:ext cx="9144000" cy="830997"/>
          </a:xfrm>
          <a:prstGeom prst="rect">
            <a:avLst/>
          </a:prstGeom>
          <a:solidFill>
            <a:schemeClr val="accent6">
              <a:lumMod val="40000"/>
              <a:lumOff val="60000"/>
            </a:schemeClr>
          </a:solidFill>
        </p:spPr>
        <p:txBody>
          <a:bodyPr wrap="square" rtlCol="0">
            <a:spAutoFit/>
          </a:bodyPr>
          <a:lstStyle/>
          <a:p>
            <a:pPr algn="just"/>
            <a:r>
              <a:rPr lang="fr-FR" sz="2400" dirty="0"/>
              <a:t>La désimperméabilisation est le remplacement des surfaces imperméables par des surfaces </a:t>
            </a:r>
            <a:r>
              <a:rPr lang="fr-FR" sz="2400" u="sng" dirty="0"/>
              <a:t>plus perméables. </a:t>
            </a:r>
          </a:p>
        </p:txBody>
      </p:sp>
      <p:sp>
        <p:nvSpPr>
          <p:cNvPr id="6" name="TextBox 5">
            <a:extLst>
              <a:ext uri="{FF2B5EF4-FFF2-40B4-BE49-F238E27FC236}">
                <a16:creationId xmlns:a16="http://schemas.microsoft.com/office/drawing/2014/main" id="{9924B788-52FA-DD15-2C3A-E79AB8579586}"/>
              </a:ext>
            </a:extLst>
          </p:cNvPr>
          <p:cNvSpPr txBox="1"/>
          <p:nvPr/>
        </p:nvSpPr>
        <p:spPr>
          <a:xfrm>
            <a:off x="0" y="3342567"/>
            <a:ext cx="9144000" cy="2528064"/>
          </a:xfrm>
          <a:prstGeom prst="rect">
            <a:avLst/>
          </a:prstGeom>
          <a:solidFill>
            <a:schemeClr val="accent6">
              <a:lumMod val="40000"/>
              <a:lumOff val="60000"/>
            </a:schemeClr>
          </a:solidFill>
        </p:spPr>
        <p:txBody>
          <a:bodyPr wrap="square" rtlCol="0">
            <a:spAutoFit/>
          </a:bodyPr>
          <a:lstStyle/>
          <a:p>
            <a:pPr algn="just">
              <a:lnSpc>
                <a:spcPct val="170000"/>
              </a:lnSpc>
            </a:pPr>
            <a:r>
              <a:rPr lang="fr-FR" sz="2400" dirty="0">
                <a:solidFill>
                  <a:schemeClr val="tx1"/>
                </a:solidFill>
              </a:rPr>
              <a:t>De la même manière, cette technique a comme objectif de favoriser l’utilisation des matériaux et des </a:t>
            </a:r>
            <a:r>
              <a:rPr lang="fr-FR" sz="2400" u="sng" dirty="0">
                <a:solidFill>
                  <a:schemeClr val="tx1"/>
                </a:solidFill>
              </a:rPr>
              <a:t>surfaces perméables </a:t>
            </a:r>
            <a:r>
              <a:rPr lang="fr-FR" sz="2400" dirty="0">
                <a:solidFill>
                  <a:schemeClr val="tx1"/>
                </a:solidFill>
              </a:rPr>
              <a:t>ou encore d’infiltrer les eaux pluviales à la parcelle (à la source) via la création </a:t>
            </a:r>
            <a:r>
              <a:rPr lang="fr-FR" sz="2400" u="sng" dirty="0">
                <a:solidFill>
                  <a:schemeClr val="tx1"/>
                </a:solidFill>
              </a:rPr>
              <a:t>d’ouvrages spécifiques</a:t>
            </a:r>
            <a:r>
              <a:rPr lang="fr-FR" sz="2400" u="sng" dirty="0"/>
              <a:t>.</a:t>
            </a:r>
            <a:r>
              <a:rPr lang="fr-FR" sz="2400" dirty="0">
                <a:solidFill>
                  <a:schemeClr val="tx1"/>
                </a:solidFill>
              </a:rPr>
              <a:t> </a:t>
            </a:r>
          </a:p>
        </p:txBody>
      </p:sp>
      <p:sp>
        <p:nvSpPr>
          <p:cNvPr id="7" name="TextBox 6">
            <a:extLst>
              <a:ext uri="{FF2B5EF4-FFF2-40B4-BE49-F238E27FC236}">
                <a16:creationId xmlns:a16="http://schemas.microsoft.com/office/drawing/2014/main" id="{6F98F84D-CBA2-60A0-AB1F-8A162C67B090}"/>
              </a:ext>
            </a:extLst>
          </p:cNvPr>
          <p:cNvSpPr txBox="1"/>
          <p:nvPr/>
        </p:nvSpPr>
        <p:spPr>
          <a:xfrm>
            <a:off x="-34919" y="6294511"/>
            <a:ext cx="9144000" cy="461665"/>
          </a:xfrm>
          <a:prstGeom prst="rect">
            <a:avLst/>
          </a:prstGeom>
          <a:solidFill>
            <a:schemeClr val="accent6">
              <a:lumMod val="75000"/>
            </a:schemeClr>
          </a:solidFill>
        </p:spPr>
        <p:txBody>
          <a:bodyPr wrap="square" rtlCol="0">
            <a:spAutoFit/>
          </a:bodyPr>
          <a:lstStyle/>
          <a:p>
            <a:pPr algn="just"/>
            <a:r>
              <a:rPr lang="fr-FR" sz="2400" dirty="0"/>
              <a:t>      R</a:t>
            </a:r>
            <a:r>
              <a:rPr lang="fr-FR" sz="2400" dirty="0">
                <a:solidFill>
                  <a:schemeClr val="tx1"/>
                </a:solidFill>
              </a:rPr>
              <a:t>établir au mieux </a:t>
            </a:r>
            <a:r>
              <a:rPr lang="fr-FR" sz="2400" u="sng" dirty="0">
                <a:solidFill>
                  <a:schemeClr val="tx1"/>
                </a:solidFill>
              </a:rPr>
              <a:t>les fonctions assurées </a:t>
            </a:r>
            <a:r>
              <a:rPr lang="fr-FR" sz="2400" dirty="0">
                <a:solidFill>
                  <a:schemeClr val="tx1"/>
                </a:solidFill>
              </a:rPr>
              <a:t>par le sol</a:t>
            </a:r>
            <a:r>
              <a:rPr lang="fr-FR" sz="1800" dirty="0">
                <a:solidFill>
                  <a:schemeClr val="tx1"/>
                </a:solidFill>
              </a:rPr>
              <a:t>.</a:t>
            </a:r>
          </a:p>
        </p:txBody>
      </p:sp>
      <p:cxnSp>
        <p:nvCxnSpPr>
          <p:cNvPr id="9" name="Straight Arrow Connector 8">
            <a:extLst>
              <a:ext uri="{FF2B5EF4-FFF2-40B4-BE49-F238E27FC236}">
                <a16:creationId xmlns:a16="http://schemas.microsoft.com/office/drawing/2014/main" id="{3FD3A275-6BDD-AAAA-F048-58F3C0A8C7AC}"/>
              </a:ext>
            </a:extLst>
          </p:cNvPr>
          <p:cNvCxnSpPr/>
          <p:nvPr/>
        </p:nvCxnSpPr>
        <p:spPr>
          <a:xfrm>
            <a:off x="0" y="6525344"/>
            <a:ext cx="3955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7772400" cy="714356"/>
          </a:xfrm>
        </p:spPr>
        <p:txBody>
          <a:bodyPr>
            <a:normAutofit/>
          </a:bodyPr>
          <a:lstStyle/>
          <a:p>
            <a:pPr algn="l"/>
            <a:r>
              <a:rPr lang="fr-FR" sz="3600" b="1" u="sng" dirty="0">
                <a:solidFill>
                  <a:srgbClr val="FF0000"/>
                </a:solidFill>
              </a:rPr>
              <a:t>4/ Pourquoi </a:t>
            </a:r>
            <a:r>
              <a:rPr lang="fr-FR" sz="3600" b="1" u="sng" dirty="0" err="1">
                <a:solidFill>
                  <a:srgbClr val="FF0000"/>
                </a:solidFill>
              </a:rPr>
              <a:t>désimperméabiliser</a:t>
            </a:r>
            <a:r>
              <a:rPr lang="fr-FR" sz="3600" b="1" u="sng" dirty="0">
                <a:solidFill>
                  <a:srgbClr val="FF0000"/>
                </a:solidFill>
              </a:rPr>
              <a:t>? </a:t>
            </a:r>
          </a:p>
        </p:txBody>
      </p:sp>
      <p:sp>
        <p:nvSpPr>
          <p:cNvPr id="3" name="Sous-titre 2"/>
          <p:cNvSpPr>
            <a:spLocks noGrp="1"/>
          </p:cNvSpPr>
          <p:nvPr>
            <p:ph type="subTitle" idx="1"/>
          </p:nvPr>
        </p:nvSpPr>
        <p:spPr/>
        <p:txBody>
          <a:bodyPr/>
          <a:lstStyle/>
          <a:p>
            <a:endParaRPr lang="fr-FR" dirty="0"/>
          </a:p>
        </p:txBody>
      </p:sp>
      <p:sp>
        <p:nvSpPr>
          <p:cNvPr id="4" name="Rectangle 3"/>
          <p:cNvSpPr/>
          <p:nvPr/>
        </p:nvSpPr>
        <p:spPr>
          <a:xfrm>
            <a:off x="214282" y="1142984"/>
            <a:ext cx="3214710"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5" name="ZoneTexte 4"/>
          <p:cNvSpPr txBox="1"/>
          <p:nvPr/>
        </p:nvSpPr>
        <p:spPr>
          <a:xfrm>
            <a:off x="285720" y="1214422"/>
            <a:ext cx="3429024" cy="461665"/>
          </a:xfrm>
          <a:prstGeom prst="rect">
            <a:avLst/>
          </a:prstGeom>
          <a:noFill/>
        </p:spPr>
        <p:txBody>
          <a:bodyPr wrap="square" rtlCol="0">
            <a:spAutoFit/>
          </a:bodyPr>
          <a:lstStyle/>
          <a:p>
            <a:r>
              <a:rPr lang="fr-FR" sz="2400" b="1" dirty="0"/>
              <a:t>Fonctions biologiques </a:t>
            </a:r>
          </a:p>
        </p:txBody>
      </p:sp>
      <p:sp>
        <p:nvSpPr>
          <p:cNvPr id="6" name="ZoneTexte 5"/>
          <p:cNvSpPr txBox="1"/>
          <p:nvPr/>
        </p:nvSpPr>
        <p:spPr>
          <a:xfrm>
            <a:off x="4786314" y="928670"/>
            <a:ext cx="421484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fr-FR" b="1" dirty="0"/>
              <a:t>*Habitats pour les organismes du sol et contrôle biodiversité </a:t>
            </a:r>
          </a:p>
          <a:p>
            <a:pPr algn="just"/>
            <a:r>
              <a:rPr lang="fr-FR" b="1" dirty="0"/>
              <a:t>*Rétention et fourniture de nutriments aux organismes du sol et aux végétaux</a:t>
            </a:r>
          </a:p>
        </p:txBody>
      </p:sp>
      <p:sp>
        <p:nvSpPr>
          <p:cNvPr id="7" name="Rectangle 6"/>
          <p:cNvSpPr/>
          <p:nvPr/>
        </p:nvSpPr>
        <p:spPr>
          <a:xfrm>
            <a:off x="285720" y="3071810"/>
            <a:ext cx="3214710"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ZoneTexte 7"/>
          <p:cNvSpPr txBox="1"/>
          <p:nvPr/>
        </p:nvSpPr>
        <p:spPr>
          <a:xfrm>
            <a:off x="214282" y="3143248"/>
            <a:ext cx="3286148" cy="461665"/>
          </a:xfrm>
          <a:prstGeom prst="rect">
            <a:avLst/>
          </a:prstGeom>
          <a:noFill/>
        </p:spPr>
        <p:txBody>
          <a:bodyPr wrap="square" rtlCol="0">
            <a:spAutoFit/>
          </a:bodyPr>
          <a:lstStyle/>
          <a:p>
            <a:pPr algn="ctr"/>
            <a:r>
              <a:rPr lang="fr-FR" sz="2400" b="1" dirty="0"/>
              <a:t>Fonctions hydrauliques</a:t>
            </a:r>
          </a:p>
        </p:txBody>
      </p:sp>
      <p:sp>
        <p:nvSpPr>
          <p:cNvPr id="9" name="Rectangle 8"/>
          <p:cNvSpPr/>
          <p:nvPr/>
        </p:nvSpPr>
        <p:spPr>
          <a:xfrm>
            <a:off x="4786314" y="2643182"/>
            <a:ext cx="4214842" cy="16430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0" name="ZoneTexte 9"/>
          <p:cNvSpPr txBox="1"/>
          <p:nvPr/>
        </p:nvSpPr>
        <p:spPr>
          <a:xfrm>
            <a:off x="4857752" y="2714620"/>
            <a:ext cx="4286248" cy="923330"/>
          </a:xfrm>
          <a:prstGeom prst="rect">
            <a:avLst/>
          </a:prstGeom>
          <a:noFill/>
        </p:spPr>
        <p:txBody>
          <a:bodyPr wrap="square" rtlCol="0">
            <a:spAutoFit/>
          </a:bodyPr>
          <a:lstStyle/>
          <a:p>
            <a:r>
              <a:rPr lang="fr-FR" b="1" dirty="0"/>
              <a:t>* Atténuation et décalage du pic de débit</a:t>
            </a:r>
          </a:p>
          <a:p>
            <a:r>
              <a:rPr lang="fr-FR" b="1" dirty="0"/>
              <a:t>* Réduction des fréquences de débordement (exp: avaloires) </a:t>
            </a:r>
          </a:p>
        </p:txBody>
      </p:sp>
      <p:sp>
        <p:nvSpPr>
          <p:cNvPr id="11" name="ZoneTexte 10"/>
          <p:cNvSpPr txBox="1"/>
          <p:nvPr/>
        </p:nvSpPr>
        <p:spPr>
          <a:xfrm>
            <a:off x="4857752" y="3571876"/>
            <a:ext cx="4286248" cy="646331"/>
          </a:xfrm>
          <a:prstGeom prst="rect">
            <a:avLst/>
          </a:prstGeom>
          <a:noFill/>
        </p:spPr>
        <p:txBody>
          <a:bodyPr wrap="square" rtlCol="0">
            <a:spAutoFit/>
          </a:bodyPr>
          <a:lstStyle/>
          <a:p>
            <a:r>
              <a:rPr lang="fr-FR" b="1" dirty="0"/>
              <a:t>* Ralentissement des ruissèlements et réduire les risques des inondations</a:t>
            </a:r>
          </a:p>
        </p:txBody>
      </p:sp>
      <p:sp>
        <p:nvSpPr>
          <p:cNvPr id="14" name="Rectangle 13"/>
          <p:cNvSpPr/>
          <p:nvPr/>
        </p:nvSpPr>
        <p:spPr>
          <a:xfrm>
            <a:off x="214282" y="5286388"/>
            <a:ext cx="3214710"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Fonctions hydrologique </a:t>
            </a:r>
          </a:p>
        </p:txBody>
      </p:sp>
      <p:sp>
        <p:nvSpPr>
          <p:cNvPr id="15" name="Rectangle 14"/>
          <p:cNvSpPr/>
          <p:nvPr/>
        </p:nvSpPr>
        <p:spPr>
          <a:xfrm>
            <a:off x="4786314" y="5000636"/>
            <a:ext cx="4143404" cy="12858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9" name="ZoneTexte 18"/>
          <p:cNvSpPr txBox="1"/>
          <p:nvPr/>
        </p:nvSpPr>
        <p:spPr>
          <a:xfrm>
            <a:off x="4714876" y="5143512"/>
            <a:ext cx="4214810" cy="923330"/>
          </a:xfrm>
          <a:prstGeom prst="rect">
            <a:avLst/>
          </a:prstGeom>
          <a:noFill/>
        </p:spPr>
        <p:txBody>
          <a:bodyPr wrap="square" rtlCol="0">
            <a:spAutoFit/>
          </a:bodyPr>
          <a:lstStyle/>
          <a:p>
            <a:r>
              <a:rPr lang="fr-FR" b="1" dirty="0"/>
              <a:t> * Réduction du volume des eaux de ruissellement</a:t>
            </a:r>
          </a:p>
          <a:p>
            <a:r>
              <a:rPr lang="fr-FR" b="1" dirty="0"/>
              <a:t> * Augmentation du volume d’eau infiltré</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15166</TotalTime>
  <Words>2400</Words>
  <Application>Microsoft Office PowerPoint</Application>
  <PresentationFormat>On-screen Show (4:3)</PresentationFormat>
  <Paragraphs>210</Paragraphs>
  <Slides>35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Lato</vt:lpstr>
      <vt:lpstr>Thème Office</vt:lpstr>
      <vt:lpstr> Cours N°5  La désimperméabilisation des sols urbains</vt:lpstr>
      <vt:lpstr>PowerPoint Presentation</vt:lpstr>
      <vt:lpstr>2/ Problèmes des sols imperméable (Artificialisé) : </vt:lpstr>
      <vt:lpstr>PowerPoint Presentation</vt:lpstr>
      <vt:lpstr>PowerPoint Presentation</vt:lpstr>
      <vt:lpstr>PowerPoint Presentation</vt:lpstr>
      <vt:lpstr>3/ La pollution des eaux </vt:lpstr>
      <vt:lpstr>3/ Vers la désimperméablisation  des sols :</vt:lpstr>
      <vt:lpstr>4/ Pourquoi désimperméabiliser? </vt:lpstr>
      <vt:lpstr>PowerPoint Presentation</vt:lpstr>
      <vt:lpstr>5/ Actions de désimperméabilisation:</vt:lpstr>
      <vt:lpstr>6/ La désimperméabilisation, un projet pluridisciplinaire: </vt:lpstr>
      <vt:lpstr>7/ Étude géotechnique (Faisabilité) :</vt:lpstr>
      <vt:lpstr>8/ Techniques de désimperméablisation des sols :</vt:lpstr>
      <vt:lpstr>PowerPoint Presentation</vt:lpstr>
      <vt:lpstr>1-1/ Critères a prendre en compte pour la conception d’un jardin pluie: </vt:lpstr>
      <vt:lpstr>PowerPoint Presentation</vt:lpstr>
      <vt:lpstr>Exemple de jardin de pluie: </vt:lpstr>
      <vt:lpstr>         L’eau y descend pour y être infiltrée vers les sols ou pour être évaporée.  </vt:lpstr>
      <vt:lpstr>2-1/ Types de noues: </vt:lpstr>
      <vt:lpstr>B/ Noue de tamponnage :</vt:lpstr>
      <vt:lpstr>PowerPoint Presentation</vt:lpstr>
      <vt:lpstr>Noue mixte: </vt:lpstr>
      <vt:lpstr>Services écologiques des noues: </vt:lpstr>
      <vt:lpstr>PowerPoint Presentation</vt:lpstr>
      <vt:lpstr>B/ Techniques fondés sur le gris (techniques artificiels) :</vt:lpstr>
      <vt:lpstr>PowerPoint Presentation</vt:lpstr>
      <vt:lpstr>B/ La chaussée a structure réservoir:</vt:lpstr>
      <vt:lpstr>La conception de la chaussée réservoir </vt:lpstr>
      <vt:lpstr>PowerPoint Presentation</vt:lpstr>
      <vt:lpstr>9/ Les critères de choix de matériaux pour la désimperméabilisation: </vt:lpstr>
      <vt:lpstr>PowerPoint Presentation</vt:lpstr>
      <vt:lpstr>Les végétaux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Suite au  cours N°3 L’impermébilisation des sols urbains</dc:title>
  <dc:creator>MEDJAHED</dc:creator>
  <cp:lastModifiedBy>ZED</cp:lastModifiedBy>
  <cp:revision>329</cp:revision>
  <dcterms:created xsi:type="dcterms:W3CDTF">2023-11-11T22:16:11Z</dcterms:created>
  <dcterms:modified xsi:type="dcterms:W3CDTF">2024-12-09T08:45:39Z</dcterms:modified>
</cp:coreProperties>
</file>