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9" r:id="rId3"/>
    <p:sldId id="261" r:id="rId4"/>
    <p:sldId id="274" r:id="rId5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60" d="100"/>
          <a:sy n="60" d="100"/>
        </p:scale>
        <p:origin x="908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E7CC688-B069-4DAE-85C2-677169D4D433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3960490-7B71-4AF1-8637-6F0F89F2C870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898147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r-FR" dirty="0"/>
              <a:t>Un écosystéme urbain: pourquoi un écoystéme urbain.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6016C-B1F7-444B-B1F4-BBDA1DC40363}" type="slidenum">
              <a:rPr lang="fr-FR" smtClean="0"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159434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566016C-B1F7-444B-B1F4-BBDA1DC40363}" type="slidenum">
              <a:rPr lang="fr-FR" smtClean="0"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850762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9216A6-BCD2-167B-21AF-ACF6E8E02DB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C7CD5EA-CC9C-E9AF-2B0F-F1B94950967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C2B94F-B7D4-BDA7-89F7-6DC8D974937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A49ABDA-9E0F-24ED-F254-731E95E64F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FAA156-683A-310E-F812-98D24493B0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1825405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CF977A-CD8E-F83E-BEEF-5556447016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CB1D2DA-8F9A-6D17-43F6-CF42CB7D566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91E32C7-DC43-4506-9746-035EB6ED16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8740680-B71D-BAC1-4D8E-7C5DC4840C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B6970-E809-E820-D334-5994BDA2C5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0772370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ED0426-FB67-94BE-F8EC-5C198952025B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1E7B41-DE79-3A12-AC13-BF8D3BD1341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87BFCA-4BEF-E9A4-EF85-9F3EB0997E2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7131C5-7728-B947-38CD-1CFC6AECA4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76ECAE-E26E-DC89-E66E-15900E6F45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69766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CA15F74-E64F-CF64-2AB2-70574DCF1F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08845A6-225D-CA15-2131-32396FAC3D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D9B04BC-B32D-419A-2E3D-7117171DC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DFBAC-687C-959E-204E-3B5ABDD1F4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4A74B3-ABDB-9680-1057-10CB0C4A46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642405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C6245B-0B3C-1EB7-2B69-6D6390E70F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A14AB66-F31B-1241-17BE-C6442E1773C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7A8738-09E6-6246-94C1-844E49D859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837E7D-DC57-5758-8FB8-056285036F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B52F6D9-D6B1-E348-0861-AA56631603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94782503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86352-1766-3D32-EBE3-4B6B16030A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308296-9FDC-8269-9451-C68FA48DD4D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918C049-40E8-4249-67A8-5E707C0E5A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6A537CE-6AC6-FA4D-D98D-C4E0846543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051609B-A00B-00D8-2A4F-6EC02332A6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85937D4-AFE1-D323-1F5E-97FC723EA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85446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59EA127-1AE6-1AE4-B668-21A08FA123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0E87063-C6CE-BEB9-C401-6B548387C12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AF33292-FBE3-A822-16AD-04529B078D5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FB41D82-2A96-BEA5-6EC8-36F7BE7207D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1EC7B25-5D83-1849-F818-FB5FD2F65B6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DE78F91-E038-C17A-4F28-744B28ED23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9342695-F6F6-619F-A3DE-DE942AC52F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E23498E-33F3-9C46-68F1-F9015EE5B5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7507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4A40FF-CFC1-2130-5A87-0D643309150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314AC3-301C-23AF-13F0-3427904D0C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96D002-3563-97DA-3C7A-A0F34F48F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C654D71-6B8A-990F-F021-6FF8C458451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404549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7EE5EAC-1373-8E16-75F9-C2C8FC81DAD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E9CD9E3-DA0B-3F12-A061-596D151A88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442A630-733A-436C-8D00-F024F043C8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42264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BE2BAC-6458-157A-D7C7-EA724EB21DF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E53186-2906-6A4F-A59F-453ED7AE193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FE3DAA7-15A4-00C3-3C49-6F47D1F5E68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147AAB8-7629-B8AA-EDFF-8B66646E96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488D09F-BE55-31DF-D579-55DD51055EF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1B09EAA-3456-1A14-E926-67627D70A6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5189482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FE7F78-6884-4515-FFCB-17B2B4B9C8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AAAE110A-A8D0-E1E1-166A-F5222F977AF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4677A81-3837-A51C-2E4F-5A82CE3F12D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E375D6F-3D4E-54CF-95FE-32BF4D131E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421E466-51B3-E66F-B453-D9338E51C0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A325E4D-B49B-6E7F-D2ED-A46DC2F239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1042313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CC1C898-39F6-E289-6DCF-6C441B6202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fr-F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7FF2368-C12F-EDDC-B167-7331D6DE20D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fr-F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356F2D-28E5-2524-F8A5-A72E04453C6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25C2F5F-4F45-4ABA-92A7-CE305F351EF7}" type="datetimeFigureOut">
              <a:rPr lang="fr-FR" smtClean="0"/>
              <a:t>14/10/2024</a:t>
            </a:fld>
            <a:endParaRPr lang="fr-F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FDF9014-681C-505E-AB11-706E9E46F60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26A0320-F284-F034-EDB6-7BE43FED589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77EAE4-8FF3-4F90-9549-04063CA0AD47}" type="slidenum">
              <a:rPr lang="fr-FR" smtClean="0"/>
              <a:t>‹#›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300665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8765C7E-9E56-FD53-49C9-87A4EC3A5C1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1655762"/>
          </a:xfrm>
        </p:spPr>
        <p:txBody>
          <a:bodyPr/>
          <a:lstStyle/>
          <a:p>
            <a:r>
              <a:rPr lang="fr-FR" b="1" u="sng" dirty="0">
                <a:solidFill>
                  <a:srgbClr val="FF0000"/>
                </a:solidFill>
              </a:rPr>
              <a:t>Cours n°1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7D61528-9627-111E-0D98-E73DB71BCC5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fr-FR" sz="3200" b="1" dirty="0">
                <a:solidFill>
                  <a:srgbClr val="FF0000"/>
                </a:solidFill>
              </a:rPr>
              <a:t>Initiation a l’écologie urbaine </a:t>
            </a:r>
          </a:p>
          <a:p>
            <a:r>
              <a:rPr lang="fr-FR" sz="3200" b="1" dirty="0">
                <a:solidFill>
                  <a:srgbClr val="FF0000"/>
                </a:solidFill>
              </a:rPr>
              <a:t>(Rappel)</a:t>
            </a:r>
          </a:p>
        </p:txBody>
      </p:sp>
    </p:spTree>
    <p:extLst>
      <p:ext uri="{BB962C8B-B14F-4D97-AF65-F5344CB8AC3E}">
        <p14:creationId xmlns:p14="http://schemas.microsoft.com/office/powerpoint/2010/main" val="15919210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06327" y="117593"/>
            <a:ext cx="9144000" cy="545222"/>
          </a:xfrm>
          <a:ln>
            <a:noFill/>
          </a:ln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algn="l"/>
            <a:r>
              <a:rPr lang="fr-FR" sz="2800" b="1" u="sng" dirty="0">
                <a:solidFill>
                  <a:srgbClr val="FF0000"/>
                </a:solidFill>
              </a:rPr>
              <a:t>1/ L’écologie urbaine, génése du concept</a:t>
            </a:r>
            <a:r>
              <a:rPr lang="fr-FR" sz="3600" b="1" dirty="0">
                <a:solidFill>
                  <a:srgbClr val="FF0000"/>
                </a:solidFill>
              </a:rPr>
              <a:t>:</a:t>
            </a:r>
          </a:p>
          <a:p>
            <a:pPr algn="just"/>
            <a:endParaRPr lang="fr-FR" dirty="0">
              <a:solidFill>
                <a:schemeClr val="tx1"/>
              </a:solidFill>
            </a:endParaRPr>
          </a:p>
        </p:txBody>
      </p:sp>
      <p:sp>
        <p:nvSpPr>
          <p:cNvPr id="4" name="ZoneTexte 3"/>
          <p:cNvSpPr txBox="1"/>
          <p:nvPr/>
        </p:nvSpPr>
        <p:spPr>
          <a:xfrm>
            <a:off x="3631405" y="2126596"/>
            <a:ext cx="492919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solidFill>
                  <a:srgbClr val="FF0000"/>
                </a:solidFill>
              </a:rPr>
              <a:t>Qu’est ce que l'écologie urbaine?:</a:t>
            </a:r>
            <a:endParaRPr lang="fr-FR" sz="2400" u="sng" dirty="0">
              <a:solidFill>
                <a:srgbClr val="FF0000"/>
              </a:solidFill>
            </a:endParaRPr>
          </a:p>
        </p:txBody>
      </p:sp>
      <p:sp>
        <p:nvSpPr>
          <p:cNvPr id="5" name="ZoneTexte 4"/>
          <p:cNvSpPr txBox="1"/>
          <p:nvPr/>
        </p:nvSpPr>
        <p:spPr>
          <a:xfrm>
            <a:off x="4638449" y="2769539"/>
            <a:ext cx="2671997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r>
              <a:rPr lang="fr-FR" sz="2400" b="1" u="sng" dirty="0">
                <a:latin typeface="Calibri"/>
              </a:rPr>
              <a:t>ÉCOLOGIE URBAINE</a:t>
            </a:r>
            <a:r>
              <a:rPr lang="fr-FR" sz="2400" b="1" u="sng" dirty="0"/>
              <a:t> </a:t>
            </a:r>
          </a:p>
        </p:txBody>
      </p:sp>
      <p:sp>
        <p:nvSpPr>
          <p:cNvPr id="6" name="ZoneTexte 5"/>
          <p:cNvSpPr txBox="1"/>
          <p:nvPr/>
        </p:nvSpPr>
        <p:spPr>
          <a:xfrm>
            <a:off x="4646370" y="3231204"/>
            <a:ext cx="27964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2400" b="1" u="sng" dirty="0"/>
              <a:t>Issue de 2 courants </a:t>
            </a:r>
          </a:p>
        </p:txBody>
      </p:sp>
      <p:cxnSp>
        <p:nvCxnSpPr>
          <p:cNvPr id="8" name="Connecteur droit avec flèche 7"/>
          <p:cNvCxnSpPr>
            <a:cxnSpLocks/>
          </p:cNvCxnSpPr>
          <p:nvPr/>
        </p:nvCxnSpPr>
        <p:spPr>
          <a:xfrm flipH="1">
            <a:off x="4024298" y="3692869"/>
            <a:ext cx="1079330" cy="8077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cteur droit avec flèche 9"/>
          <p:cNvCxnSpPr>
            <a:cxnSpLocks/>
          </p:cNvCxnSpPr>
          <p:nvPr/>
        </p:nvCxnSpPr>
        <p:spPr>
          <a:xfrm>
            <a:off x="6996223" y="3692869"/>
            <a:ext cx="1100041" cy="807701"/>
          </a:xfrm>
          <a:prstGeom prst="straightConnector1">
            <a:avLst/>
          </a:prstGeom>
          <a:ln w="28575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ZoneTexte 11"/>
          <p:cNvSpPr txBox="1"/>
          <p:nvPr/>
        </p:nvSpPr>
        <p:spPr>
          <a:xfrm>
            <a:off x="1524000" y="4500571"/>
            <a:ext cx="4143372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/>
              </a:rPr>
              <a:t>É</a:t>
            </a:r>
            <a:r>
              <a:rPr lang="fr-FR" sz="2400" dirty="0">
                <a:solidFill>
                  <a:srgbClr val="0070C0"/>
                </a:solidFill>
              </a:rPr>
              <a:t>cologie urbaine</a:t>
            </a:r>
            <a:r>
              <a:rPr lang="fr-FR" sz="2400" b="1" dirty="0">
                <a:solidFill>
                  <a:srgbClr val="0070C0"/>
                </a:solidFill>
              </a:rPr>
              <a:t> </a:t>
            </a:r>
            <a:r>
              <a:rPr lang="fr-FR" sz="2400" b="1" u="sng" dirty="0">
                <a:solidFill>
                  <a:srgbClr val="0070C0"/>
                </a:solidFill>
              </a:rPr>
              <a:t>classique</a:t>
            </a:r>
          </a:p>
          <a:p>
            <a:r>
              <a:rPr lang="fr-FR" sz="2400" dirty="0">
                <a:latin typeface="Calibri"/>
              </a:rPr>
              <a:t>É</a:t>
            </a:r>
            <a:r>
              <a:rPr lang="fr-FR" sz="2400" dirty="0"/>
              <a:t>cole de Chicago (Années 1920) </a:t>
            </a:r>
          </a:p>
        </p:txBody>
      </p:sp>
      <p:sp>
        <p:nvSpPr>
          <p:cNvPr id="13" name="ZoneTexte 12"/>
          <p:cNvSpPr txBox="1"/>
          <p:nvPr/>
        </p:nvSpPr>
        <p:spPr>
          <a:xfrm>
            <a:off x="7167570" y="4500571"/>
            <a:ext cx="3500430" cy="830997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fr-FR" sz="2400" dirty="0">
                <a:solidFill>
                  <a:srgbClr val="0070C0"/>
                </a:solidFill>
                <a:latin typeface="Calibri"/>
              </a:rPr>
              <a:t>É</a:t>
            </a:r>
            <a:r>
              <a:rPr lang="fr-FR" sz="2400" dirty="0">
                <a:solidFill>
                  <a:srgbClr val="0070C0"/>
                </a:solidFill>
              </a:rPr>
              <a:t>cologie urbaine </a:t>
            </a:r>
            <a:r>
              <a:rPr lang="fr-FR" sz="2400" b="1" u="sng" dirty="0">
                <a:solidFill>
                  <a:srgbClr val="0070C0"/>
                </a:solidFill>
              </a:rPr>
              <a:t>moderne</a:t>
            </a:r>
            <a:r>
              <a:rPr lang="fr-FR" sz="2400" dirty="0">
                <a:solidFill>
                  <a:srgbClr val="0070C0"/>
                </a:solidFill>
              </a:rPr>
              <a:t> </a:t>
            </a:r>
            <a:r>
              <a:rPr lang="fr-FR" sz="2400" dirty="0"/>
              <a:t>(Années 1990</a:t>
            </a:r>
            <a:r>
              <a:rPr lang="fr-FR" sz="2000" dirty="0"/>
              <a:t>)</a:t>
            </a:r>
          </a:p>
        </p:txBody>
      </p:sp>
      <p:sp>
        <p:nvSpPr>
          <p:cNvPr id="11" name="ZoneTexte 10"/>
          <p:cNvSpPr txBox="1"/>
          <p:nvPr/>
        </p:nvSpPr>
        <p:spPr>
          <a:xfrm>
            <a:off x="106327" y="1214423"/>
            <a:ext cx="11876566" cy="830997"/>
          </a:xfrm>
          <a:prstGeom prst="rect">
            <a:avLst/>
          </a:prstGeom>
          <a:solidFill>
            <a:srgbClr val="92D050"/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just"/>
            <a:r>
              <a:rPr lang="fr-FR" sz="2400" dirty="0">
                <a:solidFill>
                  <a:schemeClr val="tx1"/>
                </a:solidFill>
              </a:rPr>
              <a:t>Intérêt général de l’écologie urbaine est de </a:t>
            </a:r>
            <a:r>
              <a:rPr lang="fr-FR" sz="2400" b="1" u="sng" dirty="0">
                <a:solidFill>
                  <a:schemeClr val="tx1"/>
                </a:solidFill>
              </a:rPr>
              <a:t>réduire les impacts environnementaux négatifs </a:t>
            </a:r>
            <a:r>
              <a:rPr lang="fr-FR" sz="2400" dirty="0">
                <a:solidFill>
                  <a:schemeClr val="tx1"/>
                </a:solidFill>
              </a:rPr>
              <a:t>dans la ville 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255181" y="0"/>
            <a:ext cx="11695813" cy="6858000"/>
          </a:xfrm>
        </p:spPr>
        <p:txBody>
          <a:bodyPr>
            <a:normAutofit/>
          </a:bodyPr>
          <a:lstStyle/>
          <a:p>
            <a:pPr algn="l"/>
            <a:r>
              <a:rPr lang="fr-FR" sz="3000" b="1" u="sng" dirty="0"/>
              <a:t>1-1/ L’écologie urbaine classique :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L’École de Chicago est une </a:t>
            </a:r>
            <a:r>
              <a:rPr lang="fr-FR" b="1" u="sng" dirty="0"/>
              <a:t>sociologie urbaine</a:t>
            </a:r>
            <a:r>
              <a:rPr lang="fr-FR" dirty="0"/>
              <a:t>  qui étudie </a:t>
            </a:r>
            <a:r>
              <a:rPr lang="fr-FR" u="sng" dirty="0"/>
              <a:t>:</a:t>
            </a:r>
          </a:p>
          <a:p>
            <a:pPr algn="just"/>
            <a:r>
              <a:rPr lang="fr-FR" dirty="0"/>
              <a:t>            </a:t>
            </a:r>
            <a:r>
              <a:rPr lang="fr-FR" u="sng" dirty="0"/>
              <a:t>La dimension sociale de la ville.</a:t>
            </a:r>
          </a:p>
          <a:p>
            <a:pPr algn="just"/>
            <a:r>
              <a:rPr lang="fr-FR" dirty="0"/>
              <a:t>           </a:t>
            </a:r>
          </a:p>
          <a:p>
            <a:pPr algn="just"/>
            <a:r>
              <a:rPr lang="fr-FR" dirty="0"/>
              <a:t>           Les problèmes auxquels la ville de Chicago était alors confrontée du fait de sa très forte croissance (</a:t>
            </a:r>
            <a:r>
              <a:rPr lang="fr-FR" b="1" u="sng" dirty="0"/>
              <a:t>5 000 habitants en 1840</a:t>
            </a:r>
            <a:r>
              <a:rPr lang="fr-FR" dirty="0"/>
              <a:t> à </a:t>
            </a:r>
            <a:r>
              <a:rPr lang="fr-FR" b="1" u="sng" dirty="0"/>
              <a:t>1 million en 1890</a:t>
            </a:r>
            <a:r>
              <a:rPr lang="fr-FR" dirty="0"/>
              <a:t>). </a:t>
            </a:r>
          </a:p>
          <a:p>
            <a:pPr algn="just"/>
            <a:r>
              <a:rPr lang="fr-FR" dirty="0"/>
              <a:t>          </a:t>
            </a:r>
          </a:p>
          <a:p>
            <a:pPr algn="just"/>
            <a:r>
              <a:rPr lang="fr-FR" dirty="0"/>
              <a:t>           Les problèmes d’</a:t>
            </a:r>
            <a:r>
              <a:rPr lang="fr-FR" b="1" u="sng" dirty="0"/>
              <a:t>immigration</a:t>
            </a:r>
            <a:r>
              <a:rPr lang="fr-FR" dirty="0"/>
              <a:t> et d’</a:t>
            </a:r>
            <a:r>
              <a:rPr lang="fr-FR" b="1" u="sng" dirty="0"/>
              <a:t>assimilation</a:t>
            </a:r>
            <a:r>
              <a:rPr lang="fr-FR" dirty="0"/>
              <a:t> des millions d’immigrants à la société américaine. </a:t>
            </a:r>
          </a:p>
          <a:p>
            <a:pPr algn="just"/>
            <a:endParaRPr lang="fr-FR" dirty="0"/>
          </a:p>
          <a:p>
            <a:pPr algn="just"/>
            <a:r>
              <a:rPr lang="fr-FR" dirty="0"/>
              <a:t>Pour modéliser ces problèmes et l’agencement de populations de </a:t>
            </a:r>
            <a:r>
              <a:rPr lang="fr-FR" u="sng" dirty="0"/>
              <a:t>différentes origines </a:t>
            </a:r>
            <a:r>
              <a:rPr lang="fr-FR" dirty="0"/>
              <a:t>qu’a connu Chicago.</a:t>
            </a:r>
          </a:p>
          <a:p>
            <a:pPr algn="just"/>
            <a:r>
              <a:rPr lang="fr-FR" dirty="0"/>
              <a:t>les sociologues </a:t>
            </a:r>
            <a:r>
              <a:rPr lang="fr-FR" u="sng" dirty="0"/>
              <a:t>se sont inspiré des concepts de l’écologie végétale </a:t>
            </a:r>
            <a:r>
              <a:rPr lang="fr-FR" dirty="0"/>
              <a:t>(Domination, Compétition, Invasion, Regroupement, Succession…..)</a:t>
            </a:r>
          </a:p>
          <a:p>
            <a:pPr algn="just"/>
            <a:r>
              <a:rPr lang="fr-FR" dirty="0"/>
              <a:t>ce qui justifie le terme d'écologie urbaine qui qualifie l'École de Chicago. </a:t>
            </a:r>
          </a:p>
        </p:txBody>
      </p:sp>
      <p:sp>
        <p:nvSpPr>
          <p:cNvPr id="4" name="Flèche droite 3"/>
          <p:cNvSpPr/>
          <p:nvPr/>
        </p:nvSpPr>
        <p:spPr>
          <a:xfrm>
            <a:off x="343786" y="1506154"/>
            <a:ext cx="714348" cy="35719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>
              <a:solidFill>
                <a:schemeClr val="accent2">
                  <a:lumMod val="60000"/>
                  <a:lumOff val="40000"/>
                </a:schemeClr>
              </a:solidFill>
              <a:highlight>
                <a:srgbClr val="00FF00"/>
              </a:highlight>
            </a:endParaRPr>
          </a:p>
        </p:txBody>
      </p:sp>
      <p:sp>
        <p:nvSpPr>
          <p:cNvPr id="5" name="Flèche droite 4"/>
          <p:cNvSpPr/>
          <p:nvPr/>
        </p:nvSpPr>
        <p:spPr>
          <a:xfrm>
            <a:off x="343786" y="2387664"/>
            <a:ext cx="714348" cy="35719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Flèche droite 5"/>
          <p:cNvSpPr/>
          <p:nvPr/>
        </p:nvSpPr>
        <p:spPr>
          <a:xfrm>
            <a:off x="343786" y="3590647"/>
            <a:ext cx="714348" cy="357190"/>
          </a:xfrm>
          <a:prstGeom prst="rightArrow">
            <a:avLst/>
          </a:prstGeom>
          <a:solidFill>
            <a:schemeClr val="accent6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38114" y="-59296"/>
            <a:ext cx="7772400" cy="500041"/>
          </a:xfrm>
        </p:spPr>
        <p:txBody>
          <a:bodyPr>
            <a:normAutofit fontScale="90000"/>
          </a:bodyPr>
          <a:lstStyle/>
          <a:p>
            <a:pPr algn="l"/>
            <a:r>
              <a:rPr lang="fr-FR" sz="3200" b="1" u="sng" dirty="0">
                <a:latin typeface="+mn-lt"/>
              </a:rPr>
              <a:t>1-2/ L’écologie urbaine moderne :</a:t>
            </a:r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80753" y="500042"/>
            <a:ext cx="12011247" cy="817443"/>
          </a:xfrm>
          <a:solidFill>
            <a:schemeClr val="accent6">
              <a:lumMod val="40000"/>
              <a:lumOff val="60000"/>
            </a:schemeClr>
          </a:solidFill>
        </p:spPr>
        <p:txBody>
          <a:bodyPr>
            <a:noAutofit/>
          </a:bodyPr>
          <a:lstStyle/>
          <a:p>
            <a:pPr algn="just"/>
            <a:r>
              <a:rPr lang="fr-FR" dirty="0"/>
              <a:t>l’écologie urbaine Moderne est un concept qui rapproche </a:t>
            </a:r>
            <a:r>
              <a:rPr lang="fr-FR" u="sng" dirty="0"/>
              <a:t>les enjeux écologiques</a:t>
            </a:r>
            <a:r>
              <a:rPr lang="fr-FR" dirty="0"/>
              <a:t>, à la vie en ville. (Écosystème urbain) </a:t>
            </a:r>
          </a:p>
        </p:txBody>
      </p:sp>
      <p:sp>
        <p:nvSpPr>
          <p:cNvPr id="4" name="ZoneTexte 3"/>
          <p:cNvSpPr txBox="1"/>
          <p:nvPr/>
        </p:nvSpPr>
        <p:spPr>
          <a:xfrm>
            <a:off x="1524000" y="1428736"/>
            <a:ext cx="3643306" cy="400110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sz="2000" b="1" dirty="0"/>
              <a:t>Problèmes environnementaux</a:t>
            </a:r>
            <a:r>
              <a:rPr lang="fr-FR" dirty="0"/>
              <a:t>:</a:t>
            </a:r>
          </a:p>
        </p:txBody>
      </p:sp>
      <p:sp>
        <p:nvSpPr>
          <p:cNvPr id="5" name="ZoneTexte 4"/>
          <p:cNvSpPr txBox="1"/>
          <p:nvPr/>
        </p:nvSpPr>
        <p:spPr>
          <a:xfrm>
            <a:off x="1524000" y="1857365"/>
            <a:ext cx="5000628" cy="1015663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2000" b="1" dirty="0"/>
              <a:t>Pollution (Déchets, Dégradation de la qualité d’air, Nuisance sonore….etc.)</a:t>
            </a:r>
          </a:p>
          <a:p>
            <a:pPr>
              <a:buFontTx/>
              <a:buChar char="-"/>
            </a:pPr>
            <a:r>
              <a:rPr lang="fr-FR" sz="2000" b="1" dirty="0"/>
              <a:t>Epuisement des ressources naturelles</a:t>
            </a:r>
            <a:r>
              <a:rPr lang="fr-FR" b="1" dirty="0"/>
              <a:t>.</a:t>
            </a:r>
          </a:p>
        </p:txBody>
      </p:sp>
      <p:sp>
        <p:nvSpPr>
          <p:cNvPr id="7" name="ZoneTexte 6"/>
          <p:cNvSpPr txBox="1"/>
          <p:nvPr/>
        </p:nvSpPr>
        <p:spPr>
          <a:xfrm>
            <a:off x="1524000" y="3714752"/>
            <a:ext cx="5000628" cy="707886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sz="2000" b="1" dirty="0"/>
              <a:t> Atténuer la pollution et réduire les impacts </a:t>
            </a:r>
          </a:p>
          <a:p>
            <a:r>
              <a:rPr lang="fr-FR" sz="2000" b="1" dirty="0"/>
              <a:t>- Rationaliser l’utilisation des ressources </a:t>
            </a:r>
          </a:p>
        </p:txBody>
      </p:sp>
      <p:sp>
        <p:nvSpPr>
          <p:cNvPr id="8" name="ZoneTexte 7"/>
          <p:cNvSpPr txBox="1"/>
          <p:nvPr/>
        </p:nvSpPr>
        <p:spPr>
          <a:xfrm>
            <a:off x="1524000" y="5500703"/>
            <a:ext cx="6014484" cy="646331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buFontTx/>
              <a:buChar char="-"/>
            </a:pPr>
            <a:r>
              <a:rPr lang="fr-FR" b="1" dirty="0"/>
              <a:t> Améliorer le cadre de vie des citoyens </a:t>
            </a:r>
          </a:p>
          <a:p>
            <a:r>
              <a:rPr lang="fr-FR" b="1" dirty="0"/>
              <a:t>- Protéger les ressources (Augmenter la durabilité d’une ville) </a:t>
            </a:r>
          </a:p>
        </p:txBody>
      </p:sp>
      <p:sp>
        <p:nvSpPr>
          <p:cNvPr id="9" name="ZoneTexte 8"/>
          <p:cNvSpPr txBox="1"/>
          <p:nvPr/>
        </p:nvSpPr>
        <p:spPr>
          <a:xfrm>
            <a:off x="1524000" y="3286124"/>
            <a:ext cx="3786182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Actions:</a:t>
            </a:r>
            <a:r>
              <a:rPr lang="fr-FR" dirty="0"/>
              <a:t> </a:t>
            </a:r>
          </a:p>
        </p:txBody>
      </p:sp>
      <p:sp>
        <p:nvSpPr>
          <p:cNvPr id="10" name="ZoneTexte 9"/>
          <p:cNvSpPr txBox="1"/>
          <p:nvPr/>
        </p:nvSpPr>
        <p:spPr>
          <a:xfrm>
            <a:off x="1524000" y="5072074"/>
            <a:ext cx="3714744" cy="369332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fr-FR" b="1" dirty="0"/>
              <a:t>Objectifs</a:t>
            </a:r>
            <a:r>
              <a:rPr lang="fr-FR" dirty="0"/>
              <a:t>:</a:t>
            </a:r>
          </a:p>
        </p:txBody>
      </p:sp>
      <p:sp>
        <p:nvSpPr>
          <p:cNvPr id="12" name="Accolade ouvrante 11"/>
          <p:cNvSpPr/>
          <p:nvPr/>
        </p:nvSpPr>
        <p:spPr>
          <a:xfrm>
            <a:off x="6596066" y="3286124"/>
            <a:ext cx="357190" cy="1785950"/>
          </a:xfrm>
          <a:prstGeom prst="leftBrac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fr-FR" b="1" dirty="0"/>
          </a:p>
        </p:txBody>
      </p:sp>
      <p:sp>
        <p:nvSpPr>
          <p:cNvPr id="13" name="ZoneTexte 12"/>
          <p:cNvSpPr txBox="1"/>
          <p:nvPr/>
        </p:nvSpPr>
        <p:spPr>
          <a:xfrm>
            <a:off x="6953256" y="3254499"/>
            <a:ext cx="4944577" cy="1938992"/>
          </a:xfrm>
          <a:prstGeom prst="rect">
            <a:avLst/>
          </a:prstGeom>
          <a:solidFill>
            <a:schemeClr val="accent6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r>
              <a:rPr lang="fr-FR" sz="2000" b="1" u="sng" dirty="0"/>
              <a:t>Axes de l’écologie urbaine:</a:t>
            </a:r>
          </a:p>
          <a:p>
            <a:pPr>
              <a:buFont typeface="Arial" charset="0"/>
              <a:buChar char="•"/>
            </a:pPr>
            <a:r>
              <a:rPr lang="fr-FR" sz="2000" b="1" dirty="0"/>
              <a:t>Réduction de la pollution atmosphérique</a:t>
            </a:r>
          </a:p>
          <a:p>
            <a:pPr>
              <a:buFont typeface="Arial" charset="0"/>
              <a:buChar char="•"/>
            </a:pPr>
            <a:r>
              <a:rPr lang="fr-FR" sz="2000" b="1" dirty="0"/>
              <a:t>Aménagement des espaces verts</a:t>
            </a:r>
          </a:p>
          <a:p>
            <a:pPr>
              <a:buFont typeface="Arial" charset="0"/>
              <a:buChar char="•"/>
            </a:pPr>
            <a:r>
              <a:rPr lang="fr-FR" sz="2000" b="1" dirty="0"/>
              <a:t>Désimperméabilisation des sols</a:t>
            </a:r>
          </a:p>
          <a:p>
            <a:pPr>
              <a:buFont typeface="Arial" charset="0"/>
              <a:buChar char="•"/>
            </a:pPr>
            <a:r>
              <a:rPr lang="fr-FR" sz="2000" b="1" dirty="0"/>
              <a:t>Gestion des déchets </a:t>
            </a:r>
          </a:p>
          <a:p>
            <a:pPr>
              <a:buFont typeface="Arial" charset="0"/>
              <a:buChar char="•"/>
            </a:pPr>
            <a:r>
              <a:rPr lang="fr-FR" sz="2000" b="1" dirty="0"/>
              <a:t>Réduction de la nuisance sonore   </a:t>
            </a:r>
          </a:p>
        </p:txBody>
      </p:sp>
      <p:sp>
        <p:nvSpPr>
          <p:cNvPr id="14" name="Flèche vers le bas 13"/>
          <p:cNvSpPr/>
          <p:nvPr/>
        </p:nvSpPr>
        <p:spPr>
          <a:xfrm>
            <a:off x="3381356" y="2857496"/>
            <a:ext cx="357190" cy="428628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Flèche vers le bas 14"/>
          <p:cNvSpPr/>
          <p:nvPr/>
        </p:nvSpPr>
        <p:spPr>
          <a:xfrm>
            <a:off x="3381356" y="4429132"/>
            <a:ext cx="357190" cy="642942"/>
          </a:xfrm>
          <a:prstGeom prst="downArrow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</TotalTime>
  <Words>307</Words>
  <Application>Microsoft Office PowerPoint</Application>
  <PresentationFormat>Widescreen</PresentationFormat>
  <Paragraphs>43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8" baseType="lpstr">
      <vt:lpstr>Arial</vt:lpstr>
      <vt:lpstr>Calibri</vt:lpstr>
      <vt:lpstr>Calibri Light</vt:lpstr>
      <vt:lpstr>Office Theme</vt:lpstr>
      <vt:lpstr>Cours n°1</vt:lpstr>
      <vt:lpstr>PowerPoint Presentation</vt:lpstr>
      <vt:lpstr>PowerPoint Presentation</vt:lpstr>
      <vt:lpstr>1-2/ L’écologie urbaine moderne :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ZED</dc:creator>
  <cp:lastModifiedBy>ZED</cp:lastModifiedBy>
  <cp:revision>1</cp:revision>
  <dcterms:created xsi:type="dcterms:W3CDTF">2024-10-14T22:08:18Z</dcterms:created>
  <dcterms:modified xsi:type="dcterms:W3CDTF">2024-10-14T22:13:34Z</dcterms:modified>
</cp:coreProperties>
</file>