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8" r:id="rId1"/>
    <p:sldMasterId id="2147483771" r:id="rId2"/>
  </p:sldMasterIdLst>
  <p:notesMasterIdLst>
    <p:notesMasterId r:id="rId51"/>
  </p:notesMasterIdLst>
  <p:sldIdLst>
    <p:sldId id="256" r:id="rId3"/>
    <p:sldId id="404" r:id="rId4"/>
    <p:sldId id="406" r:id="rId5"/>
    <p:sldId id="385" r:id="rId6"/>
    <p:sldId id="427" r:id="rId7"/>
    <p:sldId id="429" r:id="rId8"/>
    <p:sldId id="430" r:id="rId9"/>
    <p:sldId id="431" r:id="rId10"/>
    <p:sldId id="432" r:id="rId11"/>
    <p:sldId id="433" r:id="rId12"/>
    <p:sldId id="434" r:id="rId13"/>
    <p:sldId id="435" r:id="rId14"/>
    <p:sldId id="436" r:id="rId15"/>
    <p:sldId id="439" r:id="rId16"/>
    <p:sldId id="437" r:id="rId17"/>
    <p:sldId id="438" r:id="rId18"/>
    <p:sldId id="440" r:id="rId19"/>
    <p:sldId id="441" r:id="rId20"/>
    <p:sldId id="442" r:id="rId21"/>
    <p:sldId id="443" r:id="rId22"/>
    <p:sldId id="444" r:id="rId23"/>
    <p:sldId id="445" r:id="rId24"/>
    <p:sldId id="447" r:id="rId25"/>
    <p:sldId id="446" r:id="rId26"/>
    <p:sldId id="448" r:id="rId27"/>
    <p:sldId id="451" r:id="rId28"/>
    <p:sldId id="450" r:id="rId29"/>
    <p:sldId id="449" r:id="rId30"/>
    <p:sldId id="452" r:id="rId31"/>
    <p:sldId id="453" r:id="rId32"/>
    <p:sldId id="454" r:id="rId33"/>
    <p:sldId id="455" r:id="rId34"/>
    <p:sldId id="456" r:id="rId35"/>
    <p:sldId id="457" r:id="rId36"/>
    <p:sldId id="458" r:id="rId37"/>
    <p:sldId id="460" r:id="rId38"/>
    <p:sldId id="459" r:id="rId39"/>
    <p:sldId id="466" r:id="rId40"/>
    <p:sldId id="467" r:id="rId41"/>
    <p:sldId id="468" r:id="rId42"/>
    <p:sldId id="469" r:id="rId43"/>
    <p:sldId id="470" r:id="rId44"/>
    <p:sldId id="471" r:id="rId45"/>
    <p:sldId id="472" r:id="rId46"/>
    <p:sldId id="461" r:id="rId47"/>
    <p:sldId id="462" r:id="rId48"/>
    <p:sldId id="463" r:id="rId49"/>
    <p:sldId id="465" r:id="rId50"/>
  </p:sldIdLst>
  <p:sldSz cx="14401800" cy="9001125"/>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835">
          <p15:clr>
            <a:srgbClr val="A4A3A4"/>
          </p15:clr>
        </p15:guide>
        <p15:guide id="2" pos="45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249"/>
    <a:srgbClr val="FF3300"/>
    <a:srgbClr val="319595"/>
    <a:srgbClr val="FF3505"/>
    <a:srgbClr val="00CC00"/>
    <a:srgbClr val="3CB9B6"/>
    <a:srgbClr val="FF4215"/>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462" autoAdjust="0"/>
    <p:restoredTop sz="93951" autoAdjust="0"/>
  </p:normalViewPr>
  <p:slideViewPr>
    <p:cSldViewPr>
      <p:cViewPr varScale="1">
        <p:scale>
          <a:sx n="66" d="100"/>
          <a:sy n="66" d="100"/>
        </p:scale>
        <p:origin x="1446" y="84"/>
      </p:cViewPr>
      <p:guideLst>
        <p:guide orient="horz" pos="2835"/>
        <p:guide pos="453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5113D080-731B-497A-86CC-130A608FA8E1}" type="datetimeFigureOut">
              <a:rPr lang="fr-FR"/>
              <a:pPr>
                <a:defRPr/>
              </a:pPr>
              <a:t>03/05/2023</a:t>
            </a:fld>
            <a:endParaRPr lang="fr-FR"/>
          </a:p>
        </p:txBody>
      </p:sp>
      <p:sp>
        <p:nvSpPr>
          <p:cNvPr id="4" name="Espace réservé de l'image des diapositives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0C69F13-E351-4ABD-BC50-9C5753ED6968}" type="slidenum">
              <a:rPr lang="fr-FR"/>
              <a:pPr>
                <a:defRPr/>
              </a:pPr>
              <a:t>‹#›</a:t>
            </a:fld>
            <a:endParaRPr lang="fr-FR"/>
          </a:p>
        </p:txBody>
      </p:sp>
    </p:spTree>
    <p:extLst>
      <p:ext uri="{BB962C8B-B14F-4D97-AF65-F5344CB8AC3E}">
        <p14:creationId xmlns:p14="http://schemas.microsoft.com/office/powerpoint/2010/main" val="3594439564"/>
      </p:ext>
    </p:extLst>
  </p:cSld>
  <p:clrMap bg1="lt1" tx1="dk1" bg2="lt2" tx2="dk2" accent1="accent1" accent2="accent2" accent3="accent3" accent4="accent4" accent5="accent5" accent6="accent6" hlink="hlink" folHlink="folHlink"/>
  <p:notesStyle>
    <a:lvl1pPr algn="l" defTabSz="1233488" rtl="0" eaLnBrk="0" fontAlgn="base" hangingPunct="0">
      <a:spcBef>
        <a:spcPct val="30000"/>
      </a:spcBef>
      <a:spcAft>
        <a:spcPct val="0"/>
      </a:spcAft>
      <a:defRPr sz="1600" kern="1200">
        <a:solidFill>
          <a:schemeClr val="tx1"/>
        </a:solidFill>
        <a:latin typeface="+mn-lt"/>
        <a:ea typeface="+mn-ea"/>
        <a:cs typeface="+mn-cs"/>
      </a:defRPr>
    </a:lvl1pPr>
    <a:lvl2pPr marL="615950" algn="l" defTabSz="1233488" rtl="0" eaLnBrk="0" fontAlgn="base" hangingPunct="0">
      <a:spcBef>
        <a:spcPct val="30000"/>
      </a:spcBef>
      <a:spcAft>
        <a:spcPct val="0"/>
      </a:spcAft>
      <a:defRPr sz="1600" kern="1200">
        <a:solidFill>
          <a:schemeClr val="tx1"/>
        </a:solidFill>
        <a:latin typeface="+mn-lt"/>
        <a:ea typeface="+mn-ea"/>
        <a:cs typeface="+mn-cs"/>
      </a:defRPr>
    </a:lvl2pPr>
    <a:lvl3pPr marL="1233488" algn="l" defTabSz="1233488" rtl="0" eaLnBrk="0" fontAlgn="base" hangingPunct="0">
      <a:spcBef>
        <a:spcPct val="30000"/>
      </a:spcBef>
      <a:spcAft>
        <a:spcPct val="0"/>
      </a:spcAft>
      <a:defRPr sz="1600" kern="1200">
        <a:solidFill>
          <a:schemeClr val="tx1"/>
        </a:solidFill>
        <a:latin typeface="+mn-lt"/>
        <a:ea typeface="+mn-ea"/>
        <a:cs typeface="+mn-cs"/>
      </a:defRPr>
    </a:lvl3pPr>
    <a:lvl4pPr marL="1851025" algn="l" defTabSz="1233488" rtl="0" eaLnBrk="0" fontAlgn="base" hangingPunct="0">
      <a:spcBef>
        <a:spcPct val="30000"/>
      </a:spcBef>
      <a:spcAft>
        <a:spcPct val="0"/>
      </a:spcAft>
      <a:defRPr sz="1600" kern="1200">
        <a:solidFill>
          <a:schemeClr val="tx1"/>
        </a:solidFill>
        <a:latin typeface="+mn-lt"/>
        <a:ea typeface="+mn-ea"/>
        <a:cs typeface="+mn-cs"/>
      </a:defRPr>
    </a:lvl4pPr>
    <a:lvl5pPr marL="2468563" algn="l" defTabSz="1233488" rtl="0" eaLnBrk="0" fontAlgn="base" hangingPunct="0">
      <a:spcBef>
        <a:spcPct val="30000"/>
      </a:spcBef>
      <a:spcAft>
        <a:spcPct val="0"/>
      </a:spcAft>
      <a:defRPr sz="1600" kern="1200">
        <a:solidFill>
          <a:schemeClr val="tx1"/>
        </a:solidFill>
        <a:latin typeface="+mn-lt"/>
        <a:ea typeface="+mn-ea"/>
        <a:cs typeface="+mn-cs"/>
      </a:defRPr>
    </a:lvl5pPr>
    <a:lvl6pPr marL="3086100" algn="l" defTabSz="1234440" rtl="0" eaLnBrk="1" latinLnBrk="0" hangingPunct="1">
      <a:defRPr sz="1600" kern="1200">
        <a:solidFill>
          <a:schemeClr val="tx1"/>
        </a:solidFill>
        <a:latin typeface="+mn-lt"/>
        <a:ea typeface="+mn-ea"/>
        <a:cs typeface="+mn-cs"/>
      </a:defRPr>
    </a:lvl6pPr>
    <a:lvl7pPr marL="3703320" algn="l" defTabSz="1234440" rtl="0" eaLnBrk="1" latinLnBrk="0" hangingPunct="1">
      <a:defRPr sz="1600" kern="1200">
        <a:solidFill>
          <a:schemeClr val="tx1"/>
        </a:solidFill>
        <a:latin typeface="+mn-lt"/>
        <a:ea typeface="+mn-ea"/>
        <a:cs typeface="+mn-cs"/>
      </a:defRPr>
    </a:lvl7pPr>
    <a:lvl8pPr marL="4320540" algn="l" defTabSz="1234440" rtl="0" eaLnBrk="1" latinLnBrk="0" hangingPunct="1">
      <a:defRPr sz="1600" kern="1200">
        <a:solidFill>
          <a:schemeClr val="tx1"/>
        </a:solidFill>
        <a:latin typeface="+mn-lt"/>
        <a:ea typeface="+mn-ea"/>
        <a:cs typeface="+mn-cs"/>
      </a:defRPr>
    </a:lvl8pPr>
    <a:lvl9pPr marL="4937760" algn="l" defTabSz="123444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pPr/>
              <a:t>4</a:t>
            </a:fld>
            <a:endParaRPr lang="fr-FR" smtClean="0"/>
          </a:p>
        </p:txBody>
      </p:sp>
    </p:spTree>
    <p:extLst>
      <p:ext uri="{BB962C8B-B14F-4D97-AF65-F5344CB8AC3E}">
        <p14:creationId xmlns:p14="http://schemas.microsoft.com/office/powerpoint/2010/main" val="2590938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solidFill>
                  <a:prstClr val="black"/>
                </a:solidFill>
              </a:rPr>
              <a:pPr/>
              <a:t>6</a:t>
            </a:fld>
            <a:endParaRPr lang="fr-FR" smtClean="0">
              <a:solidFill>
                <a:prstClr val="black"/>
              </a:solidFill>
            </a:endParaRPr>
          </a:p>
        </p:txBody>
      </p:sp>
    </p:spTree>
    <p:extLst>
      <p:ext uri="{BB962C8B-B14F-4D97-AF65-F5344CB8AC3E}">
        <p14:creationId xmlns:p14="http://schemas.microsoft.com/office/powerpoint/2010/main" val="1683456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0C69F13-E351-4ABD-BC50-9C5753ED6968}" type="slidenum">
              <a:rPr lang="fr-FR" smtClean="0"/>
              <a:pPr>
                <a:defRPr/>
              </a:pPr>
              <a:t>10</a:t>
            </a:fld>
            <a:endParaRPr lang="fr-FR"/>
          </a:p>
        </p:txBody>
      </p:sp>
    </p:spTree>
    <p:extLst>
      <p:ext uri="{BB962C8B-B14F-4D97-AF65-F5344CB8AC3E}">
        <p14:creationId xmlns:p14="http://schemas.microsoft.com/office/powerpoint/2010/main" val="3566768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err="1" smtClean="0"/>
              <a:t>pieges</a:t>
            </a:r>
            <a:endParaRPr lang="en-US" dirty="0"/>
          </a:p>
        </p:txBody>
      </p:sp>
      <p:sp>
        <p:nvSpPr>
          <p:cNvPr id="4" name="Slide Number Placeholder 3"/>
          <p:cNvSpPr>
            <a:spLocks noGrp="1"/>
          </p:cNvSpPr>
          <p:nvPr>
            <p:ph type="sldNum" sz="quarter" idx="10"/>
          </p:nvPr>
        </p:nvSpPr>
        <p:spPr/>
        <p:txBody>
          <a:bodyPr/>
          <a:lstStyle/>
          <a:p>
            <a:pPr>
              <a:defRPr/>
            </a:pPr>
            <a:fld id="{F0C69F13-E351-4ABD-BC50-9C5753ED6968}" type="slidenum">
              <a:rPr lang="fr-FR" smtClean="0"/>
              <a:pPr>
                <a:defRPr/>
              </a:pPr>
              <a:t>13</a:t>
            </a:fld>
            <a:endParaRPr lang="fr-FR"/>
          </a:p>
        </p:txBody>
      </p:sp>
    </p:spTree>
    <p:extLst>
      <p:ext uri="{BB962C8B-B14F-4D97-AF65-F5344CB8AC3E}">
        <p14:creationId xmlns:p14="http://schemas.microsoft.com/office/powerpoint/2010/main" val="1548003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solidFill>
                  <a:prstClr val="black"/>
                </a:solidFill>
              </a:rPr>
              <a:pPr/>
              <a:t>40</a:t>
            </a:fld>
            <a:endParaRPr lang="fr-FR" smtClean="0">
              <a:solidFill>
                <a:prstClr val="black"/>
              </a:solidFill>
            </a:endParaRPr>
          </a:p>
        </p:txBody>
      </p:sp>
    </p:spTree>
    <p:extLst>
      <p:ext uri="{BB962C8B-B14F-4D97-AF65-F5344CB8AC3E}">
        <p14:creationId xmlns:p14="http://schemas.microsoft.com/office/powerpoint/2010/main" val="1664559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solidFill>
                  <a:prstClr val="black"/>
                </a:solidFill>
              </a:rPr>
              <a:pPr/>
              <a:t>41</a:t>
            </a:fld>
            <a:endParaRPr lang="fr-FR" smtClean="0">
              <a:solidFill>
                <a:prstClr val="black"/>
              </a:solidFill>
            </a:endParaRPr>
          </a:p>
        </p:txBody>
      </p:sp>
    </p:spTree>
    <p:extLst>
      <p:ext uri="{BB962C8B-B14F-4D97-AF65-F5344CB8AC3E}">
        <p14:creationId xmlns:p14="http://schemas.microsoft.com/office/powerpoint/2010/main" val="105184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solidFill>
                  <a:prstClr val="black"/>
                </a:solidFill>
              </a:rPr>
              <a:pPr/>
              <a:t>42</a:t>
            </a:fld>
            <a:endParaRPr lang="fr-FR" smtClean="0">
              <a:solidFill>
                <a:prstClr val="black"/>
              </a:solidFill>
            </a:endParaRPr>
          </a:p>
        </p:txBody>
      </p:sp>
    </p:spTree>
    <p:extLst>
      <p:ext uri="{BB962C8B-B14F-4D97-AF65-F5344CB8AC3E}">
        <p14:creationId xmlns:p14="http://schemas.microsoft.com/office/powerpoint/2010/main" val="327792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19459" name="Espace réservé des notes 2"/>
          <p:cNvSpPr>
            <a:spLocks noGrp="1"/>
          </p:cNvSpPr>
          <p:nvPr>
            <p:ph type="body" idx="1"/>
          </p:nvPr>
        </p:nvSpPr>
        <p:spPr bwMode="auto">
          <a:noFill/>
        </p:spPr>
        <p:txBody>
          <a:bodyPr wrap="square" numCol="1" anchor="t" anchorCtr="0" compatLnSpc="1">
            <a:prstTxWarp prst="textNoShape">
              <a:avLst/>
            </a:prstTxWarp>
          </a:bodyPr>
          <a:lstStyle/>
          <a:p>
            <a:r>
              <a:rPr lang="fr-FR" altLang="fr-FR" smtClean="0"/>
              <a:t>Prévenir- suivi</a:t>
            </a:r>
          </a:p>
        </p:txBody>
      </p:sp>
      <p:sp>
        <p:nvSpPr>
          <p:cNvPr id="19460" name="Espace réservé du numéro de diapositive 3"/>
          <p:cNvSpPr>
            <a:spLocks noGrp="1"/>
          </p:cNvSpPr>
          <p:nvPr>
            <p:ph type="sldNum" sz="quarter" idx="5"/>
          </p:nvPr>
        </p:nvSpPr>
        <p:spPr bwMode="auto">
          <a:noFill/>
          <a:ln>
            <a:miter lim="800000"/>
            <a:headEnd/>
            <a:tailEnd/>
          </a:ln>
        </p:spPr>
        <p:txBody>
          <a:bodyPr/>
          <a:lstStyle/>
          <a:p>
            <a:fld id="{2197D877-4F9A-43BE-B416-04361443A0E3}" type="slidenum">
              <a:rPr lang="fr-FR" smtClean="0">
                <a:solidFill>
                  <a:prstClr val="black"/>
                </a:solidFill>
              </a:rPr>
              <a:pPr/>
              <a:t>43</a:t>
            </a:fld>
            <a:endParaRPr lang="fr-FR" smtClean="0">
              <a:solidFill>
                <a:prstClr val="black"/>
              </a:solidFill>
            </a:endParaRPr>
          </a:p>
        </p:txBody>
      </p:sp>
    </p:spTree>
    <p:extLst>
      <p:ext uri="{BB962C8B-B14F-4D97-AF65-F5344CB8AC3E}">
        <p14:creationId xmlns:p14="http://schemas.microsoft.com/office/powerpoint/2010/main" val="602394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800225" y="1475946"/>
            <a:ext cx="10801350" cy="3133725"/>
          </a:xfrm>
        </p:spPr>
        <p:txBody>
          <a:bodyPr anchor="b"/>
          <a:lstStyle>
            <a:lvl1pPr algn="ctr">
              <a:defRPr sz="7088"/>
            </a:lvl1pPr>
          </a:lstStyle>
          <a:p>
            <a:r>
              <a:rPr lang="fr-FR" smtClean="0"/>
              <a:t>Modifiez le style du titre</a:t>
            </a:r>
            <a:endParaRPr lang="en-US" dirty="0"/>
          </a:p>
        </p:txBody>
      </p:sp>
      <p:sp>
        <p:nvSpPr>
          <p:cNvPr id="3" name="Subtitle 2"/>
          <p:cNvSpPr>
            <a:spLocks noGrp="1"/>
          </p:cNvSpPr>
          <p:nvPr>
            <p:ph type="subTitle" idx="1"/>
          </p:nvPr>
        </p:nvSpPr>
        <p:spPr>
          <a:xfrm>
            <a:off x="1800225" y="4727675"/>
            <a:ext cx="10801350" cy="2173188"/>
          </a:xfrm>
        </p:spPr>
        <p:txBody>
          <a:bodyPr/>
          <a:lstStyle>
            <a:lvl1pPr marL="0" indent="0" algn="ctr">
              <a:buNone/>
              <a:defRPr sz="2835">
                <a:solidFill>
                  <a:schemeClr val="tx1">
                    <a:lumMod val="75000"/>
                    <a:lumOff val="25000"/>
                  </a:schemeClr>
                </a:solidFill>
              </a:defRPr>
            </a:lvl1pPr>
            <a:lvl2pPr marL="540090" indent="0" algn="ctr">
              <a:buNone/>
              <a:defRPr sz="3308"/>
            </a:lvl2pPr>
            <a:lvl3pPr marL="1080181" indent="0" algn="ctr">
              <a:buNone/>
              <a:defRPr sz="2835"/>
            </a:lvl3pPr>
            <a:lvl4pPr marL="1620271" indent="0" algn="ctr">
              <a:buNone/>
              <a:defRPr sz="2363"/>
            </a:lvl4pPr>
            <a:lvl5pPr marL="2160361" indent="0" algn="ctr">
              <a:buNone/>
              <a:defRPr sz="2363"/>
            </a:lvl5pPr>
            <a:lvl6pPr marL="2700452" indent="0" algn="ctr">
              <a:buNone/>
              <a:defRPr sz="2363"/>
            </a:lvl6pPr>
            <a:lvl7pPr marL="3240542" indent="0" algn="ctr">
              <a:buNone/>
              <a:defRPr sz="2363"/>
            </a:lvl7pPr>
            <a:lvl8pPr marL="3780633" indent="0" algn="ctr">
              <a:buNone/>
              <a:defRPr sz="2363"/>
            </a:lvl8pPr>
            <a:lvl9pPr marL="4320723" indent="0" algn="ctr">
              <a:buNone/>
              <a:defRPr sz="2363"/>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lvl1pPr>
              <a:defRPr/>
            </a:lvl1pPr>
          </a:lstStyle>
          <a:p>
            <a:pPr>
              <a:defRPr/>
            </a:pPr>
            <a:fld id="{BA145391-4A5E-465E-BB72-3EA7ADF4956F}"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310F12FA-A46A-4C89-B5DF-637B2473C957}" type="slidenum">
              <a:rPr lang="fr-FR"/>
              <a:pPr>
                <a:defRP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F4B82698-0C38-42D2-86BE-58C27F0CA15A}"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78F73B5A-07CC-4DD5-837F-E355FFD53245}" type="slidenum">
              <a:rPr lang="fr-FR"/>
              <a:pPr>
                <a:defRP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06288" y="472975"/>
            <a:ext cx="3105388" cy="7628037"/>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990124" y="472976"/>
            <a:ext cx="9136142" cy="7628036"/>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lvl1pPr>
              <a:defRPr/>
            </a:lvl1pPr>
          </a:lstStyle>
          <a:p>
            <a:pPr>
              <a:defRPr/>
            </a:pPr>
            <a:fld id="{6B6B01C4-9D6C-4657-A173-2496A4FCA4BA}"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3DA82088-B3A4-46FE-BAF3-CB4615BAC533}" type="slidenum">
              <a:rPr lang="fr-FR"/>
              <a:pPr>
                <a:defRPr/>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slidemodel2">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2057" y="3767708"/>
            <a:ext cx="7007438" cy="933294"/>
          </a:xfrm>
        </p:spPr>
        <p:txBody>
          <a:bodyPr/>
          <a:lstStyle>
            <a:lvl1pPr algn="ctr">
              <a:defRPr sz="4400" b="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defRPr>
            </a:lvl1pPr>
          </a:lstStyle>
          <a:p>
            <a:r>
              <a:rPr lang="fr-FR" smtClean="0"/>
              <a:t>Modifiez le style du titre</a:t>
            </a:r>
            <a:endParaRPr lang="en-US"/>
          </a:p>
        </p:txBody>
      </p:sp>
      <p:sp>
        <p:nvSpPr>
          <p:cNvPr id="3" name="Date Placeholder 2"/>
          <p:cNvSpPr>
            <a:spLocks noGrp="1"/>
          </p:cNvSpPr>
          <p:nvPr>
            <p:ph type="dt" sz="half" idx="10"/>
          </p:nvPr>
        </p:nvSpPr>
        <p:spPr/>
        <p:txBody>
          <a:bodyPr/>
          <a:lstStyle>
            <a:lvl1pPr>
              <a:defRPr/>
            </a:lvl1pPr>
          </a:lstStyle>
          <a:p>
            <a:pPr>
              <a:defRPr/>
            </a:pPr>
            <a:fld id="{95E7AD2E-175B-45EA-9BB2-FA77B93E0257}" type="datetime1">
              <a:rPr lang="fr-FR"/>
              <a:pPr>
                <a:defRPr/>
              </a:pPr>
              <a:t>03/05/2023</a:t>
            </a:fld>
            <a:endParaRPr lang="fr-FR"/>
          </a:p>
        </p:txBody>
      </p:sp>
      <p:sp>
        <p:nvSpPr>
          <p:cNvPr id="4" name="Footer Placeholder 3"/>
          <p:cNvSpPr>
            <a:spLocks noGrp="1"/>
          </p:cNvSpPr>
          <p:nvPr>
            <p:ph type="ftr" sz="quarter" idx="11"/>
          </p:nvPr>
        </p:nvSpPr>
        <p:spPr/>
        <p:txBody>
          <a:bodyPr/>
          <a:lstStyle>
            <a:lvl1pPr>
              <a:defRPr/>
            </a:lvl1pPr>
          </a:lstStyle>
          <a:p>
            <a:pPr>
              <a:defRPr/>
            </a:pPr>
            <a:endParaRPr lang="fr-FR"/>
          </a:p>
        </p:txBody>
      </p:sp>
      <p:sp>
        <p:nvSpPr>
          <p:cNvPr id="5" name="Slide Number Placeholder 4"/>
          <p:cNvSpPr>
            <a:spLocks noGrp="1"/>
          </p:cNvSpPr>
          <p:nvPr>
            <p:ph type="sldNum" sz="quarter" idx="12"/>
          </p:nvPr>
        </p:nvSpPr>
        <p:spPr/>
        <p:txBody>
          <a:bodyPr/>
          <a:lstStyle>
            <a:lvl1pPr>
              <a:defRPr/>
            </a:lvl1pPr>
          </a:lstStyle>
          <a:p>
            <a:pPr>
              <a:defRPr/>
            </a:pPr>
            <a:fld id="{622E2362-E9C2-4EA6-B6F1-1E1A1C0EAEB4}" type="slidenum">
              <a:rPr lang="fr-FR"/>
              <a:pPr>
                <a:defRPr/>
              </a:pPr>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800225" y="1473101"/>
            <a:ext cx="10801350" cy="3133725"/>
          </a:xfrm>
        </p:spPr>
        <p:txBody>
          <a:bodyPr anchor="b"/>
          <a:lstStyle>
            <a:lvl1pPr algn="ctr">
              <a:defRPr sz="7088"/>
            </a:lvl1pPr>
          </a:lstStyle>
          <a:p>
            <a:r>
              <a:rPr lang="fr-FR" smtClean="0"/>
              <a:t>Modifiez le style du titre</a:t>
            </a:r>
            <a:endParaRPr lang="fr-FR"/>
          </a:p>
        </p:txBody>
      </p:sp>
      <p:sp>
        <p:nvSpPr>
          <p:cNvPr id="3" name="Sous-titre 2"/>
          <p:cNvSpPr>
            <a:spLocks noGrp="1"/>
          </p:cNvSpPr>
          <p:nvPr>
            <p:ph type="subTitle" idx="1"/>
          </p:nvPr>
        </p:nvSpPr>
        <p:spPr>
          <a:xfrm>
            <a:off x="1800225" y="4727675"/>
            <a:ext cx="10801350" cy="2173188"/>
          </a:xfrm>
        </p:spPr>
        <p:txBody>
          <a:bodyPr/>
          <a:lstStyle>
            <a:lvl1pPr marL="0" indent="0" algn="ctr">
              <a:buNone/>
              <a:defRPr sz="2835"/>
            </a:lvl1pPr>
            <a:lvl2pPr marL="540090" indent="0" algn="ctr">
              <a:buNone/>
              <a:defRPr sz="2363"/>
            </a:lvl2pPr>
            <a:lvl3pPr marL="1080181" indent="0" algn="ctr">
              <a:buNone/>
              <a:defRPr sz="2126"/>
            </a:lvl3pPr>
            <a:lvl4pPr marL="1620271" indent="0" algn="ctr">
              <a:buNone/>
              <a:defRPr sz="1890"/>
            </a:lvl4pPr>
            <a:lvl5pPr marL="2160361" indent="0" algn="ctr">
              <a:buNone/>
              <a:defRPr sz="1890"/>
            </a:lvl5pPr>
            <a:lvl6pPr marL="2700452" indent="0" algn="ctr">
              <a:buNone/>
              <a:defRPr sz="1890"/>
            </a:lvl6pPr>
            <a:lvl7pPr marL="3240542" indent="0" algn="ctr">
              <a:buNone/>
              <a:defRPr sz="1890"/>
            </a:lvl7pPr>
            <a:lvl8pPr marL="3780633" indent="0" algn="ctr">
              <a:buNone/>
              <a:defRPr sz="1890"/>
            </a:lvl8pPr>
            <a:lvl9pPr marL="4320723" indent="0" algn="ctr">
              <a:buNone/>
              <a:defRPr sz="189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100D1E5C-870F-4F63-97F3-2C84153C88F2}"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6AD6FCE2-3955-4EC4-BD4A-6AED08911EF0}" type="slidenum">
              <a:rPr lang="fr-FR"/>
              <a:pPr>
                <a:defRPr/>
              </a:pPr>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53577BAE-90F4-42A9-AB3D-28EE1A0C1E75}"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EC82800-461F-4232-A78A-69AC71ADF442}" type="slidenum">
              <a:rPr lang="fr-FR"/>
              <a:pPr>
                <a:defRPr/>
              </a:pPr>
              <a:t>‹#›</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82623" y="2244032"/>
            <a:ext cx="12421553" cy="3744217"/>
          </a:xfrm>
        </p:spPr>
        <p:txBody>
          <a:bodyPr anchor="b"/>
          <a:lstStyle>
            <a:lvl1pPr>
              <a:defRPr sz="7088"/>
            </a:lvl1pPr>
          </a:lstStyle>
          <a:p>
            <a:r>
              <a:rPr lang="fr-FR" smtClean="0"/>
              <a:t>Modifiez le style du titre</a:t>
            </a:r>
            <a:endParaRPr lang="fr-FR"/>
          </a:p>
        </p:txBody>
      </p:sp>
      <p:sp>
        <p:nvSpPr>
          <p:cNvPr id="3" name="Espace réservé du texte 2"/>
          <p:cNvSpPr>
            <a:spLocks noGrp="1"/>
          </p:cNvSpPr>
          <p:nvPr>
            <p:ph type="body" idx="1"/>
          </p:nvPr>
        </p:nvSpPr>
        <p:spPr>
          <a:xfrm>
            <a:off x="982623" y="6023671"/>
            <a:ext cx="12421553" cy="1968995"/>
          </a:xfrm>
        </p:spPr>
        <p:txBody>
          <a:bodyPr/>
          <a:lstStyle>
            <a:lvl1pPr marL="0" indent="0">
              <a:buNone/>
              <a:defRPr sz="2835">
                <a:solidFill>
                  <a:schemeClr val="tx1">
                    <a:tint val="75000"/>
                  </a:schemeClr>
                </a:solidFill>
              </a:defRPr>
            </a:lvl1pPr>
            <a:lvl2pPr marL="540090" indent="0">
              <a:buNone/>
              <a:defRPr sz="2363">
                <a:solidFill>
                  <a:schemeClr val="tx1">
                    <a:tint val="75000"/>
                  </a:schemeClr>
                </a:solidFill>
              </a:defRPr>
            </a:lvl2pPr>
            <a:lvl3pPr marL="1080181" indent="0">
              <a:buNone/>
              <a:defRPr sz="2126">
                <a:solidFill>
                  <a:schemeClr val="tx1">
                    <a:tint val="75000"/>
                  </a:schemeClr>
                </a:solidFill>
              </a:defRPr>
            </a:lvl3pPr>
            <a:lvl4pPr marL="1620271" indent="0">
              <a:buNone/>
              <a:defRPr sz="1890">
                <a:solidFill>
                  <a:schemeClr val="tx1">
                    <a:tint val="75000"/>
                  </a:schemeClr>
                </a:solidFill>
              </a:defRPr>
            </a:lvl4pPr>
            <a:lvl5pPr marL="2160361" indent="0">
              <a:buNone/>
              <a:defRPr sz="1890">
                <a:solidFill>
                  <a:schemeClr val="tx1">
                    <a:tint val="75000"/>
                  </a:schemeClr>
                </a:solidFill>
              </a:defRPr>
            </a:lvl5pPr>
            <a:lvl6pPr marL="2700452" indent="0">
              <a:buNone/>
              <a:defRPr sz="1890">
                <a:solidFill>
                  <a:schemeClr val="tx1">
                    <a:tint val="75000"/>
                  </a:schemeClr>
                </a:solidFill>
              </a:defRPr>
            </a:lvl6pPr>
            <a:lvl7pPr marL="3240542" indent="0">
              <a:buNone/>
              <a:defRPr sz="1890">
                <a:solidFill>
                  <a:schemeClr val="tx1">
                    <a:tint val="75000"/>
                  </a:schemeClr>
                </a:solidFill>
              </a:defRPr>
            </a:lvl7pPr>
            <a:lvl8pPr marL="3780633" indent="0">
              <a:buNone/>
              <a:defRPr sz="1890">
                <a:solidFill>
                  <a:schemeClr val="tx1">
                    <a:tint val="75000"/>
                  </a:schemeClr>
                </a:solidFill>
              </a:defRPr>
            </a:lvl8pPr>
            <a:lvl9pPr marL="4320723" indent="0">
              <a:buNone/>
              <a:defRPr sz="189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5A0A70E1-2885-420A-8666-7A620007F678}"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9720CBF6-3221-49E8-B744-6F936D30A48A}" type="slidenum">
              <a:rPr lang="fr-FR"/>
              <a:pPr>
                <a:defRPr/>
              </a:pPr>
              <a:t>‹#›</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990124" y="2396133"/>
            <a:ext cx="6120765" cy="5711131"/>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7290911" y="2396133"/>
            <a:ext cx="6120765" cy="5711131"/>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927C67FC-4727-41A7-8354-D988B11D79BE}" type="datetime1">
              <a:rPr lang="fr-FR"/>
              <a:pPr>
                <a:defRPr/>
              </a:pPr>
              <a:t>03/05/2023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219E0559-D5E4-4778-B4C4-254F3A997BA8}" type="slidenum">
              <a:rPr lang="fr-FR"/>
              <a:pPr>
                <a:defRPr/>
              </a:pPr>
              <a:t>‹#›</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91999" y="479227"/>
            <a:ext cx="12421553" cy="1739801"/>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992000" y="2206526"/>
            <a:ext cx="6092636" cy="1081385"/>
          </a:xfrm>
        </p:spPr>
        <p:txBody>
          <a:bodyPr anchor="b"/>
          <a:lstStyle>
            <a:lvl1pPr marL="0" indent="0">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4" name="Espace réservé du contenu 3"/>
          <p:cNvSpPr>
            <a:spLocks noGrp="1"/>
          </p:cNvSpPr>
          <p:nvPr>
            <p:ph sz="half" idx="2"/>
          </p:nvPr>
        </p:nvSpPr>
        <p:spPr>
          <a:xfrm>
            <a:off x="992000" y="3287911"/>
            <a:ext cx="6092636" cy="48360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7290911" y="2206526"/>
            <a:ext cx="6122641" cy="1081385"/>
          </a:xfrm>
        </p:spPr>
        <p:txBody>
          <a:bodyPr anchor="b"/>
          <a:lstStyle>
            <a:lvl1pPr marL="0" indent="0">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6" name="Espace réservé du contenu 5"/>
          <p:cNvSpPr>
            <a:spLocks noGrp="1"/>
          </p:cNvSpPr>
          <p:nvPr>
            <p:ph sz="quarter" idx="4"/>
          </p:nvPr>
        </p:nvSpPr>
        <p:spPr>
          <a:xfrm>
            <a:off x="7290911" y="3287911"/>
            <a:ext cx="6122641" cy="48360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315A413D-CC63-4784-801A-1E077447ADA6}" type="datetime1">
              <a:rPr lang="fr-FR"/>
              <a:pPr>
                <a:defRPr/>
              </a:pPr>
              <a:t>03/05/2023</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9917AA6F-7713-4068-9C4B-02D6DB3098E2}" type="slidenum">
              <a:rPr lang="fr-FR"/>
              <a:pPr>
                <a:defRPr/>
              </a:pPr>
              <a:t>‹#›</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3BD78B64-CE3C-4922-8447-33772032E008}" type="datetime1">
              <a:rPr lang="fr-FR"/>
              <a:pPr>
                <a:defRPr/>
              </a:pPr>
              <a:t>03/05/2023</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DDC7F516-6098-46C6-ABB3-01A0C07D8841}" type="slidenum">
              <a:rPr lang="fr-FR"/>
              <a:pPr>
                <a:defRPr/>
              </a:pPr>
              <a:t>‹#›</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441DCB33-CFF9-44EC-A510-CB349698F63A}" type="datetime1">
              <a:rPr lang="fr-FR"/>
              <a:pPr>
                <a:defRPr/>
              </a:pPr>
              <a:t>03/05/2023</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5DADD686-69FC-4DF8-902B-5703B555401B}" type="slidenum">
              <a:rPr lang="fr-FR"/>
              <a:pPr>
                <a:defRP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lvl1pPr>
              <a:defRPr/>
            </a:lvl1pPr>
          </a:lstStyle>
          <a:p>
            <a:pPr>
              <a:defRPr/>
            </a:pPr>
            <a:fld id="{D14008D7-8FBB-4BC4-B8C3-56A6167C1635}"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D6CE81B-2502-41D1-BA93-54DB3E323F00}" type="slidenum">
              <a:rPr lang="fr-FR"/>
              <a:pPr>
                <a:defRPr/>
              </a:pPr>
              <a:t>‹#›</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92000" y="600075"/>
            <a:ext cx="4644955" cy="2100263"/>
          </a:xfrm>
        </p:spPr>
        <p:txBody>
          <a:bodyPr anchor="b"/>
          <a:lstStyle>
            <a:lvl1pPr>
              <a:defRPr sz="3780"/>
            </a:lvl1pPr>
          </a:lstStyle>
          <a:p>
            <a:r>
              <a:rPr lang="fr-FR" smtClean="0"/>
              <a:t>Modifiez le style du titre</a:t>
            </a:r>
            <a:endParaRPr lang="fr-FR"/>
          </a:p>
        </p:txBody>
      </p:sp>
      <p:sp>
        <p:nvSpPr>
          <p:cNvPr id="3" name="Espace réservé du contenu 2"/>
          <p:cNvSpPr>
            <a:spLocks noGrp="1"/>
          </p:cNvSpPr>
          <p:nvPr>
            <p:ph idx="1"/>
          </p:nvPr>
        </p:nvSpPr>
        <p:spPr>
          <a:xfrm>
            <a:off x="6122641" y="1295996"/>
            <a:ext cx="7290911" cy="6396633"/>
          </a:xfrm>
        </p:spPr>
        <p:txBody>
          <a:bodyPr/>
          <a:lstStyle>
            <a:lvl1pPr>
              <a:defRPr sz="3780"/>
            </a:lvl1pPr>
            <a:lvl2pPr>
              <a:defRPr sz="3308"/>
            </a:lvl2pPr>
            <a:lvl3pPr>
              <a:defRPr sz="2835"/>
            </a:lvl3pPr>
            <a:lvl4pPr>
              <a:defRPr sz="2363"/>
            </a:lvl4pPr>
            <a:lvl5pPr>
              <a:defRPr sz="2363"/>
            </a:lvl5pPr>
            <a:lvl6pPr>
              <a:defRPr sz="2363"/>
            </a:lvl6pPr>
            <a:lvl7pPr>
              <a:defRPr sz="2363"/>
            </a:lvl7pPr>
            <a:lvl8pPr>
              <a:defRPr sz="2363"/>
            </a:lvl8pPr>
            <a:lvl9pPr>
              <a:defRPr sz="2363"/>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992000" y="2700338"/>
            <a:ext cx="4644955" cy="5002709"/>
          </a:xfrm>
        </p:spPr>
        <p:txBody>
          <a:bodyPr/>
          <a:lstStyle>
            <a:lvl1pPr marL="0" indent="0">
              <a:buNone/>
              <a:defRPr sz="1890"/>
            </a:lvl1pPr>
            <a:lvl2pPr marL="540090" indent="0">
              <a:buNone/>
              <a:defRPr sz="1654"/>
            </a:lvl2pPr>
            <a:lvl3pPr marL="1080181" indent="0">
              <a:buNone/>
              <a:defRPr sz="1418"/>
            </a:lvl3pPr>
            <a:lvl4pPr marL="1620271" indent="0">
              <a:buNone/>
              <a:defRPr sz="1181"/>
            </a:lvl4pPr>
            <a:lvl5pPr marL="2160361" indent="0">
              <a:buNone/>
              <a:defRPr sz="1181"/>
            </a:lvl5pPr>
            <a:lvl6pPr marL="2700452" indent="0">
              <a:buNone/>
              <a:defRPr sz="1181"/>
            </a:lvl6pPr>
            <a:lvl7pPr marL="3240542" indent="0">
              <a:buNone/>
              <a:defRPr sz="1181"/>
            </a:lvl7pPr>
            <a:lvl8pPr marL="3780633" indent="0">
              <a:buNone/>
              <a:defRPr sz="1181"/>
            </a:lvl8pPr>
            <a:lvl9pPr marL="4320723" indent="0">
              <a:buNone/>
              <a:defRPr sz="1181"/>
            </a:lvl9pPr>
          </a:lstStyle>
          <a:p>
            <a:pPr lvl="0"/>
            <a:r>
              <a:rPr lang="fr-FR" smtClean="0"/>
              <a:t>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8B0BB2B5-37FF-455E-BFE6-36F282C6EBC2}" type="datetime1">
              <a:rPr lang="fr-FR"/>
              <a:pPr>
                <a:defRPr/>
              </a:pPr>
              <a:t>03/05/2023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5CF28A6E-D49E-4C46-9E1D-F7C4F47CA001}" type="slidenum">
              <a:rPr lang="fr-FR"/>
              <a:pPr>
                <a:defRPr/>
              </a:pPr>
              <a:t>‹#›</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92000" y="600075"/>
            <a:ext cx="4644955" cy="2100263"/>
          </a:xfrm>
        </p:spPr>
        <p:txBody>
          <a:bodyPr anchor="b"/>
          <a:lstStyle>
            <a:lvl1pPr>
              <a:defRPr sz="3780"/>
            </a:lvl1pPr>
          </a:lstStyle>
          <a:p>
            <a:r>
              <a:rPr lang="fr-FR" smtClean="0"/>
              <a:t>Modifiez le style du titre</a:t>
            </a:r>
            <a:endParaRPr lang="fr-FR"/>
          </a:p>
        </p:txBody>
      </p:sp>
      <p:sp>
        <p:nvSpPr>
          <p:cNvPr id="3" name="Espace réservé pour une image  2"/>
          <p:cNvSpPr>
            <a:spLocks noGrp="1"/>
          </p:cNvSpPr>
          <p:nvPr>
            <p:ph type="pic" idx="1"/>
          </p:nvPr>
        </p:nvSpPr>
        <p:spPr>
          <a:xfrm>
            <a:off x="6122641" y="1295996"/>
            <a:ext cx="7290911" cy="6396633"/>
          </a:xfrm>
        </p:spPr>
        <p:txBody>
          <a:bodyPr rtlCol="0">
            <a:normAutofit/>
          </a:bodyPr>
          <a:lstStyle>
            <a:lvl1pPr marL="0" indent="0">
              <a:buNone/>
              <a:defRPr sz="3780"/>
            </a:lvl1pPr>
            <a:lvl2pPr marL="540090" indent="0">
              <a:buNone/>
              <a:defRPr sz="3308"/>
            </a:lvl2pPr>
            <a:lvl3pPr marL="1080181" indent="0">
              <a:buNone/>
              <a:defRPr sz="2835"/>
            </a:lvl3pPr>
            <a:lvl4pPr marL="1620271" indent="0">
              <a:buNone/>
              <a:defRPr sz="2363"/>
            </a:lvl4pPr>
            <a:lvl5pPr marL="2160361" indent="0">
              <a:buNone/>
              <a:defRPr sz="2363"/>
            </a:lvl5pPr>
            <a:lvl6pPr marL="2700452" indent="0">
              <a:buNone/>
              <a:defRPr sz="2363"/>
            </a:lvl6pPr>
            <a:lvl7pPr marL="3240542" indent="0">
              <a:buNone/>
              <a:defRPr sz="2363"/>
            </a:lvl7pPr>
            <a:lvl8pPr marL="3780633" indent="0">
              <a:buNone/>
              <a:defRPr sz="2363"/>
            </a:lvl8pPr>
            <a:lvl9pPr marL="4320723" indent="0">
              <a:buNone/>
              <a:defRPr sz="2363"/>
            </a:lvl9pPr>
          </a:lstStyle>
          <a:p>
            <a:pPr lvl="0"/>
            <a:endParaRPr lang="fr-FR" noProof="0" smtClean="0"/>
          </a:p>
        </p:txBody>
      </p:sp>
      <p:sp>
        <p:nvSpPr>
          <p:cNvPr id="4" name="Espace réservé du texte 3"/>
          <p:cNvSpPr>
            <a:spLocks noGrp="1"/>
          </p:cNvSpPr>
          <p:nvPr>
            <p:ph type="body" sz="half" idx="2"/>
          </p:nvPr>
        </p:nvSpPr>
        <p:spPr>
          <a:xfrm>
            <a:off x="992000" y="2700338"/>
            <a:ext cx="4644955" cy="5002709"/>
          </a:xfrm>
        </p:spPr>
        <p:txBody>
          <a:bodyPr/>
          <a:lstStyle>
            <a:lvl1pPr marL="0" indent="0">
              <a:buNone/>
              <a:defRPr sz="1890"/>
            </a:lvl1pPr>
            <a:lvl2pPr marL="540090" indent="0">
              <a:buNone/>
              <a:defRPr sz="1654"/>
            </a:lvl2pPr>
            <a:lvl3pPr marL="1080181" indent="0">
              <a:buNone/>
              <a:defRPr sz="1418"/>
            </a:lvl3pPr>
            <a:lvl4pPr marL="1620271" indent="0">
              <a:buNone/>
              <a:defRPr sz="1181"/>
            </a:lvl4pPr>
            <a:lvl5pPr marL="2160361" indent="0">
              <a:buNone/>
              <a:defRPr sz="1181"/>
            </a:lvl5pPr>
            <a:lvl6pPr marL="2700452" indent="0">
              <a:buNone/>
              <a:defRPr sz="1181"/>
            </a:lvl6pPr>
            <a:lvl7pPr marL="3240542" indent="0">
              <a:buNone/>
              <a:defRPr sz="1181"/>
            </a:lvl7pPr>
            <a:lvl8pPr marL="3780633" indent="0">
              <a:buNone/>
              <a:defRPr sz="1181"/>
            </a:lvl8pPr>
            <a:lvl9pPr marL="4320723" indent="0">
              <a:buNone/>
              <a:defRPr sz="1181"/>
            </a:lvl9pPr>
          </a:lstStyle>
          <a:p>
            <a:pPr lvl="0"/>
            <a:r>
              <a:rPr lang="fr-FR" smtClean="0"/>
              <a:t>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6CD8FB14-0CC6-4CFC-9D75-CCCCD9A03CEC}" type="datetime1">
              <a:rPr lang="fr-FR"/>
              <a:pPr>
                <a:defRPr/>
              </a:pPr>
              <a:t>03/05/2023</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90C72F75-36B6-4BB7-8726-F03F5C77979C}" type="slidenum">
              <a:rPr lang="fr-FR"/>
              <a:pPr>
                <a:defRPr/>
              </a:pPr>
              <a:t>‹#›</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94221174-EEBC-4904-ABC7-FE7FCD63BD25}"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04CD899-F277-4ED5-AF4B-5E85A2FF47E4}" type="slidenum">
              <a:rPr lang="fr-FR"/>
              <a:pPr>
                <a:defRPr/>
              </a:pPr>
              <a:t>‹#›</a:t>
            </a:fld>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0306288" y="479227"/>
            <a:ext cx="3105388" cy="7628037"/>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990124" y="479227"/>
            <a:ext cx="9136142" cy="762803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21D7C454-DF71-48B3-AFDC-E6D8C9F1B194}" type="datetime1">
              <a:rPr lang="fr-FR"/>
              <a:pPr>
                <a:defRPr/>
              </a:pPr>
              <a:t>03/05/2023</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5A502E7C-0943-47D1-852F-34C7E4B1BD77}" type="slidenum">
              <a:rPr lang="fr-FR"/>
              <a:pPr>
                <a:defRPr/>
              </a:pPr>
              <a:t>‹#›</a:t>
            </a:fld>
            <a:endParaRPr lang="fr-F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slidemodel2">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02057" y="3767708"/>
            <a:ext cx="7007438" cy="933294"/>
          </a:xfrm>
        </p:spPr>
        <p:txBody>
          <a:bodyPr/>
          <a:lstStyle>
            <a:lvl1pPr algn="ctr">
              <a:defRPr sz="4400" b="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defRPr>
            </a:lvl1pPr>
          </a:lstStyle>
          <a:p>
            <a:r>
              <a:rPr lang="fr-FR" smtClean="0"/>
              <a:t>Modifiez le style du titre</a:t>
            </a:r>
            <a:endParaRPr lang="en-US"/>
          </a:p>
        </p:txBody>
      </p:sp>
      <p:sp>
        <p:nvSpPr>
          <p:cNvPr id="3" name="Date Placeholder 2"/>
          <p:cNvSpPr>
            <a:spLocks noGrp="1"/>
          </p:cNvSpPr>
          <p:nvPr>
            <p:ph type="dt" sz="half" idx="10"/>
          </p:nvPr>
        </p:nvSpPr>
        <p:spPr/>
        <p:txBody>
          <a:bodyPr/>
          <a:lstStyle>
            <a:lvl1pPr>
              <a:defRPr/>
            </a:lvl1pPr>
          </a:lstStyle>
          <a:p>
            <a:pPr>
              <a:defRPr/>
            </a:pPr>
            <a:fld id="{E8A9E91D-38C6-4588-8A49-83474319DA4F}" type="datetime1">
              <a:rPr lang="fr-FR"/>
              <a:pPr>
                <a:defRPr/>
              </a:pPr>
              <a:t>03/05/2023</a:t>
            </a:fld>
            <a:endParaRPr lang="fr-FR"/>
          </a:p>
        </p:txBody>
      </p:sp>
      <p:sp>
        <p:nvSpPr>
          <p:cNvPr id="4" name="Footer Placeholder 3"/>
          <p:cNvSpPr>
            <a:spLocks noGrp="1"/>
          </p:cNvSpPr>
          <p:nvPr>
            <p:ph type="ftr" sz="quarter" idx="11"/>
          </p:nvPr>
        </p:nvSpPr>
        <p:spPr/>
        <p:txBody>
          <a:bodyPr/>
          <a:lstStyle>
            <a:lvl1pPr>
              <a:defRPr/>
            </a:lvl1pPr>
          </a:lstStyle>
          <a:p>
            <a:pPr>
              <a:defRPr/>
            </a:pPr>
            <a:endParaRPr lang="fr-FR"/>
          </a:p>
        </p:txBody>
      </p:sp>
      <p:sp>
        <p:nvSpPr>
          <p:cNvPr id="5" name="Slide Number Placeholder 4"/>
          <p:cNvSpPr>
            <a:spLocks noGrp="1"/>
          </p:cNvSpPr>
          <p:nvPr>
            <p:ph type="sldNum" sz="quarter" idx="12"/>
          </p:nvPr>
        </p:nvSpPr>
        <p:spPr/>
        <p:txBody>
          <a:bodyPr/>
          <a:lstStyle>
            <a:lvl1pPr>
              <a:defRPr/>
            </a:lvl1pPr>
          </a:lstStyle>
          <a:p>
            <a:pPr>
              <a:defRPr/>
            </a:pPr>
            <a:fld id="{7FD673AD-E086-483B-BD2B-CC33182A54E7}" type="slidenum">
              <a:rPr lang="fr-FR"/>
              <a:pPr>
                <a:defRP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82623" y="2247555"/>
            <a:ext cx="12421553" cy="3742211"/>
          </a:xfrm>
        </p:spPr>
        <p:txBody>
          <a:bodyPr anchor="b"/>
          <a:lstStyle>
            <a:lvl1pPr>
              <a:defRPr sz="7088" b="0"/>
            </a:lvl1pPr>
          </a:lstStyle>
          <a:p>
            <a:r>
              <a:rPr lang="fr-FR" smtClean="0"/>
              <a:t>Modifiez le style du titre</a:t>
            </a:r>
            <a:endParaRPr lang="en-US" dirty="0"/>
          </a:p>
        </p:txBody>
      </p:sp>
      <p:sp>
        <p:nvSpPr>
          <p:cNvPr id="3" name="Text Placeholder 2"/>
          <p:cNvSpPr>
            <a:spLocks noGrp="1"/>
          </p:cNvSpPr>
          <p:nvPr>
            <p:ph type="body" idx="1"/>
          </p:nvPr>
        </p:nvSpPr>
        <p:spPr>
          <a:xfrm>
            <a:off x="982623" y="5975332"/>
            <a:ext cx="12421553" cy="1968995"/>
          </a:xfrm>
        </p:spPr>
        <p:txBody>
          <a:bodyPr/>
          <a:lstStyle>
            <a:lvl1pPr marL="0" indent="0">
              <a:buNone/>
              <a:defRPr sz="2835">
                <a:solidFill>
                  <a:schemeClr val="tx1">
                    <a:lumMod val="75000"/>
                    <a:lumOff val="25000"/>
                  </a:schemeClr>
                </a:solidFill>
              </a:defRPr>
            </a:lvl1pPr>
            <a:lvl2pPr marL="540090" indent="0">
              <a:buNone/>
              <a:defRPr sz="2126">
                <a:solidFill>
                  <a:schemeClr val="tx1">
                    <a:tint val="75000"/>
                  </a:schemeClr>
                </a:solidFill>
              </a:defRPr>
            </a:lvl2pPr>
            <a:lvl3pPr marL="1080181" indent="0">
              <a:buNone/>
              <a:defRPr sz="1890">
                <a:solidFill>
                  <a:schemeClr val="tx1">
                    <a:tint val="75000"/>
                  </a:schemeClr>
                </a:solidFill>
              </a:defRPr>
            </a:lvl3pPr>
            <a:lvl4pPr marL="1620271" indent="0">
              <a:buNone/>
              <a:defRPr sz="1654">
                <a:solidFill>
                  <a:schemeClr val="tx1">
                    <a:tint val="75000"/>
                  </a:schemeClr>
                </a:solidFill>
              </a:defRPr>
            </a:lvl4pPr>
            <a:lvl5pPr marL="2160361" indent="0">
              <a:buNone/>
              <a:defRPr sz="1654">
                <a:solidFill>
                  <a:schemeClr val="tx1">
                    <a:tint val="75000"/>
                  </a:schemeClr>
                </a:solidFill>
              </a:defRPr>
            </a:lvl5pPr>
            <a:lvl6pPr marL="2700452" indent="0">
              <a:buNone/>
              <a:defRPr sz="1654">
                <a:solidFill>
                  <a:schemeClr val="tx1">
                    <a:tint val="75000"/>
                  </a:schemeClr>
                </a:solidFill>
              </a:defRPr>
            </a:lvl6pPr>
            <a:lvl7pPr marL="3240542" indent="0">
              <a:buNone/>
              <a:defRPr sz="1654">
                <a:solidFill>
                  <a:schemeClr val="tx1">
                    <a:tint val="75000"/>
                  </a:schemeClr>
                </a:solidFill>
              </a:defRPr>
            </a:lvl7pPr>
            <a:lvl8pPr marL="3780633" indent="0">
              <a:buNone/>
              <a:defRPr sz="1654">
                <a:solidFill>
                  <a:schemeClr val="tx1">
                    <a:tint val="75000"/>
                  </a:schemeClr>
                </a:solidFill>
              </a:defRPr>
            </a:lvl8pPr>
            <a:lvl9pPr marL="4320723" indent="0">
              <a:buNone/>
              <a:defRPr sz="1654">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lvl1pPr>
              <a:defRPr/>
            </a:lvl1pPr>
          </a:lstStyle>
          <a:p>
            <a:pPr>
              <a:defRPr/>
            </a:pPr>
            <a:fld id="{76D8638A-32FB-421A-AF5D-88502B65ECC0}" type="datetime1">
              <a:rPr lang="fr-FR"/>
              <a:pPr>
                <a:defRPr/>
              </a:pPr>
              <a:t>03/05/2023</a:t>
            </a:fld>
            <a:endParaRPr lang="fr-FR"/>
          </a:p>
        </p:txBody>
      </p:sp>
      <p:sp>
        <p:nvSpPr>
          <p:cNvPr id="5" name="Footer Placeholder 4"/>
          <p:cNvSpPr>
            <a:spLocks noGrp="1"/>
          </p:cNvSpPr>
          <p:nvPr>
            <p:ph type="ftr" sz="quarter" idx="11"/>
          </p:nvPr>
        </p:nvSpPr>
        <p:spPr/>
        <p:txBody>
          <a:bodyPr/>
          <a:lstStyle>
            <a:lvl1pPr>
              <a:defRPr/>
            </a:lvl1pPr>
          </a:lstStyle>
          <a:p>
            <a:pPr>
              <a:defRPr/>
            </a:pPr>
            <a:endParaRPr lang="fr-FR"/>
          </a:p>
        </p:txBody>
      </p:sp>
      <p:sp>
        <p:nvSpPr>
          <p:cNvPr id="6" name="Slide Number Placeholder 5"/>
          <p:cNvSpPr>
            <a:spLocks noGrp="1"/>
          </p:cNvSpPr>
          <p:nvPr>
            <p:ph type="sldNum" sz="quarter" idx="12"/>
          </p:nvPr>
        </p:nvSpPr>
        <p:spPr/>
        <p:txBody>
          <a:bodyPr/>
          <a:lstStyle>
            <a:lvl1pPr>
              <a:defRPr/>
            </a:lvl1pPr>
          </a:lstStyle>
          <a:p>
            <a:pPr>
              <a:defRPr/>
            </a:pPr>
            <a:fld id="{D6F7EDAC-52D8-4DE9-9C31-7699FB1B4798}" type="slidenum">
              <a:rPr lang="fr-FR"/>
              <a:pPr>
                <a:defRP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998306" y="2400301"/>
            <a:ext cx="6120765" cy="571113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290911" y="2400301"/>
            <a:ext cx="6120765" cy="571113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3"/>
          <p:cNvSpPr>
            <a:spLocks noGrp="1"/>
          </p:cNvSpPr>
          <p:nvPr>
            <p:ph type="dt" sz="half" idx="10"/>
          </p:nvPr>
        </p:nvSpPr>
        <p:spPr/>
        <p:txBody>
          <a:bodyPr/>
          <a:lstStyle>
            <a:lvl1pPr>
              <a:defRPr/>
            </a:lvl1pPr>
          </a:lstStyle>
          <a:p>
            <a:pPr>
              <a:defRPr/>
            </a:pPr>
            <a:fld id="{66FDB7DE-10D3-479E-BAA0-133E9779D461}" type="datetime1">
              <a:rPr lang="fr-FR"/>
              <a:pPr>
                <a:defRPr/>
              </a:pPr>
              <a:t>03/05/2023</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F2E9B150-C890-4A23-A1AB-8103FA39647C}" type="slidenum">
              <a:rPr lang="fr-FR"/>
              <a:pPr>
                <a:defRP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98306" y="2207429"/>
            <a:ext cx="6090761" cy="1083730"/>
          </a:xfrm>
        </p:spPr>
        <p:txBody>
          <a:bodyPr anchor="b"/>
          <a:lstStyle>
            <a:lvl1pPr marL="0" indent="0">
              <a:spcBef>
                <a:spcPts val="0"/>
              </a:spcBef>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4" name="Content Placeholder 3"/>
          <p:cNvSpPr>
            <a:spLocks noGrp="1"/>
          </p:cNvSpPr>
          <p:nvPr>
            <p:ph sz="half" idx="2"/>
          </p:nvPr>
        </p:nvSpPr>
        <p:spPr>
          <a:xfrm>
            <a:off x="998306" y="3291160"/>
            <a:ext cx="6090761" cy="483068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290912" y="2207429"/>
            <a:ext cx="6120766" cy="1083729"/>
          </a:xfrm>
        </p:spPr>
        <p:txBody>
          <a:bodyPr anchor="b"/>
          <a:lstStyle>
            <a:lvl1pPr marL="0" indent="0">
              <a:spcBef>
                <a:spcPts val="0"/>
              </a:spcBef>
              <a:buNone/>
              <a:defRPr sz="2835" b="1"/>
            </a:lvl1pPr>
            <a:lvl2pPr marL="540090" indent="0">
              <a:buNone/>
              <a:defRPr sz="2363" b="1"/>
            </a:lvl2pPr>
            <a:lvl3pPr marL="1080181" indent="0">
              <a:buNone/>
              <a:defRPr sz="2126" b="1"/>
            </a:lvl3pPr>
            <a:lvl4pPr marL="1620271" indent="0">
              <a:buNone/>
              <a:defRPr sz="1890" b="1"/>
            </a:lvl4pPr>
            <a:lvl5pPr marL="2160361" indent="0">
              <a:buNone/>
              <a:defRPr sz="1890" b="1"/>
            </a:lvl5pPr>
            <a:lvl6pPr marL="2700452" indent="0">
              <a:buNone/>
              <a:defRPr sz="1890" b="1"/>
            </a:lvl6pPr>
            <a:lvl7pPr marL="3240542" indent="0">
              <a:buNone/>
              <a:defRPr sz="1890" b="1"/>
            </a:lvl7pPr>
            <a:lvl8pPr marL="3780633" indent="0">
              <a:buNone/>
              <a:defRPr sz="1890" b="1"/>
            </a:lvl8pPr>
            <a:lvl9pPr marL="4320723" indent="0">
              <a:buNone/>
              <a:defRPr sz="1890" b="1"/>
            </a:lvl9pPr>
          </a:lstStyle>
          <a:p>
            <a:pPr lvl="0"/>
            <a:r>
              <a:rPr lang="fr-FR" smtClean="0"/>
              <a:t>Modifier les styles du texte du masque</a:t>
            </a:r>
          </a:p>
        </p:txBody>
      </p:sp>
      <p:sp>
        <p:nvSpPr>
          <p:cNvPr id="6" name="Content Placeholder 5"/>
          <p:cNvSpPr>
            <a:spLocks noGrp="1"/>
          </p:cNvSpPr>
          <p:nvPr>
            <p:ph sz="quarter" idx="4"/>
          </p:nvPr>
        </p:nvSpPr>
        <p:spPr>
          <a:xfrm>
            <a:off x="7290912" y="3291160"/>
            <a:ext cx="6120766" cy="4830689"/>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0" name="Title 9"/>
          <p:cNvSpPr>
            <a:spLocks noGrp="1"/>
          </p:cNvSpPr>
          <p:nvPr>
            <p:ph type="title"/>
          </p:nvPr>
        </p:nvSpPr>
        <p:spPr/>
        <p:txBody>
          <a:bodyPr/>
          <a:lstStyle/>
          <a:p>
            <a:r>
              <a:rPr lang="fr-FR" smtClean="0"/>
              <a:t>Modifiez le style du titre</a:t>
            </a:r>
            <a:endParaRPr lang="en-US" dirty="0"/>
          </a:p>
        </p:txBody>
      </p:sp>
      <p:sp>
        <p:nvSpPr>
          <p:cNvPr id="7" name="Date Placeholder 3"/>
          <p:cNvSpPr>
            <a:spLocks noGrp="1"/>
          </p:cNvSpPr>
          <p:nvPr>
            <p:ph type="dt" sz="half" idx="10"/>
          </p:nvPr>
        </p:nvSpPr>
        <p:spPr/>
        <p:txBody>
          <a:bodyPr/>
          <a:lstStyle>
            <a:lvl1pPr>
              <a:defRPr/>
            </a:lvl1pPr>
          </a:lstStyle>
          <a:p>
            <a:pPr>
              <a:defRPr/>
            </a:pPr>
            <a:fld id="{289B73D8-0116-4D65-AA3C-9025BD703C94}" type="datetime1">
              <a:rPr lang="fr-FR"/>
              <a:pPr>
                <a:defRPr/>
              </a:pPr>
              <a:t>03/05/2023</a:t>
            </a:fld>
            <a:endParaRPr lang="fr-FR"/>
          </a:p>
        </p:txBody>
      </p:sp>
      <p:sp>
        <p:nvSpPr>
          <p:cNvPr id="8" name="Footer Placeholder 4"/>
          <p:cNvSpPr>
            <a:spLocks noGrp="1"/>
          </p:cNvSpPr>
          <p:nvPr>
            <p:ph type="ftr" sz="quarter" idx="11"/>
          </p:nvPr>
        </p:nvSpPr>
        <p:spPr/>
        <p:txBody>
          <a:bodyPr/>
          <a:lstStyle>
            <a:lvl1pPr>
              <a:defRPr/>
            </a:lvl1pPr>
          </a:lstStyle>
          <a:p>
            <a:pPr>
              <a:defRPr/>
            </a:pPr>
            <a:endParaRPr lang="fr-FR"/>
          </a:p>
        </p:txBody>
      </p:sp>
      <p:sp>
        <p:nvSpPr>
          <p:cNvPr id="9" name="Slide Number Placeholder 5"/>
          <p:cNvSpPr>
            <a:spLocks noGrp="1"/>
          </p:cNvSpPr>
          <p:nvPr>
            <p:ph type="sldNum" sz="quarter" idx="12"/>
          </p:nvPr>
        </p:nvSpPr>
        <p:spPr/>
        <p:txBody>
          <a:bodyPr/>
          <a:lstStyle>
            <a:lvl1pPr>
              <a:defRPr/>
            </a:lvl1pPr>
          </a:lstStyle>
          <a:p>
            <a:pPr>
              <a:defRPr/>
            </a:pPr>
            <a:fld id="{C2836F7D-A424-4A65-9217-ECECD7B09EE1}" type="slidenum">
              <a:rPr lang="fr-FR"/>
              <a:pPr>
                <a:defRP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a:p>
        </p:txBody>
      </p:sp>
      <p:sp>
        <p:nvSpPr>
          <p:cNvPr id="3" name="Date Placeholder 3"/>
          <p:cNvSpPr>
            <a:spLocks noGrp="1"/>
          </p:cNvSpPr>
          <p:nvPr>
            <p:ph type="dt" sz="half" idx="10"/>
          </p:nvPr>
        </p:nvSpPr>
        <p:spPr/>
        <p:txBody>
          <a:bodyPr/>
          <a:lstStyle>
            <a:lvl1pPr>
              <a:defRPr/>
            </a:lvl1pPr>
          </a:lstStyle>
          <a:p>
            <a:pPr>
              <a:defRPr/>
            </a:pPr>
            <a:fld id="{794739FA-D1FB-41DB-8356-2703BF73A94C}" type="datetime1">
              <a:rPr lang="fr-FR"/>
              <a:pPr>
                <a:defRPr/>
              </a:pPr>
              <a:t>03/05/2023</a:t>
            </a:fld>
            <a:endParaRPr lang="fr-FR"/>
          </a:p>
        </p:txBody>
      </p:sp>
      <p:sp>
        <p:nvSpPr>
          <p:cNvPr id="4" name="Footer Placeholder 4"/>
          <p:cNvSpPr>
            <a:spLocks noGrp="1"/>
          </p:cNvSpPr>
          <p:nvPr>
            <p:ph type="ftr" sz="quarter" idx="11"/>
          </p:nvPr>
        </p:nvSpPr>
        <p:spPr/>
        <p:txBody>
          <a:bodyPr/>
          <a:lstStyle>
            <a:lvl1pPr>
              <a:defRPr/>
            </a:lvl1pPr>
          </a:lstStyle>
          <a:p>
            <a:pPr>
              <a:defRPr/>
            </a:pPr>
            <a:endParaRPr lang="fr-FR"/>
          </a:p>
        </p:txBody>
      </p:sp>
      <p:sp>
        <p:nvSpPr>
          <p:cNvPr id="5" name="Slide Number Placeholder 5"/>
          <p:cNvSpPr>
            <a:spLocks noGrp="1"/>
          </p:cNvSpPr>
          <p:nvPr>
            <p:ph type="sldNum" sz="quarter" idx="12"/>
          </p:nvPr>
        </p:nvSpPr>
        <p:spPr/>
        <p:txBody>
          <a:bodyPr/>
          <a:lstStyle>
            <a:lvl1pPr>
              <a:defRPr/>
            </a:lvl1pPr>
          </a:lstStyle>
          <a:p>
            <a:pPr>
              <a:defRPr/>
            </a:pPr>
            <a:fld id="{537A527F-C78D-43BE-B3EB-F75D5E4ABD7F}" type="slidenum">
              <a:rPr lang="fr-FR"/>
              <a:pPr>
                <a:defRP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A80A5B2-5FBE-453F-8CB8-ACFD8D1DA7CB}" type="datetime1">
              <a:rPr lang="fr-FR"/>
              <a:pPr>
                <a:defRPr/>
              </a:pPr>
              <a:t>03/05/2023</a:t>
            </a:fld>
            <a:endParaRPr lang="fr-FR"/>
          </a:p>
        </p:txBody>
      </p:sp>
      <p:sp>
        <p:nvSpPr>
          <p:cNvPr id="3" name="Footer Placeholder 4"/>
          <p:cNvSpPr>
            <a:spLocks noGrp="1"/>
          </p:cNvSpPr>
          <p:nvPr>
            <p:ph type="ftr" sz="quarter" idx="11"/>
          </p:nvPr>
        </p:nvSpPr>
        <p:spPr/>
        <p:txBody>
          <a:bodyPr/>
          <a:lstStyle>
            <a:lvl1pPr>
              <a:defRPr/>
            </a:lvl1pPr>
          </a:lstStyle>
          <a:p>
            <a:pPr>
              <a:defRPr/>
            </a:pPr>
            <a:endParaRPr lang="fr-FR"/>
          </a:p>
        </p:txBody>
      </p:sp>
      <p:sp>
        <p:nvSpPr>
          <p:cNvPr id="4" name="Slide Number Placeholder 5"/>
          <p:cNvSpPr>
            <a:spLocks noGrp="1"/>
          </p:cNvSpPr>
          <p:nvPr>
            <p:ph type="sldNum" sz="quarter" idx="12"/>
          </p:nvPr>
        </p:nvSpPr>
        <p:spPr/>
        <p:txBody>
          <a:bodyPr/>
          <a:lstStyle>
            <a:lvl1pPr>
              <a:defRPr/>
            </a:lvl1pPr>
          </a:lstStyle>
          <a:p>
            <a:pPr>
              <a:defRPr/>
            </a:pPr>
            <a:fld id="{2D84D4C3-2464-4F32-9379-9A5E7506CB00}" type="slidenum">
              <a:rPr lang="fr-FR"/>
              <a:pPr>
                <a:defRP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93724" y="600075"/>
            <a:ext cx="4644581" cy="2100259"/>
          </a:xfrm>
        </p:spPr>
        <p:txBody>
          <a:bodyPr anchor="b"/>
          <a:lstStyle>
            <a:lvl1pPr>
              <a:defRPr sz="3780" b="0"/>
            </a:lvl1pPr>
          </a:lstStyle>
          <a:p>
            <a:r>
              <a:rPr lang="fr-FR" smtClean="0"/>
              <a:t>Modifiez le style du titre</a:t>
            </a:r>
            <a:endParaRPr lang="en-US" dirty="0"/>
          </a:p>
        </p:txBody>
      </p:sp>
      <p:sp>
        <p:nvSpPr>
          <p:cNvPr id="3" name="Content Placeholder 2"/>
          <p:cNvSpPr>
            <a:spLocks noGrp="1"/>
          </p:cNvSpPr>
          <p:nvPr>
            <p:ph idx="1"/>
          </p:nvPr>
        </p:nvSpPr>
        <p:spPr>
          <a:xfrm>
            <a:off x="6120765" y="1300163"/>
            <a:ext cx="7290911" cy="6400800"/>
          </a:xfrm>
        </p:spPr>
        <p:txBody>
          <a:bodyPr/>
          <a:lstStyle>
            <a:lvl1pPr>
              <a:defRPr sz="3780"/>
            </a:lvl1pPr>
            <a:lvl2pPr>
              <a:defRPr sz="3308"/>
            </a:lvl2pPr>
            <a:lvl3pPr>
              <a:defRPr sz="2835"/>
            </a:lvl3pPr>
            <a:lvl4pPr>
              <a:defRPr sz="2363"/>
            </a:lvl4pPr>
            <a:lvl5pPr>
              <a:defRPr sz="2363"/>
            </a:lvl5pPr>
            <a:lvl6pPr>
              <a:defRPr sz="2363"/>
            </a:lvl6pPr>
            <a:lvl7pPr>
              <a:defRPr sz="2363"/>
            </a:lvl7pPr>
            <a:lvl8pPr>
              <a:defRPr sz="2363"/>
            </a:lvl8pPr>
            <a:lvl9pPr>
              <a:defRPr sz="2363"/>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993724" y="2700337"/>
            <a:ext cx="4644581" cy="5000626"/>
          </a:xfrm>
        </p:spPr>
        <p:txBody>
          <a:bodyPr/>
          <a:lstStyle>
            <a:lvl1pPr marL="0" indent="0">
              <a:lnSpc>
                <a:spcPct val="90000"/>
              </a:lnSpc>
              <a:buNone/>
              <a:defRPr sz="1890"/>
            </a:lvl1pPr>
            <a:lvl2pPr marL="540090" indent="0">
              <a:buNone/>
              <a:defRPr sz="1418"/>
            </a:lvl2pPr>
            <a:lvl3pPr marL="1080181" indent="0">
              <a:buNone/>
              <a:defRPr sz="1181"/>
            </a:lvl3pPr>
            <a:lvl4pPr marL="1620271" indent="0">
              <a:buNone/>
              <a:defRPr sz="1063"/>
            </a:lvl4pPr>
            <a:lvl5pPr marL="2160361" indent="0">
              <a:buNone/>
              <a:defRPr sz="1063"/>
            </a:lvl5pPr>
            <a:lvl6pPr marL="2700452" indent="0">
              <a:buNone/>
              <a:defRPr sz="1063"/>
            </a:lvl6pPr>
            <a:lvl7pPr marL="3240542" indent="0">
              <a:buNone/>
              <a:defRPr sz="1063"/>
            </a:lvl7pPr>
            <a:lvl8pPr marL="3780633" indent="0">
              <a:buNone/>
              <a:defRPr sz="1063"/>
            </a:lvl8pPr>
            <a:lvl9pPr marL="4320723" indent="0">
              <a:buNone/>
              <a:defRPr sz="1063"/>
            </a:lvl9pPr>
          </a:lstStyle>
          <a:p>
            <a:pPr lvl="0"/>
            <a:r>
              <a:rPr lang="fr-FR" smtClean="0"/>
              <a:t>Modifier les styles du texte du masque</a:t>
            </a:r>
          </a:p>
        </p:txBody>
      </p:sp>
      <p:sp>
        <p:nvSpPr>
          <p:cNvPr id="5" name="Date Placeholder 3"/>
          <p:cNvSpPr>
            <a:spLocks noGrp="1"/>
          </p:cNvSpPr>
          <p:nvPr>
            <p:ph type="dt" sz="half" idx="10"/>
          </p:nvPr>
        </p:nvSpPr>
        <p:spPr/>
        <p:txBody>
          <a:bodyPr/>
          <a:lstStyle>
            <a:lvl1pPr>
              <a:defRPr/>
            </a:lvl1pPr>
          </a:lstStyle>
          <a:p>
            <a:pPr>
              <a:defRPr/>
            </a:pPr>
            <a:fld id="{C3BD4DEE-3C4A-4CFD-993B-75799F1568BA}" type="datetime1">
              <a:rPr lang="fr-FR"/>
              <a:pPr>
                <a:defRPr/>
              </a:pPr>
              <a:t>03/05/2023</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2C43ADFA-142D-4122-90E1-1CBFFDAA3BFC}" type="slidenum">
              <a:rPr lang="fr-FR"/>
              <a:pPr>
                <a:defRP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93724" y="600075"/>
            <a:ext cx="4644581" cy="2100263"/>
          </a:xfrm>
        </p:spPr>
        <p:txBody>
          <a:bodyPr anchor="b"/>
          <a:lstStyle>
            <a:lvl1pPr>
              <a:defRPr sz="3780" b="0"/>
            </a:lvl1pPr>
          </a:lstStyle>
          <a:p>
            <a:r>
              <a:rPr lang="fr-FR" smtClean="0"/>
              <a:t>Modifiez le style du titre</a:t>
            </a:r>
            <a:endParaRPr lang="en-US" dirty="0"/>
          </a:p>
        </p:txBody>
      </p:sp>
      <p:sp>
        <p:nvSpPr>
          <p:cNvPr id="3" name="Picture Placeholder 2"/>
          <p:cNvSpPr>
            <a:spLocks noGrp="1"/>
          </p:cNvSpPr>
          <p:nvPr>
            <p:ph type="pic" idx="1"/>
          </p:nvPr>
        </p:nvSpPr>
        <p:spPr>
          <a:xfrm>
            <a:off x="6120765" y="1300163"/>
            <a:ext cx="7290911" cy="6400800"/>
          </a:xfrm>
        </p:spPr>
        <p:txBody>
          <a:bodyPr rtlCol="0">
            <a:normAutofit/>
          </a:bodyPr>
          <a:lstStyle>
            <a:lvl1pPr marL="0" indent="0">
              <a:buNone/>
              <a:defRPr sz="3780"/>
            </a:lvl1pPr>
            <a:lvl2pPr marL="540090" indent="0">
              <a:buNone/>
              <a:defRPr sz="3308"/>
            </a:lvl2pPr>
            <a:lvl3pPr marL="1080181" indent="0">
              <a:buNone/>
              <a:defRPr sz="2835"/>
            </a:lvl3pPr>
            <a:lvl4pPr marL="1620271" indent="0">
              <a:buNone/>
              <a:defRPr sz="2363"/>
            </a:lvl4pPr>
            <a:lvl5pPr marL="2160361" indent="0">
              <a:buNone/>
              <a:defRPr sz="2363"/>
            </a:lvl5pPr>
            <a:lvl6pPr marL="2700452" indent="0">
              <a:buNone/>
              <a:defRPr sz="2363"/>
            </a:lvl6pPr>
            <a:lvl7pPr marL="3240542" indent="0">
              <a:buNone/>
              <a:defRPr sz="2363"/>
            </a:lvl7pPr>
            <a:lvl8pPr marL="3780633" indent="0">
              <a:buNone/>
              <a:defRPr sz="2363"/>
            </a:lvl8pPr>
            <a:lvl9pPr marL="4320723" indent="0">
              <a:buNone/>
              <a:defRPr sz="2363"/>
            </a:lvl9pPr>
          </a:lstStyle>
          <a:p>
            <a:pPr lvl="0"/>
            <a:r>
              <a:rPr lang="fr-FR" noProof="0" smtClean="0"/>
              <a:t>Cliquez sur l'icône pour ajouter une image</a:t>
            </a:r>
            <a:endParaRPr lang="en-US" noProof="0" dirty="0"/>
          </a:p>
        </p:txBody>
      </p:sp>
      <p:sp>
        <p:nvSpPr>
          <p:cNvPr id="4" name="Text Placeholder 3"/>
          <p:cNvSpPr>
            <a:spLocks noGrp="1"/>
          </p:cNvSpPr>
          <p:nvPr>
            <p:ph type="body" sz="half" idx="2"/>
          </p:nvPr>
        </p:nvSpPr>
        <p:spPr>
          <a:xfrm>
            <a:off x="993724" y="2700337"/>
            <a:ext cx="4644581" cy="5000625"/>
          </a:xfrm>
        </p:spPr>
        <p:txBody>
          <a:bodyPr/>
          <a:lstStyle>
            <a:lvl1pPr marL="0" indent="0">
              <a:lnSpc>
                <a:spcPct val="90000"/>
              </a:lnSpc>
              <a:buNone/>
              <a:defRPr sz="1890"/>
            </a:lvl1pPr>
            <a:lvl2pPr marL="540090" indent="0">
              <a:buNone/>
              <a:defRPr sz="1418"/>
            </a:lvl2pPr>
            <a:lvl3pPr marL="1080181" indent="0">
              <a:buNone/>
              <a:defRPr sz="1181"/>
            </a:lvl3pPr>
            <a:lvl4pPr marL="1620271" indent="0">
              <a:buNone/>
              <a:defRPr sz="1063"/>
            </a:lvl4pPr>
            <a:lvl5pPr marL="2160361" indent="0">
              <a:buNone/>
              <a:defRPr sz="1063"/>
            </a:lvl5pPr>
            <a:lvl6pPr marL="2700452" indent="0">
              <a:buNone/>
              <a:defRPr sz="1063"/>
            </a:lvl6pPr>
            <a:lvl7pPr marL="3240542" indent="0">
              <a:buNone/>
              <a:defRPr sz="1063"/>
            </a:lvl7pPr>
            <a:lvl8pPr marL="3780633" indent="0">
              <a:buNone/>
              <a:defRPr sz="1063"/>
            </a:lvl8pPr>
            <a:lvl9pPr marL="4320723" indent="0">
              <a:buNone/>
              <a:defRPr sz="1063"/>
            </a:lvl9pPr>
          </a:lstStyle>
          <a:p>
            <a:pPr lvl="0"/>
            <a:r>
              <a:rPr lang="fr-FR" smtClean="0"/>
              <a:t>Modifier les styles du texte du masque</a:t>
            </a:r>
          </a:p>
        </p:txBody>
      </p:sp>
      <p:sp>
        <p:nvSpPr>
          <p:cNvPr id="5" name="Date Placeholder 3"/>
          <p:cNvSpPr>
            <a:spLocks noGrp="1"/>
          </p:cNvSpPr>
          <p:nvPr>
            <p:ph type="dt" sz="half" idx="10"/>
          </p:nvPr>
        </p:nvSpPr>
        <p:spPr/>
        <p:txBody>
          <a:bodyPr/>
          <a:lstStyle>
            <a:lvl1pPr>
              <a:defRPr/>
            </a:lvl1pPr>
          </a:lstStyle>
          <a:p>
            <a:pPr>
              <a:defRPr/>
            </a:pPr>
            <a:fld id="{961518AB-934A-4E5D-B96A-A233487B9B25}" type="datetime1">
              <a:rPr lang="fr-FR"/>
              <a:pPr>
                <a:defRPr/>
              </a:pPr>
              <a:t>03/05/2023</a:t>
            </a:fld>
            <a:endParaRPr lang="fr-FR"/>
          </a:p>
        </p:txBody>
      </p:sp>
      <p:sp>
        <p:nvSpPr>
          <p:cNvPr id="6" name="Footer Placeholder 4"/>
          <p:cNvSpPr>
            <a:spLocks noGrp="1"/>
          </p:cNvSpPr>
          <p:nvPr>
            <p:ph type="ftr" sz="quarter" idx="11"/>
          </p:nvPr>
        </p:nvSpPr>
        <p:spPr/>
        <p:txBody>
          <a:bodyPr/>
          <a:lstStyle>
            <a:lvl1pPr>
              <a:defRPr/>
            </a:lvl1pPr>
          </a:lstStyle>
          <a:p>
            <a:pPr>
              <a:defRPr/>
            </a:pPr>
            <a:endParaRPr lang="fr-FR"/>
          </a:p>
        </p:txBody>
      </p:sp>
      <p:sp>
        <p:nvSpPr>
          <p:cNvPr id="7" name="Slide Number Placeholder 5"/>
          <p:cNvSpPr>
            <a:spLocks noGrp="1"/>
          </p:cNvSpPr>
          <p:nvPr>
            <p:ph type="sldNum" sz="quarter" idx="12"/>
          </p:nvPr>
        </p:nvSpPr>
        <p:spPr/>
        <p:txBody>
          <a:bodyPr/>
          <a:lstStyle>
            <a:lvl1pPr>
              <a:defRPr/>
            </a:lvl1pPr>
          </a:lstStyle>
          <a:p>
            <a:pPr>
              <a:defRPr/>
            </a:pPr>
            <a:fld id="{21025A9A-E741-45F8-B8C4-83FB1A66C6B3}" type="slidenum">
              <a:rPr lang="fr-FR"/>
              <a:pPr>
                <a:defRP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98538" y="479425"/>
            <a:ext cx="12420600" cy="1739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ltLang="fr-FR" smtClean="0"/>
              <a:t>Modifiez le style du titre</a:t>
            </a:r>
            <a:endParaRPr lang="en-US" altLang="fr-FR" smtClean="0"/>
          </a:p>
        </p:txBody>
      </p:sp>
      <p:sp>
        <p:nvSpPr>
          <p:cNvPr id="1027" name="Text Placeholder 2"/>
          <p:cNvSpPr>
            <a:spLocks noGrp="1"/>
          </p:cNvSpPr>
          <p:nvPr>
            <p:ph type="body" idx="1"/>
          </p:nvPr>
        </p:nvSpPr>
        <p:spPr bwMode="auto">
          <a:xfrm>
            <a:off x="998538" y="2400300"/>
            <a:ext cx="12420600" cy="5711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fr-FR" smtClean="0"/>
              <a:t>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endParaRPr lang="en-US" altLang="fr-FR" smtClean="0"/>
          </a:p>
        </p:txBody>
      </p:sp>
      <p:sp>
        <p:nvSpPr>
          <p:cNvPr id="4" name="Date Placeholder 3"/>
          <p:cNvSpPr>
            <a:spLocks noGrp="1"/>
          </p:cNvSpPr>
          <p:nvPr>
            <p:ph type="dt" sz="half" idx="2"/>
          </p:nvPr>
        </p:nvSpPr>
        <p:spPr>
          <a:xfrm>
            <a:off x="990600" y="8342313"/>
            <a:ext cx="3240088" cy="479425"/>
          </a:xfrm>
          <a:prstGeom prst="rect">
            <a:avLst/>
          </a:prstGeom>
        </p:spPr>
        <p:txBody>
          <a:bodyPr vert="horz" lIns="91440" tIns="45720" rIns="91440" bIns="45720" rtlCol="0" anchor="ctr"/>
          <a:lstStyle>
            <a:lvl1pPr algn="l" eaLnBrk="1" fontAlgn="auto" hangingPunct="1">
              <a:spcBef>
                <a:spcPts val="0"/>
              </a:spcBef>
              <a:spcAft>
                <a:spcPts val="0"/>
              </a:spcAft>
              <a:defRPr sz="1299">
                <a:solidFill>
                  <a:schemeClr val="tx1">
                    <a:lumMod val="65000"/>
                    <a:lumOff val="35000"/>
                  </a:schemeClr>
                </a:solidFill>
                <a:latin typeface="+mn-lt"/>
              </a:defRPr>
            </a:lvl1pPr>
          </a:lstStyle>
          <a:p>
            <a:pPr>
              <a:defRPr/>
            </a:pPr>
            <a:fld id="{33CDC188-F056-4A23-B5F8-5882FB18A8FB}" type="datetime1">
              <a:rPr lang="fr-FR"/>
              <a:pPr>
                <a:defRPr/>
              </a:pPr>
              <a:t>03/05/2023</a:t>
            </a:fld>
            <a:endParaRPr lang="fr-FR"/>
          </a:p>
        </p:txBody>
      </p:sp>
      <p:sp>
        <p:nvSpPr>
          <p:cNvPr id="5" name="Footer Placeholder 4"/>
          <p:cNvSpPr>
            <a:spLocks noGrp="1"/>
          </p:cNvSpPr>
          <p:nvPr>
            <p:ph type="ftr" sz="quarter" idx="3"/>
          </p:nvPr>
        </p:nvSpPr>
        <p:spPr>
          <a:xfrm>
            <a:off x="4770438" y="8342313"/>
            <a:ext cx="4860925" cy="479425"/>
          </a:xfrm>
          <a:prstGeom prst="rect">
            <a:avLst/>
          </a:prstGeom>
        </p:spPr>
        <p:txBody>
          <a:bodyPr vert="horz" lIns="91440" tIns="45720" rIns="91440" bIns="45720" rtlCol="0" anchor="ctr"/>
          <a:lstStyle>
            <a:lvl1pPr algn="ctr" eaLnBrk="1" fontAlgn="auto" hangingPunct="1">
              <a:spcBef>
                <a:spcPts val="0"/>
              </a:spcBef>
              <a:spcAft>
                <a:spcPts val="0"/>
              </a:spcAft>
              <a:defRPr sz="1299">
                <a:solidFill>
                  <a:schemeClr val="tx1">
                    <a:lumMod val="65000"/>
                    <a:lumOff val="35000"/>
                  </a:schemeClr>
                </a:solidFill>
                <a:latin typeface="+mn-lt"/>
              </a:defRPr>
            </a:lvl1pPr>
          </a:lstStyle>
          <a:p>
            <a:pPr>
              <a:defRPr/>
            </a:pPr>
            <a:endParaRPr lang="fr-FR"/>
          </a:p>
        </p:txBody>
      </p:sp>
      <p:sp>
        <p:nvSpPr>
          <p:cNvPr id="6" name="Slide Number Placeholder 5"/>
          <p:cNvSpPr>
            <a:spLocks noGrp="1"/>
          </p:cNvSpPr>
          <p:nvPr>
            <p:ph type="sldNum" sz="quarter" idx="4"/>
          </p:nvPr>
        </p:nvSpPr>
        <p:spPr>
          <a:xfrm>
            <a:off x="10179050" y="8342313"/>
            <a:ext cx="3240088" cy="4794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723FE4B-D2C7-4F4C-9C5F-627B7BC01A9C}"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4228" r:id="rId1"/>
    <p:sldLayoutId id="2147484229" r:id="rId2"/>
    <p:sldLayoutId id="2147484230" r:id="rId3"/>
    <p:sldLayoutId id="2147484231" r:id="rId4"/>
    <p:sldLayoutId id="2147484232" r:id="rId5"/>
    <p:sldLayoutId id="2147484233" r:id="rId6"/>
    <p:sldLayoutId id="2147484234" r:id="rId7"/>
    <p:sldLayoutId id="2147484235" r:id="rId8"/>
    <p:sldLayoutId id="2147484236" r:id="rId9"/>
    <p:sldLayoutId id="2147484237" r:id="rId10"/>
    <p:sldLayoutId id="2147484238" r:id="rId11"/>
    <p:sldLayoutId id="2147484250" r:id="rId12"/>
  </p:sldLayoutIdLst>
  <p:hf hdr="0" ftr="0" dt="0"/>
  <p:txStyles>
    <p:titleStyle>
      <a:lvl1pPr algn="l" defTabSz="1079500" rtl="0" eaLnBrk="0" fontAlgn="base" hangingPunct="0">
        <a:lnSpc>
          <a:spcPct val="90000"/>
        </a:lnSpc>
        <a:spcBef>
          <a:spcPct val="0"/>
        </a:spcBef>
        <a:spcAft>
          <a:spcPct val="0"/>
        </a:spcAft>
        <a:defRPr sz="5100" kern="1200">
          <a:solidFill>
            <a:schemeClr val="tx1"/>
          </a:solidFill>
          <a:latin typeface="+mj-lt"/>
          <a:ea typeface="+mj-ea"/>
          <a:cs typeface="+mj-cs"/>
        </a:defRPr>
      </a:lvl1pPr>
      <a:lvl2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2pPr>
      <a:lvl3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3pPr>
      <a:lvl4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4pPr>
      <a:lvl5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5pPr>
      <a:lvl6pPr marL="457200" algn="l" defTabSz="1079500" rtl="0" fontAlgn="base">
        <a:lnSpc>
          <a:spcPct val="90000"/>
        </a:lnSpc>
        <a:spcBef>
          <a:spcPct val="0"/>
        </a:spcBef>
        <a:spcAft>
          <a:spcPct val="0"/>
        </a:spcAft>
        <a:defRPr sz="5100">
          <a:solidFill>
            <a:schemeClr val="tx1"/>
          </a:solidFill>
          <a:latin typeface="Calibri Light" panose="020F0302020204030204" pitchFamily="34" charset="0"/>
        </a:defRPr>
      </a:lvl6pPr>
      <a:lvl7pPr marL="914400" algn="l" defTabSz="1079500" rtl="0" fontAlgn="base">
        <a:lnSpc>
          <a:spcPct val="90000"/>
        </a:lnSpc>
        <a:spcBef>
          <a:spcPct val="0"/>
        </a:spcBef>
        <a:spcAft>
          <a:spcPct val="0"/>
        </a:spcAft>
        <a:defRPr sz="5100">
          <a:solidFill>
            <a:schemeClr val="tx1"/>
          </a:solidFill>
          <a:latin typeface="Calibri Light" panose="020F0302020204030204" pitchFamily="34" charset="0"/>
        </a:defRPr>
      </a:lvl7pPr>
      <a:lvl8pPr marL="1371600" algn="l" defTabSz="1079500" rtl="0" fontAlgn="base">
        <a:lnSpc>
          <a:spcPct val="90000"/>
        </a:lnSpc>
        <a:spcBef>
          <a:spcPct val="0"/>
        </a:spcBef>
        <a:spcAft>
          <a:spcPct val="0"/>
        </a:spcAft>
        <a:defRPr sz="5100">
          <a:solidFill>
            <a:schemeClr val="tx1"/>
          </a:solidFill>
          <a:latin typeface="Calibri Light" panose="020F0302020204030204" pitchFamily="34" charset="0"/>
        </a:defRPr>
      </a:lvl8pPr>
      <a:lvl9pPr marL="1828800" algn="l" defTabSz="1079500" rtl="0" fontAlgn="base">
        <a:lnSpc>
          <a:spcPct val="90000"/>
        </a:lnSpc>
        <a:spcBef>
          <a:spcPct val="0"/>
        </a:spcBef>
        <a:spcAft>
          <a:spcPct val="0"/>
        </a:spcAft>
        <a:defRPr sz="5100">
          <a:solidFill>
            <a:schemeClr val="tx1"/>
          </a:solidFill>
          <a:latin typeface="Calibri Light" panose="020F0302020204030204" pitchFamily="34" charset="0"/>
        </a:defRPr>
      </a:lvl9pPr>
    </p:titleStyle>
    <p:bodyStyle>
      <a:lvl1pPr marL="269875" indent="-269875" algn="l" defTabSz="1079500" rtl="0" eaLnBrk="0" fontAlgn="base" hangingPunct="0">
        <a:lnSpc>
          <a:spcPct val="90000"/>
        </a:lnSpc>
        <a:spcBef>
          <a:spcPts val="1175"/>
        </a:spcBef>
        <a:spcAft>
          <a:spcPct val="0"/>
        </a:spcAft>
        <a:buFont typeface="Wingdings 2" pitchFamily="18" charset="2"/>
        <a:buChar char=""/>
        <a:defRPr sz="3300" kern="1200">
          <a:solidFill>
            <a:schemeClr val="tx1"/>
          </a:solidFill>
          <a:latin typeface="+mn-lt"/>
          <a:ea typeface="+mn-ea"/>
          <a:cs typeface="+mn-cs"/>
        </a:defRPr>
      </a:lvl1pPr>
      <a:lvl2pPr marL="809625" indent="-269875" algn="l" defTabSz="1079500" rtl="0" eaLnBrk="0" fontAlgn="base" hangingPunct="0">
        <a:lnSpc>
          <a:spcPct val="90000"/>
        </a:lnSpc>
        <a:spcBef>
          <a:spcPts val="588"/>
        </a:spcBef>
        <a:spcAft>
          <a:spcPct val="0"/>
        </a:spcAft>
        <a:buFont typeface="Wingdings 2" pitchFamily="18" charset="2"/>
        <a:buChar char=""/>
        <a:defRPr sz="2800" kern="1200">
          <a:solidFill>
            <a:schemeClr val="tx1"/>
          </a:solidFill>
          <a:latin typeface="+mn-lt"/>
          <a:ea typeface="+mn-ea"/>
          <a:cs typeface="+mn-cs"/>
        </a:defRPr>
      </a:lvl2pPr>
      <a:lvl3pPr marL="1349375" indent="-269875" algn="l" defTabSz="1079500" rtl="0" eaLnBrk="0" fontAlgn="base" hangingPunct="0">
        <a:lnSpc>
          <a:spcPct val="90000"/>
        </a:lnSpc>
        <a:spcBef>
          <a:spcPts val="588"/>
        </a:spcBef>
        <a:spcAft>
          <a:spcPct val="0"/>
        </a:spcAft>
        <a:buFont typeface="Wingdings 2" pitchFamily="18" charset="2"/>
        <a:buChar char=""/>
        <a:defRPr sz="2300" kern="1200">
          <a:solidFill>
            <a:schemeClr val="tx1"/>
          </a:solidFill>
          <a:latin typeface="+mn-lt"/>
          <a:ea typeface="+mn-ea"/>
          <a:cs typeface="+mn-cs"/>
        </a:defRPr>
      </a:lvl3pPr>
      <a:lvl4pPr marL="1889125" indent="-269875" algn="l" defTabSz="1079500" rtl="0" eaLnBrk="0" fontAlgn="base" hangingPunct="0">
        <a:lnSpc>
          <a:spcPct val="90000"/>
        </a:lnSpc>
        <a:spcBef>
          <a:spcPts val="588"/>
        </a:spcBef>
        <a:spcAft>
          <a:spcPct val="0"/>
        </a:spcAft>
        <a:buFont typeface="Wingdings 2" pitchFamily="18" charset="2"/>
        <a:buChar char=""/>
        <a:defRPr sz="2100" kern="1200">
          <a:solidFill>
            <a:schemeClr val="tx1"/>
          </a:solidFill>
          <a:latin typeface="+mn-lt"/>
          <a:ea typeface="+mn-ea"/>
          <a:cs typeface="+mn-cs"/>
        </a:defRPr>
      </a:lvl4pPr>
      <a:lvl5pPr marL="2428875" indent="-269875" algn="l" defTabSz="1079500" rtl="0" eaLnBrk="0" fontAlgn="base" hangingPunct="0">
        <a:lnSpc>
          <a:spcPct val="90000"/>
        </a:lnSpc>
        <a:spcBef>
          <a:spcPts val="588"/>
        </a:spcBef>
        <a:spcAft>
          <a:spcPct val="0"/>
        </a:spcAft>
        <a:buFont typeface="Wingdings 2" pitchFamily="18" charset="2"/>
        <a:buChar char=""/>
        <a:defRPr sz="2100" kern="1200">
          <a:solidFill>
            <a:schemeClr val="tx1"/>
          </a:solidFill>
          <a:latin typeface="+mn-lt"/>
          <a:ea typeface="+mn-ea"/>
          <a:cs typeface="+mn-cs"/>
        </a:defRPr>
      </a:lvl5pPr>
      <a:lvl6pPr marL="2970497"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6pPr>
      <a:lvl7pPr marL="3510587"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7pPr>
      <a:lvl8pPr marL="4050678"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8pPr>
      <a:lvl9pPr marL="4590768" indent="-270045" algn="l" defTabSz="1080181" rtl="0" eaLnBrk="1" latinLnBrk="0" hangingPunct="1">
        <a:spcBef>
          <a:spcPct val="20000"/>
        </a:spcBef>
        <a:buFont typeface="Wingdings 2" pitchFamily="18" charset="2"/>
        <a:buChar char=""/>
        <a:defRPr sz="2126" kern="1200">
          <a:solidFill>
            <a:schemeClr val="tx1"/>
          </a:solidFill>
          <a:latin typeface="+mn-lt"/>
          <a:ea typeface="+mn-ea"/>
          <a:cs typeface="+mn-cs"/>
        </a:defRPr>
      </a:lvl9pPr>
    </p:bodyStyle>
    <p:otherStyle>
      <a:defPPr>
        <a:defRPr lang="en-US"/>
      </a:defPPr>
      <a:lvl1pPr marL="0" algn="l" defTabSz="1080181" rtl="0" eaLnBrk="1" latinLnBrk="0" hangingPunct="1">
        <a:defRPr sz="2126" kern="1200">
          <a:solidFill>
            <a:schemeClr val="tx1"/>
          </a:solidFill>
          <a:latin typeface="+mn-lt"/>
          <a:ea typeface="+mn-ea"/>
          <a:cs typeface="+mn-cs"/>
        </a:defRPr>
      </a:lvl1pPr>
      <a:lvl2pPr marL="540090" algn="l" defTabSz="1080181" rtl="0" eaLnBrk="1" latinLnBrk="0" hangingPunct="1">
        <a:defRPr sz="2126" kern="1200">
          <a:solidFill>
            <a:schemeClr val="tx1"/>
          </a:solidFill>
          <a:latin typeface="+mn-lt"/>
          <a:ea typeface="+mn-ea"/>
          <a:cs typeface="+mn-cs"/>
        </a:defRPr>
      </a:lvl2pPr>
      <a:lvl3pPr marL="1080181" algn="l" defTabSz="1080181" rtl="0" eaLnBrk="1" latinLnBrk="0" hangingPunct="1">
        <a:defRPr sz="2126" kern="1200">
          <a:solidFill>
            <a:schemeClr val="tx1"/>
          </a:solidFill>
          <a:latin typeface="+mn-lt"/>
          <a:ea typeface="+mn-ea"/>
          <a:cs typeface="+mn-cs"/>
        </a:defRPr>
      </a:lvl3pPr>
      <a:lvl4pPr marL="1620271" algn="l" defTabSz="1080181" rtl="0" eaLnBrk="1" latinLnBrk="0" hangingPunct="1">
        <a:defRPr sz="2126" kern="1200">
          <a:solidFill>
            <a:schemeClr val="tx1"/>
          </a:solidFill>
          <a:latin typeface="+mn-lt"/>
          <a:ea typeface="+mn-ea"/>
          <a:cs typeface="+mn-cs"/>
        </a:defRPr>
      </a:lvl4pPr>
      <a:lvl5pPr marL="2160361" algn="l" defTabSz="1080181" rtl="0" eaLnBrk="1" latinLnBrk="0" hangingPunct="1">
        <a:defRPr sz="2126" kern="1200">
          <a:solidFill>
            <a:schemeClr val="tx1"/>
          </a:solidFill>
          <a:latin typeface="+mn-lt"/>
          <a:ea typeface="+mn-ea"/>
          <a:cs typeface="+mn-cs"/>
        </a:defRPr>
      </a:lvl5pPr>
      <a:lvl6pPr marL="2700452" algn="l" defTabSz="1080181" rtl="0" eaLnBrk="1" latinLnBrk="0" hangingPunct="1">
        <a:defRPr sz="2126" kern="1200">
          <a:solidFill>
            <a:schemeClr val="tx1"/>
          </a:solidFill>
          <a:latin typeface="+mn-lt"/>
          <a:ea typeface="+mn-ea"/>
          <a:cs typeface="+mn-cs"/>
        </a:defRPr>
      </a:lvl6pPr>
      <a:lvl7pPr marL="3240542" algn="l" defTabSz="1080181" rtl="0" eaLnBrk="1" latinLnBrk="0" hangingPunct="1">
        <a:defRPr sz="2126" kern="1200">
          <a:solidFill>
            <a:schemeClr val="tx1"/>
          </a:solidFill>
          <a:latin typeface="+mn-lt"/>
          <a:ea typeface="+mn-ea"/>
          <a:cs typeface="+mn-cs"/>
        </a:defRPr>
      </a:lvl7pPr>
      <a:lvl8pPr marL="3780633" algn="l" defTabSz="1080181" rtl="0" eaLnBrk="1" latinLnBrk="0" hangingPunct="1">
        <a:defRPr sz="2126" kern="1200">
          <a:solidFill>
            <a:schemeClr val="tx1"/>
          </a:solidFill>
          <a:latin typeface="+mn-lt"/>
          <a:ea typeface="+mn-ea"/>
          <a:cs typeface="+mn-cs"/>
        </a:defRPr>
      </a:lvl8pPr>
      <a:lvl9pPr marL="4320723" algn="l" defTabSz="1080181" rtl="0" eaLnBrk="1" latinLnBrk="0" hangingPunct="1">
        <a:defRPr sz="212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Espace réservé du titre 1"/>
          <p:cNvSpPr>
            <a:spLocks noGrp="1"/>
          </p:cNvSpPr>
          <p:nvPr>
            <p:ph type="title"/>
          </p:nvPr>
        </p:nvSpPr>
        <p:spPr bwMode="auto">
          <a:xfrm>
            <a:off x="990600" y="479425"/>
            <a:ext cx="12420600" cy="17399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ltLang="fr-FR" smtClean="0"/>
              <a:t>Modifiez le style du titre</a:t>
            </a:r>
          </a:p>
        </p:txBody>
      </p:sp>
      <p:sp>
        <p:nvSpPr>
          <p:cNvPr id="2051" name="Espace réservé du texte 2"/>
          <p:cNvSpPr>
            <a:spLocks noGrp="1"/>
          </p:cNvSpPr>
          <p:nvPr>
            <p:ph type="body" idx="1"/>
          </p:nvPr>
        </p:nvSpPr>
        <p:spPr bwMode="auto">
          <a:xfrm>
            <a:off x="990600" y="2395538"/>
            <a:ext cx="12420600" cy="5711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ltLang="fr-FR" smtClean="0"/>
              <a:t>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4" name="Espace réservé de la date 3"/>
          <p:cNvSpPr>
            <a:spLocks noGrp="1"/>
          </p:cNvSpPr>
          <p:nvPr>
            <p:ph type="dt" sz="half" idx="2"/>
          </p:nvPr>
        </p:nvSpPr>
        <p:spPr>
          <a:xfrm>
            <a:off x="990600" y="8342313"/>
            <a:ext cx="3240088" cy="479425"/>
          </a:xfrm>
          <a:prstGeom prst="rect">
            <a:avLst/>
          </a:prstGeom>
        </p:spPr>
        <p:txBody>
          <a:bodyPr vert="horz" lIns="91440" tIns="45720" rIns="91440" bIns="45720" rtlCol="0" anchor="ctr"/>
          <a:lstStyle>
            <a:lvl1pPr algn="l" eaLnBrk="1" fontAlgn="auto" hangingPunct="1">
              <a:spcBef>
                <a:spcPts val="0"/>
              </a:spcBef>
              <a:spcAft>
                <a:spcPts val="0"/>
              </a:spcAft>
              <a:defRPr sz="1418">
                <a:solidFill>
                  <a:schemeClr val="tx1">
                    <a:tint val="75000"/>
                  </a:schemeClr>
                </a:solidFill>
                <a:latin typeface="+mn-lt"/>
              </a:defRPr>
            </a:lvl1pPr>
          </a:lstStyle>
          <a:p>
            <a:pPr>
              <a:defRPr/>
            </a:pPr>
            <a:fld id="{508835C5-D0EB-42AA-B429-DCFC9D62D0DC}" type="datetime1">
              <a:rPr lang="fr-FR"/>
              <a:pPr>
                <a:defRPr/>
              </a:pPr>
              <a:t>03/05/2023</a:t>
            </a:fld>
            <a:endParaRPr lang="fr-FR"/>
          </a:p>
        </p:txBody>
      </p:sp>
      <p:sp>
        <p:nvSpPr>
          <p:cNvPr id="5" name="Espace réservé du pied de page 4"/>
          <p:cNvSpPr>
            <a:spLocks noGrp="1"/>
          </p:cNvSpPr>
          <p:nvPr>
            <p:ph type="ftr" sz="quarter" idx="3"/>
          </p:nvPr>
        </p:nvSpPr>
        <p:spPr>
          <a:xfrm>
            <a:off x="4770438" y="8342313"/>
            <a:ext cx="4860925" cy="479425"/>
          </a:xfrm>
          <a:prstGeom prst="rect">
            <a:avLst/>
          </a:prstGeom>
        </p:spPr>
        <p:txBody>
          <a:bodyPr vert="horz" lIns="91440" tIns="45720" rIns="91440" bIns="45720" rtlCol="0" anchor="ctr"/>
          <a:lstStyle>
            <a:lvl1pPr algn="ctr" eaLnBrk="1" fontAlgn="auto" hangingPunct="1">
              <a:spcBef>
                <a:spcPts val="0"/>
              </a:spcBef>
              <a:spcAft>
                <a:spcPts val="0"/>
              </a:spcAft>
              <a:defRPr sz="1418">
                <a:solidFill>
                  <a:schemeClr val="tx1">
                    <a:tint val="75000"/>
                  </a:schemeClr>
                </a:solidFill>
                <a:latin typeface="+mn-lt"/>
              </a:defRPr>
            </a:lvl1pPr>
          </a:lstStyle>
          <a:p>
            <a:pPr>
              <a:defRPr/>
            </a:pPr>
            <a:endParaRPr lang="fr-FR"/>
          </a:p>
        </p:txBody>
      </p:sp>
      <p:sp>
        <p:nvSpPr>
          <p:cNvPr id="6" name="Espace réservé du numéro de diapositive 5"/>
          <p:cNvSpPr>
            <a:spLocks noGrp="1"/>
          </p:cNvSpPr>
          <p:nvPr>
            <p:ph type="sldNum" sz="quarter" idx="4"/>
          </p:nvPr>
        </p:nvSpPr>
        <p:spPr>
          <a:xfrm>
            <a:off x="10171113" y="8342313"/>
            <a:ext cx="3240087" cy="4794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rgbClr val="898989"/>
                </a:solidFill>
              </a:defRPr>
            </a:lvl1pPr>
          </a:lstStyle>
          <a:p>
            <a:pPr>
              <a:defRPr/>
            </a:pPr>
            <a:fld id="{B21FAA49-3743-4D5D-8D34-02A5E45EED45}"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4239" r:id="rId1"/>
    <p:sldLayoutId id="2147484240" r:id="rId2"/>
    <p:sldLayoutId id="2147484241" r:id="rId3"/>
    <p:sldLayoutId id="2147484242" r:id="rId4"/>
    <p:sldLayoutId id="2147484243" r:id="rId5"/>
    <p:sldLayoutId id="2147484244" r:id="rId6"/>
    <p:sldLayoutId id="2147484245" r:id="rId7"/>
    <p:sldLayoutId id="2147484246" r:id="rId8"/>
    <p:sldLayoutId id="2147484247" r:id="rId9"/>
    <p:sldLayoutId id="2147484248" r:id="rId10"/>
    <p:sldLayoutId id="2147484249" r:id="rId11"/>
    <p:sldLayoutId id="2147484251" r:id="rId12"/>
  </p:sldLayoutIdLst>
  <p:hf hdr="0" ftr="0" dt="0"/>
  <p:txStyles>
    <p:titleStyle>
      <a:lvl1pPr algn="l" defTabSz="1079500" rtl="0" eaLnBrk="0" fontAlgn="base" hangingPunct="0">
        <a:lnSpc>
          <a:spcPct val="90000"/>
        </a:lnSpc>
        <a:spcBef>
          <a:spcPct val="0"/>
        </a:spcBef>
        <a:spcAft>
          <a:spcPct val="0"/>
        </a:spcAft>
        <a:defRPr sz="5100" kern="1200">
          <a:solidFill>
            <a:schemeClr val="tx1"/>
          </a:solidFill>
          <a:latin typeface="+mj-lt"/>
          <a:ea typeface="+mj-ea"/>
          <a:cs typeface="+mj-cs"/>
        </a:defRPr>
      </a:lvl1pPr>
      <a:lvl2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2pPr>
      <a:lvl3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3pPr>
      <a:lvl4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4pPr>
      <a:lvl5pPr algn="l" defTabSz="1079500" rtl="0" eaLnBrk="0" fontAlgn="base" hangingPunct="0">
        <a:lnSpc>
          <a:spcPct val="90000"/>
        </a:lnSpc>
        <a:spcBef>
          <a:spcPct val="0"/>
        </a:spcBef>
        <a:spcAft>
          <a:spcPct val="0"/>
        </a:spcAft>
        <a:defRPr sz="5100">
          <a:solidFill>
            <a:schemeClr val="tx1"/>
          </a:solidFill>
          <a:latin typeface="Calibri Light" panose="020F0302020204030204" pitchFamily="34" charset="0"/>
        </a:defRPr>
      </a:lvl5pPr>
      <a:lvl6pPr marL="457200" algn="l" defTabSz="1079500" rtl="0" fontAlgn="base">
        <a:lnSpc>
          <a:spcPct val="90000"/>
        </a:lnSpc>
        <a:spcBef>
          <a:spcPct val="0"/>
        </a:spcBef>
        <a:spcAft>
          <a:spcPct val="0"/>
        </a:spcAft>
        <a:defRPr sz="5100">
          <a:solidFill>
            <a:schemeClr val="tx1"/>
          </a:solidFill>
          <a:latin typeface="Calibri Light" panose="020F0302020204030204" pitchFamily="34" charset="0"/>
        </a:defRPr>
      </a:lvl6pPr>
      <a:lvl7pPr marL="914400" algn="l" defTabSz="1079500" rtl="0" fontAlgn="base">
        <a:lnSpc>
          <a:spcPct val="90000"/>
        </a:lnSpc>
        <a:spcBef>
          <a:spcPct val="0"/>
        </a:spcBef>
        <a:spcAft>
          <a:spcPct val="0"/>
        </a:spcAft>
        <a:defRPr sz="5100">
          <a:solidFill>
            <a:schemeClr val="tx1"/>
          </a:solidFill>
          <a:latin typeface="Calibri Light" panose="020F0302020204030204" pitchFamily="34" charset="0"/>
        </a:defRPr>
      </a:lvl7pPr>
      <a:lvl8pPr marL="1371600" algn="l" defTabSz="1079500" rtl="0" fontAlgn="base">
        <a:lnSpc>
          <a:spcPct val="90000"/>
        </a:lnSpc>
        <a:spcBef>
          <a:spcPct val="0"/>
        </a:spcBef>
        <a:spcAft>
          <a:spcPct val="0"/>
        </a:spcAft>
        <a:defRPr sz="5100">
          <a:solidFill>
            <a:schemeClr val="tx1"/>
          </a:solidFill>
          <a:latin typeface="Calibri Light" panose="020F0302020204030204" pitchFamily="34" charset="0"/>
        </a:defRPr>
      </a:lvl8pPr>
      <a:lvl9pPr marL="1828800" algn="l" defTabSz="1079500" rtl="0" fontAlgn="base">
        <a:lnSpc>
          <a:spcPct val="90000"/>
        </a:lnSpc>
        <a:spcBef>
          <a:spcPct val="0"/>
        </a:spcBef>
        <a:spcAft>
          <a:spcPct val="0"/>
        </a:spcAft>
        <a:defRPr sz="5100">
          <a:solidFill>
            <a:schemeClr val="tx1"/>
          </a:solidFill>
          <a:latin typeface="Calibri Light" panose="020F0302020204030204" pitchFamily="34" charset="0"/>
        </a:defRPr>
      </a:lvl9pPr>
    </p:titleStyle>
    <p:bodyStyle>
      <a:lvl1pPr marL="269875" indent="-269875" algn="l" defTabSz="1079500" rtl="0" eaLnBrk="0" fontAlgn="base" hangingPunct="0">
        <a:lnSpc>
          <a:spcPct val="90000"/>
        </a:lnSpc>
        <a:spcBef>
          <a:spcPts val="1175"/>
        </a:spcBef>
        <a:spcAft>
          <a:spcPct val="0"/>
        </a:spcAft>
        <a:buFont typeface="Arial" pitchFamily="34" charset="0"/>
        <a:buChar char="•"/>
        <a:defRPr sz="3300" kern="1200">
          <a:solidFill>
            <a:schemeClr val="tx1"/>
          </a:solidFill>
          <a:latin typeface="+mn-lt"/>
          <a:ea typeface="+mn-ea"/>
          <a:cs typeface="+mn-cs"/>
        </a:defRPr>
      </a:lvl1pPr>
      <a:lvl2pPr marL="809625" indent="-269875" algn="l" defTabSz="1079500" rtl="0" eaLnBrk="0" fontAlgn="base" hangingPunct="0">
        <a:lnSpc>
          <a:spcPct val="90000"/>
        </a:lnSpc>
        <a:spcBef>
          <a:spcPts val="588"/>
        </a:spcBef>
        <a:spcAft>
          <a:spcPct val="0"/>
        </a:spcAft>
        <a:buFont typeface="Arial" pitchFamily="34" charset="0"/>
        <a:buChar char="•"/>
        <a:defRPr sz="2800" kern="1200">
          <a:solidFill>
            <a:schemeClr val="tx1"/>
          </a:solidFill>
          <a:latin typeface="+mn-lt"/>
          <a:ea typeface="+mn-ea"/>
          <a:cs typeface="+mn-cs"/>
        </a:defRPr>
      </a:lvl2pPr>
      <a:lvl3pPr marL="1349375" indent="-269875" algn="l" defTabSz="1079500" rtl="0" eaLnBrk="0" fontAlgn="base" hangingPunct="0">
        <a:lnSpc>
          <a:spcPct val="90000"/>
        </a:lnSpc>
        <a:spcBef>
          <a:spcPts val="588"/>
        </a:spcBef>
        <a:spcAft>
          <a:spcPct val="0"/>
        </a:spcAft>
        <a:buFont typeface="Arial" pitchFamily="34" charset="0"/>
        <a:buChar char="•"/>
        <a:defRPr sz="2300" kern="1200">
          <a:solidFill>
            <a:schemeClr val="tx1"/>
          </a:solidFill>
          <a:latin typeface="+mn-lt"/>
          <a:ea typeface="+mn-ea"/>
          <a:cs typeface="+mn-cs"/>
        </a:defRPr>
      </a:lvl3pPr>
      <a:lvl4pPr marL="1889125" indent="-269875" algn="l" defTabSz="1079500" rtl="0" eaLnBrk="0" fontAlgn="base" hangingPunct="0">
        <a:lnSpc>
          <a:spcPct val="90000"/>
        </a:lnSpc>
        <a:spcBef>
          <a:spcPts val="588"/>
        </a:spcBef>
        <a:spcAft>
          <a:spcPct val="0"/>
        </a:spcAft>
        <a:buFont typeface="Arial" pitchFamily="34" charset="0"/>
        <a:buChar char="•"/>
        <a:defRPr sz="2100" kern="1200">
          <a:solidFill>
            <a:schemeClr val="tx1"/>
          </a:solidFill>
          <a:latin typeface="+mn-lt"/>
          <a:ea typeface="+mn-ea"/>
          <a:cs typeface="+mn-cs"/>
        </a:defRPr>
      </a:lvl4pPr>
      <a:lvl5pPr marL="2428875" indent="-269875" algn="l" defTabSz="1079500" rtl="0" eaLnBrk="0" fontAlgn="base" hangingPunct="0">
        <a:lnSpc>
          <a:spcPct val="90000"/>
        </a:lnSpc>
        <a:spcBef>
          <a:spcPts val="588"/>
        </a:spcBef>
        <a:spcAft>
          <a:spcPct val="0"/>
        </a:spcAft>
        <a:buFont typeface="Arial" pitchFamily="34" charset="0"/>
        <a:buChar char="•"/>
        <a:defRPr sz="2100" kern="1200">
          <a:solidFill>
            <a:schemeClr val="tx1"/>
          </a:solidFill>
          <a:latin typeface="+mn-lt"/>
          <a:ea typeface="+mn-ea"/>
          <a:cs typeface="+mn-cs"/>
        </a:defRPr>
      </a:lvl5pPr>
      <a:lvl6pPr marL="2970497"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6pPr>
      <a:lvl7pPr marL="3510587"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7pPr>
      <a:lvl8pPr marL="4050678"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8pPr>
      <a:lvl9pPr marL="4590768" indent="-270045" algn="l" defTabSz="1080181" rtl="0" eaLnBrk="1" latinLnBrk="0" hangingPunct="1">
        <a:lnSpc>
          <a:spcPct val="90000"/>
        </a:lnSpc>
        <a:spcBef>
          <a:spcPts val="591"/>
        </a:spcBef>
        <a:buFont typeface="Arial" panose="020B0604020202020204" pitchFamily="34" charset="0"/>
        <a:buChar char="•"/>
        <a:defRPr sz="2126" kern="1200">
          <a:solidFill>
            <a:schemeClr val="tx1"/>
          </a:solidFill>
          <a:latin typeface="+mn-lt"/>
          <a:ea typeface="+mn-ea"/>
          <a:cs typeface="+mn-cs"/>
        </a:defRPr>
      </a:lvl9pPr>
    </p:bodyStyle>
    <p:otherStyle>
      <a:defPPr>
        <a:defRPr lang="fr-FR"/>
      </a:defPPr>
      <a:lvl1pPr marL="0" algn="l" defTabSz="1080181" rtl="0" eaLnBrk="1" latinLnBrk="0" hangingPunct="1">
        <a:defRPr sz="2126" kern="1200">
          <a:solidFill>
            <a:schemeClr val="tx1"/>
          </a:solidFill>
          <a:latin typeface="+mn-lt"/>
          <a:ea typeface="+mn-ea"/>
          <a:cs typeface="+mn-cs"/>
        </a:defRPr>
      </a:lvl1pPr>
      <a:lvl2pPr marL="540090" algn="l" defTabSz="1080181" rtl="0" eaLnBrk="1" latinLnBrk="0" hangingPunct="1">
        <a:defRPr sz="2126" kern="1200">
          <a:solidFill>
            <a:schemeClr val="tx1"/>
          </a:solidFill>
          <a:latin typeface="+mn-lt"/>
          <a:ea typeface="+mn-ea"/>
          <a:cs typeface="+mn-cs"/>
        </a:defRPr>
      </a:lvl2pPr>
      <a:lvl3pPr marL="1080181" algn="l" defTabSz="1080181" rtl="0" eaLnBrk="1" latinLnBrk="0" hangingPunct="1">
        <a:defRPr sz="2126" kern="1200">
          <a:solidFill>
            <a:schemeClr val="tx1"/>
          </a:solidFill>
          <a:latin typeface="+mn-lt"/>
          <a:ea typeface="+mn-ea"/>
          <a:cs typeface="+mn-cs"/>
        </a:defRPr>
      </a:lvl3pPr>
      <a:lvl4pPr marL="1620271" algn="l" defTabSz="1080181" rtl="0" eaLnBrk="1" latinLnBrk="0" hangingPunct="1">
        <a:defRPr sz="2126" kern="1200">
          <a:solidFill>
            <a:schemeClr val="tx1"/>
          </a:solidFill>
          <a:latin typeface="+mn-lt"/>
          <a:ea typeface="+mn-ea"/>
          <a:cs typeface="+mn-cs"/>
        </a:defRPr>
      </a:lvl4pPr>
      <a:lvl5pPr marL="2160361" algn="l" defTabSz="1080181" rtl="0" eaLnBrk="1" latinLnBrk="0" hangingPunct="1">
        <a:defRPr sz="2126" kern="1200">
          <a:solidFill>
            <a:schemeClr val="tx1"/>
          </a:solidFill>
          <a:latin typeface="+mn-lt"/>
          <a:ea typeface="+mn-ea"/>
          <a:cs typeface="+mn-cs"/>
        </a:defRPr>
      </a:lvl5pPr>
      <a:lvl6pPr marL="2700452" algn="l" defTabSz="1080181" rtl="0" eaLnBrk="1" latinLnBrk="0" hangingPunct="1">
        <a:defRPr sz="2126" kern="1200">
          <a:solidFill>
            <a:schemeClr val="tx1"/>
          </a:solidFill>
          <a:latin typeface="+mn-lt"/>
          <a:ea typeface="+mn-ea"/>
          <a:cs typeface="+mn-cs"/>
        </a:defRPr>
      </a:lvl6pPr>
      <a:lvl7pPr marL="3240542" algn="l" defTabSz="1080181" rtl="0" eaLnBrk="1" latinLnBrk="0" hangingPunct="1">
        <a:defRPr sz="2126" kern="1200">
          <a:solidFill>
            <a:schemeClr val="tx1"/>
          </a:solidFill>
          <a:latin typeface="+mn-lt"/>
          <a:ea typeface="+mn-ea"/>
          <a:cs typeface="+mn-cs"/>
        </a:defRPr>
      </a:lvl7pPr>
      <a:lvl8pPr marL="3780633" algn="l" defTabSz="1080181" rtl="0" eaLnBrk="1" latinLnBrk="0" hangingPunct="1">
        <a:defRPr sz="2126" kern="1200">
          <a:solidFill>
            <a:schemeClr val="tx1"/>
          </a:solidFill>
          <a:latin typeface="+mn-lt"/>
          <a:ea typeface="+mn-ea"/>
          <a:cs typeface="+mn-cs"/>
        </a:defRPr>
      </a:lvl8pPr>
      <a:lvl9pPr marL="4320723" algn="l" defTabSz="1080181" rtl="0" eaLnBrk="1" latinLnBrk="0" hangingPunct="1">
        <a:defRPr sz="212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hyperlink" Target="https://www.scribbr.fr/memoire/pertinence-du-sujet/" TargetMode="Externa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3" Type="http://schemas.openxmlformats.org/officeDocument/2006/relationships/hyperlink" Target="https://www.scribbr.fr/memoire/problematique-de-memoire/" TargetMode="External"/><Relationship Id="rId7" Type="http://schemas.openxmlformats.org/officeDocument/2006/relationships/hyperlink" Target="https://www.scribbr.fr/plan-memoire/cadre-theorique-dun-memoire/" TargetMode="External"/><Relationship Id="rId2" Type="http://schemas.openxmlformats.org/officeDocument/2006/relationships/hyperlink" Target="https://www.scribbr.fr/memoire/choisir-un-sujet-de-memoire/" TargetMode="External"/><Relationship Id="rId1" Type="http://schemas.openxmlformats.org/officeDocument/2006/relationships/slideLayout" Target="../slideLayouts/slideLayout14.xml"/><Relationship Id="rId6" Type="http://schemas.openxmlformats.org/officeDocument/2006/relationships/hyperlink" Target="https://www.scribbr.fr/memoire/plan-de-recherche/" TargetMode="External"/><Relationship Id="rId5" Type="http://schemas.openxmlformats.org/officeDocument/2006/relationships/hyperlink" Target="https://www.scribbr.fr/category/plan-memoire/" TargetMode="External"/><Relationship Id="rId4" Type="http://schemas.openxmlformats.org/officeDocument/2006/relationships/hyperlink" Target="https://www.scribbr.fr/methodologie/differentes-methodes-de-recherche/" TargetMode="External"/></Relationships>
</file>

<file path=ppt/slides/_rels/slide4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8316913"/>
            <a:ext cx="14401800" cy="68421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FR" sz="3200" b="1" dirty="0" smtClean="0"/>
              <a:t>2022-2023</a:t>
            </a:r>
            <a:endParaRPr lang="fr-FR" sz="3200" b="1" dirty="0"/>
          </a:p>
        </p:txBody>
      </p:sp>
      <p:pic>
        <p:nvPicPr>
          <p:cNvPr id="5123" name="Image 4" descr="logo univ.JPG"/>
          <p:cNvPicPr>
            <a:picLocks noChangeAspect="1"/>
          </p:cNvPicPr>
          <p:nvPr/>
        </p:nvPicPr>
        <p:blipFill>
          <a:blip r:embed="rId2">
            <a:clrChange>
              <a:clrFrom>
                <a:srgbClr val="FFFDEE"/>
              </a:clrFrom>
              <a:clrTo>
                <a:srgbClr val="FFFDEE">
                  <a:alpha val="0"/>
                </a:srgbClr>
              </a:clrTo>
            </a:clrChange>
          </a:blip>
          <a:srcRect l="23669" r="11966" b="5237"/>
          <a:stretch>
            <a:fillRect/>
          </a:stretch>
        </p:blipFill>
        <p:spPr bwMode="auto">
          <a:xfrm>
            <a:off x="0" y="0"/>
            <a:ext cx="2016125" cy="1908175"/>
          </a:xfrm>
          <a:prstGeom prst="rect">
            <a:avLst/>
          </a:prstGeom>
          <a:noFill/>
          <a:ln w="9525">
            <a:noFill/>
            <a:miter lim="800000"/>
            <a:headEnd/>
            <a:tailEnd/>
          </a:ln>
        </p:spPr>
      </p:pic>
      <p:sp>
        <p:nvSpPr>
          <p:cNvPr id="10" name="Titre 9"/>
          <p:cNvSpPr>
            <a:spLocks noGrp="1"/>
          </p:cNvSpPr>
          <p:nvPr>
            <p:ph type="ctrTitle"/>
          </p:nvPr>
        </p:nvSpPr>
        <p:spPr>
          <a:xfrm>
            <a:off x="863600" y="1231900"/>
            <a:ext cx="12674600" cy="4176713"/>
          </a:xfrm>
        </p:spPr>
        <p:txBody>
          <a:bodyPr rtlCol="0">
            <a:normAutofit/>
          </a:bodyPr>
          <a:lstStyle/>
          <a:p>
            <a:pPr defTabSz="1080181" eaLnBrk="1" fontAlgn="auto" hangingPunct="1">
              <a:spcAft>
                <a:spcPts val="0"/>
              </a:spcAft>
              <a:defRPr/>
            </a:pPr>
            <a:r>
              <a:rPr lang="fr-FR" sz="6000" b="1" dirty="0" smtClean="0">
                <a:effectLst>
                  <a:outerShdw blurRad="38100" dist="38100" dir="2700000" algn="tl">
                    <a:srgbClr val="000000">
                      <a:alpha val="43137"/>
                    </a:srgbClr>
                  </a:outerShdw>
                </a:effectLst>
              </a:rPr>
              <a:t>UEM1(1)</a:t>
            </a:r>
            <a:br>
              <a:rPr lang="fr-FR" sz="6000" b="1" dirty="0" smtClean="0">
                <a:effectLst>
                  <a:outerShdw blurRad="38100" dist="38100" dir="2700000" algn="tl">
                    <a:srgbClr val="000000">
                      <a:alpha val="43137"/>
                    </a:srgbClr>
                  </a:outerShdw>
                </a:effectLst>
              </a:rPr>
            </a:br>
            <a:r>
              <a:rPr lang="fr-FR" sz="6000" b="1" dirty="0" smtClean="0">
                <a:solidFill>
                  <a:srgbClr val="FF0000"/>
                </a:solidFill>
                <a:effectLst>
                  <a:outerShdw blurRad="38100" dist="38100" dir="2700000" algn="tl">
                    <a:srgbClr val="000000">
                      <a:alpha val="43137"/>
                    </a:srgbClr>
                  </a:outerShdw>
                </a:effectLst>
              </a:rPr>
              <a:t> </a:t>
            </a:r>
            <a:r>
              <a:rPr lang="fr-FR" sz="6400" b="1" dirty="0" smtClean="0">
                <a:solidFill>
                  <a:srgbClr val="FF0000"/>
                </a:solidFill>
                <a:effectLst>
                  <a:outerShdw blurRad="38100" dist="38100" dir="2700000" algn="tl">
                    <a:srgbClr val="000000">
                      <a:alpha val="43137"/>
                    </a:srgbClr>
                  </a:outerShdw>
                </a:effectLst>
              </a:rPr>
              <a:t>Méthodes de recherche </a:t>
            </a:r>
            <a:endParaRPr lang="fr-FR" sz="6400" dirty="0"/>
          </a:p>
        </p:txBody>
      </p:sp>
      <p:sp>
        <p:nvSpPr>
          <p:cNvPr id="3" name="Sous-titre 2"/>
          <p:cNvSpPr>
            <a:spLocks noGrp="1"/>
          </p:cNvSpPr>
          <p:nvPr>
            <p:ph type="subTitle" idx="1"/>
          </p:nvPr>
        </p:nvSpPr>
        <p:spPr>
          <a:xfrm>
            <a:off x="3402013" y="5868988"/>
            <a:ext cx="7597775" cy="2411412"/>
          </a:xfrm>
          <a:solidFill>
            <a:schemeClr val="bg1">
              <a:alpha val="27000"/>
            </a:schemeClr>
          </a:solidFill>
        </p:spPr>
        <p:txBody>
          <a:bodyPr rtlCol="0" anchor="ctr">
            <a:normAutofit/>
          </a:bodyPr>
          <a:lstStyle/>
          <a:p>
            <a:pPr defTabSz="1080181" eaLnBrk="1" fontAlgn="auto" hangingPunct="1">
              <a:spcBef>
                <a:spcPts val="1181"/>
              </a:spcBef>
              <a:spcAft>
                <a:spcPts val="0"/>
              </a:spcAft>
              <a:defRPr/>
            </a:pPr>
            <a:r>
              <a:rPr lang="fr-FR" sz="3200" b="1" dirty="0" smtClean="0">
                <a:solidFill>
                  <a:srgbClr val="319595"/>
                </a:solidFill>
                <a:effectLst>
                  <a:outerShdw blurRad="38100" dist="38100" dir="2700000" algn="tl">
                    <a:srgbClr val="000000">
                      <a:alpha val="43137"/>
                    </a:srgbClr>
                  </a:outerShdw>
                </a:effectLst>
              </a:rPr>
              <a:t>Mme </a:t>
            </a:r>
            <a:r>
              <a:rPr lang="fr-FR" sz="3200" b="1" dirty="0" err="1" smtClean="0">
                <a:solidFill>
                  <a:srgbClr val="319595"/>
                </a:solidFill>
                <a:effectLst>
                  <a:outerShdw blurRad="38100" dist="38100" dir="2700000" algn="tl">
                    <a:srgbClr val="000000">
                      <a:alpha val="43137"/>
                    </a:srgbClr>
                  </a:outerShdw>
                </a:effectLst>
              </a:rPr>
              <a:t>Habiba</a:t>
            </a:r>
            <a:r>
              <a:rPr lang="fr-FR" sz="3200" b="1" dirty="0" smtClean="0">
                <a:solidFill>
                  <a:srgbClr val="319595"/>
                </a:solidFill>
                <a:effectLst>
                  <a:outerShdw blurRad="38100" dist="38100" dir="2700000" algn="tl">
                    <a:srgbClr val="000000">
                      <a:alpha val="43137"/>
                    </a:srgbClr>
                  </a:outerShdw>
                </a:effectLst>
              </a:rPr>
              <a:t> SEHAB</a:t>
            </a:r>
          </a:p>
        </p:txBody>
      </p:sp>
      <p:sp>
        <p:nvSpPr>
          <p:cNvPr id="7" name="ZoneTexte 6"/>
          <p:cNvSpPr txBox="1"/>
          <p:nvPr/>
        </p:nvSpPr>
        <p:spPr>
          <a:xfrm>
            <a:off x="900113" y="252413"/>
            <a:ext cx="12601575" cy="2246312"/>
          </a:xfrm>
          <a:prstGeom prst="rect">
            <a:avLst/>
          </a:prstGeom>
          <a:noFill/>
        </p:spPr>
        <p:txBody>
          <a:bodyPr>
            <a:spAutoFit/>
          </a:bodyPr>
          <a:lstStyle/>
          <a:p>
            <a:pPr algn="ctr" eaLnBrk="1" fontAlgn="auto" hangingPunct="1">
              <a:spcBef>
                <a:spcPts val="0"/>
              </a:spcBef>
              <a:spcAft>
                <a:spcPts val="0"/>
              </a:spcAft>
              <a:defRPr/>
            </a:pPr>
            <a:r>
              <a:rPr lang="fr-FR" sz="2800" dirty="0">
                <a:effectLst>
                  <a:outerShdw blurRad="38100" dist="38100" dir="2700000" algn="tl">
                    <a:srgbClr val="000000">
                      <a:alpha val="43137"/>
                    </a:srgbClr>
                  </a:outerShdw>
                </a:effectLst>
                <a:latin typeface="+mn-lt"/>
              </a:rPr>
              <a:t>Université Badji Mokhtar-Annaba          Faculté des Sciences de la Terre</a:t>
            </a:r>
          </a:p>
          <a:p>
            <a:pPr algn="ctr" eaLnBrk="1" fontAlgn="auto" hangingPunct="1">
              <a:spcBef>
                <a:spcPts val="0"/>
              </a:spcBef>
              <a:spcAft>
                <a:spcPts val="0"/>
              </a:spcAft>
              <a:defRPr/>
            </a:pPr>
            <a:r>
              <a:rPr lang="fr-FR" sz="2800" dirty="0">
                <a:effectLst>
                  <a:outerShdw blurRad="38100" dist="38100" dir="2700000" algn="tl">
                    <a:srgbClr val="000000">
                      <a:alpha val="43137"/>
                    </a:srgbClr>
                  </a:outerShdw>
                </a:effectLst>
                <a:latin typeface="+mn-lt"/>
              </a:rPr>
              <a:t>Département d’aménagement du Territoire</a:t>
            </a:r>
          </a:p>
          <a:p>
            <a:pPr algn="ctr" eaLnBrk="1" fontAlgn="auto" hangingPunct="1">
              <a:spcBef>
                <a:spcPts val="0"/>
              </a:spcBef>
              <a:spcAft>
                <a:spcPts val="0"/>
              </a:spcAft>
              <a:defRPr/>
            </a:pPr>
            <a:endParaRPr lang="fr-FR" sz="2800" b="1" dirty="0">
              <a:effectLst>
                <a:outerShdw blurRad="38100" dist="38100" dir="2700000" algn="tl">
                  <a:srgbClr val="000000">
                    <a:alpha val="43137"/>
                  </a:srgbClr>
                </a:outerShdw>
              </a:effectLst>
              <a:latin typeface="+mn-lt"/>
            </a:endParaRPr>
          </a:p>
          <a:p>
            <a:pPr algn="ctr" eaLnBrk="1" fontAlgn="auto" hangingPunct="1">
              <a:spcBef>
                <a:spcPts val="0"/>
              </a:spcBef>
              <a:spcAft>
                <a:spcPts val="0"/>
              </a:spcAft>
              <a:defRPr/>
            </a:pPr>
            <a:r>
              <a:rPr lang="fr-FR" sz="2800" b="1" dirty="0">
                <a:solidFill>
                  <a:srgbClr val="FF0000"/>
                </a:solidFill>
                <a:effectLst>
                  <a:outerShdw blurRad="38100" dist="38100" dir="2700000" algn="tl">
                    <a:srgbClr val="000000">
                      <a:alpha val="43137"/>
                    </a:srgbClr>
                  </a:outerShdw>
                </a:effectLst>
                <a:latin typeface="+mn-lt"/>
              </a:rPr>
              <a:t>LICENCE S6      GAT </a:t>
            </a:r>
          </a:p>
          <a:p>
            <a:pPr algn="ctr" eaLnBrk="1" fontAlgn="auto" hangingPunct="1">
              <a:spcBef>
                <a:spcPts val="0"/>
              </a:spcBef>
              <a:spcAft>
                <a:spcPts val="0"/>
              </a:spcAft>
              <a:defRPr/>
            </a:pPr>
            <a:r>
              <a:rPr lang="fr-FR" sz="2800" b="1" dirty="0">
                <a:solidFill>
                  <a:srgbClr val="FF0000"/>
                </a:solidFill>
                <a:effectLst>
                  <a:outerShdw blurRad="38100" dist="38100" dir="2700000" algn="tl">
                    <a:srgbClr val="000000">
                      <a:alpha val="43137"/>
                    </a:srgbClr>
                  </a:outerShdw>
                </a:effectLst>
                <a:latin typeface="+mn-lt"/>
              </a:rPr>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6124" y="0"/>
            <a:ext cx="13969551" cy="9289032"/>
          </a:xfrm>
        </p:spPr>
        <p:txBody>
          <a:bodyPr/>
          <a:lstStyle/>
          <a:p>
            <a:pPr marL="0" indent="0">
              <a:buNone/>
            </a:pPr>
            <a:r>
              <a:rPr lang="fr-FR" b="1" dirty="0">
                <a:solidFill>
                  <a:srgbClr val="FF0000"/>
                </a:solidFill>
                <a:effectLst>
                  <a:outerShdw blurRad="38100" dist="38100" dir="2700000" algn="tl">
                    <a:srgbClr val="000000">
                      <a:alpha val="43137"/>
                    </a:srgbClr>
                  </a:outerShdw>
                </a:effectLst>
              </a:rPr>
              <a:t>2/La problématique de recherche </a:t>
            </a:r>
            <a:endParaRPr lang="fr-FR" b="1" dirty="0" smtClean="0">
              <a:solidFill>
                <a:srgbClr val="FF0000"/>
              </a:solidFill>
              <a:effectLst>
                <a:outerShdw blurRad="38100" dist="38100" dir="2700000" algn="tl">
                  <a:srgbClr val="000000">
                    <a:alpha val="43137"/>
                  </a:srgbClr>
                </a:outerShdw>
              </a:effectLst>
            </a:endParaRPr>
          </a:p>
          <a:p>
            <a:pPr marL="0" indent="0" algn="just">
              <a:buNone/>
            </a:pPr>
            <a:r>
              <a:rPr lang="fr-FR" sz="3000" dirty="0" smtClean="0"/>
              <a:t>Peu </a:t>
            </a:r>
            <a:r>
              <a:rPr lang="fr-FR" sz="3000" dirty="0"/>
              <a:t>importe le type de recherche que vous désirez entreprendre, vous devez savoir comment rédiger une problématique de recherche pure espérer recevoir du financement pour votre projet, lorsque votre problématique et bien rédigée, elle démontre que vous connaissez votre champs de recherche</a:t>
            </a:r>
            <a:r>
              <a:rPr lang="fr-FR" sz="3000" dirty="0" smtClean="0"/>
              <a:t>.</a:t>
            </a:r>
          </a:p>
          <a:p>
            <a:pPr marL="0" indent="0" algn="just">
              <a:buNone/>
            </a:pPr>
            <a:r>
              <a:rPr lang="fr-FR" sz="3000" dirty="0" smtClean="0"/>
              <a:t>La </a:t>
            </a:r>
            <a:r>
              <a:rPr lang="fr-FR" sz="3000" dirty="0"/>
              <a:t>problématique de recherche présente l’ensemble </a:t>
            </a:r>
            <a:r>
              <a:rPr lang="fr-FR" sz="3000" i="1" dirty="0"/>
              <a:t>des concepts, des théories, des questions, des hypothèses, des méthodes, et des références </a:t>
            </a:r>
            <a:r>
              <a:rPr lang="fr-FR" sz="3000" dirty="0"/>
              <a:t>qui contribuent à clarifier et à développer un problème de recherche , ces informations sont groupés en deux grandes catégories, la première est le cadre conceptuel et la seconde, le problème de la </a:t>
            </a:r>
            <a:r>
              <a:rPr lang="fr-FR" sz="3000" dirty="0" smtClean="0"/>
              <a:t>recherche,</a:t>
            </a:r>
          </a:p>
          <a:p>
            <a:pPr marL="0" indent="0" algn="just">
              <a:buNone/>
            </a:pPr>
            <a:r>
              <a:rPr lang="fr-FR" sz="3200" b="1" i="1" dirty="0"/>
              <a:t>A/le cadre </a:t>
            </a:r>
            <a:r>
              <a:rPr lang="fr-FR" sz="3200" b="1" i="1" dirty="0" smtClean="0"/>
              <a:t>conceptuel</a:t>
            </a:r>
          </a:p>
          <a:p>
            <a:pPr marL="0" indent="0" algn="just">
              <a:buNone/>
            </a:pPr>
            <a:r>
              <a:rPr lang="fr-FR" sz="3200" dirty="0" smtClean="0"/>
              <a:t> </a:t>
            </a:r>
            <a:r>
              <a:rPr lang="fr-FR" sz="3000" dirty="0"/>
              <a:t>Le savoir et construit à partir de connaissances existantes, lorsque un chercheur produit de nouvelles connaissances, il doit analyser les relations qu’elles </a:t>
            </a:r>
            <a:r>
              <a:rPr lang="fr-FR" sz="3000" dirty="0" smtClean="0"/>
              <a:t>entretiennent </a:t>
            </a:r>
            <a:r>
              <a:rPr lang="fr-FR" sz="3200" dirty="0"/>
              <a:t>avec les connaissances actuelles, cela signifie donc que toute recherche s’inscrit dans un contexte qui luis donne un sens, ce contexte est révélé à travers le cadre conceptuel, qui oriente la démarche d’investigation et identifie le thème de la recherche ,il présente ensuite son contexte en présentant l’ensemble des connaissances en lieu avec son sujet, le cadre conceptuel est indispensable pour l’analyse des résultats donnés par la recherche . </a:t>
            </a:r>
            <a:endParaRPr lang="en-US" sz="3000"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10</a:t>
            </a:fld>
            <a:endParaRPr lang="fr-FR"/>
          </a:p>
        </p:txBody>
      </p:sp>
    </p:spTree>
    <p:extLst>
      <p:ext uri="{BB962C8B-B14F-4D97-AF65-F5344CB8AC3E}">
        <p14:creationId xmlns:p14="http://schemas.microsoft.com/office/powerpoint/2010/main" val="2194054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6124" y="396106"/>
            <a:ext cx="13753528" cy="7711257"/>
          </a:xfrm>
        </p:spPr>
        <p:txBody>
          <a:bodyPr/>
          <a:lstStyle/>
          <a:p>
            <a:pPr marL="0" indent="0" algn="just">
              <a:buNone/>
            </a:pPr>
            <a:r>
              <a:rPr lang="fr-FR" sz="3200" b="1" i="1" dirty="0"/>
              <a:t>B/le problème de recherche</a:t>
            </a:r>
          </a:p>
          <a:p>
            <a:pPr marL="0" indent="0" algn="just">
              <a:buNone/>
            </a:pPr>
            <a:r>
              <a:rPr lang="fr-FR" dirty="0" smtClean="0"/>
              <a:t> </a:t>
            </a:r>
            <a:r>
              <a:rPr lang="fr-FR" dirty="0"/>
              <a:t>Un problème de recherche et une interrogation sur un objet donné son exploration est à la portée de la chercheuse ou du chercheur, compte tien de ses ressources et de l’état actuel des connaissances. </a:t>
            </a:r>
            <a:endParaRPr lang="fr-FR" dirty="0" smtClean="0"/>
          </a:p>
          <a:p>
            <a:pPr marL="0" indent="0" algn="just">
              <a:buNone/>
            </a:pPr>
            <a:r>
              <a:rPr lang="fr-FR" dirty="0" smtClean="0"/>
              <a:t>Un </a:t>
            </a:r>
            <a:r>
              <a:rPr lang="fr-FR" dirty="0"/>
              <a:t>problème de recherche doit pouvoir être traité par une démarche scientifique, il se précise par une question de recherche, la question de recherche est une concrétisation du problème de recherche, celle-ci doit être formelle clairement et précisément afin qu’il n’y ait aucune ambiguïté aux réponses recherchées un problème de recherche peut donner lieu à de multiples questions de recherche. </a:t>
            </a:r>
            <a:endParaRPr lang="fr-FR" dirty="0" smtClean="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11</a:t>
            </a:fld>
            <a:endParaRPr lang="fr-FR"/>
          </a:p>
        </p:txBody>
      </p:sp>
    </p:spTree>
    <p:extLst>
      <p:ext uri="{BB962C8B-B14F-4D97-AF65-F5344CB8AC3E}">
        <p14:creationId xmlns:p14="http://schemas.microsoft.com/office/powerpoint/2010/main" val="2834407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156" y="498180"/>
            <a:ext cx="12420600" cy="7855273"/>
          </a:xfrm>
        </p:spPr>
        <p:txBody>
          <a:bodyPr/>
          <a:lstStyle/>
          <a:p>
            <a:r>
              <a:rPr lang="fr-FR" sz="3000" dirty="0">
                <a:latin typeface="Candara" panose="020E0502030303020204" pitchFamily="34" charset="0"/>
              </a:rPr>
              <a:t>Le problème peut être de différentes natures, il peut s’agir: </a:t>
            </a:r>
            <a:endParaRPr lang="fr-FR" sz="3000" dirty="0" smtClean="0">
              <a:latin typeface="Candara" panose="020E0502030303020204" pitchFamily="34" charset="0"/>
            </a:endParaRPr>
          </a:p>
          <a:p>
            <a:pPr>
              <a:buFont typeface="Wingdings" panose="05000000000000000000" pitchFamily="2" charset="2"/>
              <a:buChar char="Ø"/>
            </a:pPr>
            <a:r>
              <a:rPr lang="fr-FR" sz="3000" dirty="0" smtClean="0">
                <a:latin typeface="Candara" panose="020E0502030303020204" pitchFamily="34" charset="0"/>
              </a:rPr>
              <a:t>d’un </a:t>
            </a:r>
            <a:r>
              <a:rPr lang="fr-FR" sz="3000" dirty="0">
                <a:latin typeface="Candara" panose="020E0502030303020204" pitchFamily="34" charset="0"/>
              </a:rPr>
              <a:t>problème </a:t>
            </a:r>
            <a:r>
              <a:rPr lang="fr-FR" sz="3000" dirty="0" smtClean="0">
                <a:latin typeface="Candara" panose="020E0502030303020204" pitchFamily="34" charset="0"/>
              </a:rPr>
              <a:t>pratique</a:t>
            </a:r>
          </a:p>
          <a:p>
            <a:pPr>
              <a:buFont typeface="Wingdings" panose="05000000000000000000" pitchFamily="2" charset="2"/>
              <a:buChar char="Ø"/>
            </a:pPr>
            <a:r>
              <a:rPr lang="fr-FR" sz="3000" dirty="0" smtClean="0">
                <a:latin typeface="Candara" panose="020E0502030303020204" pitchFamily="34" charset="0"/>
              </a:rPr>
              <a:t>d’un </a:t>
            </a:r>
            <a:r>
              <a:rPr lang="fr-FR" sz="3000" dirty="0">
                <a:latin typeface="Candara" panose="020E0502030303020204" pitchFamily="34" charset="0"/>
              </a:rPr>
              <a:t>problème empirique, c’est à- dire d’un manque de connaissance des faits qu’une observation ou une expérimentation peut permettre de résoudre. </a:t>
            </a:r>
            <a:endParaRPr lang="fr-FR" sz="3000" dirty="0" smtClean="0">
              <a:latin typeface="Candara" panose="020E0502030303020204" pitchFamily="34" charset="0"/>
            </a:endParaRPr>
          </a:p>
          <a:p>
            <a:pPr>
              <a:buFont typeface="Wingdings" panose="05000000000000000000" pitchFamily="2" charset="2"/>
              <a:buChar char="Ø"/>
            </a:pPr>
            <a:r>
              <a:rPr lang="fr-FR" sz="3000" dirty="0" smtClean="0">
                <a:latin typeface="Candara" panose="020E0502030303020204" pitchFamily="34" charset="0"/>
              </a:rPr>
              <a:t>d’un </a:t>
            </a:r>
            <a:r>
              <a:rPr lang="fr-FR" sz="3000" dirty="0">
                <a:latin typeface="Candara" panose="020E0502030303020204" pitchFamily="34" charset="0"/>
              </a:rPr>
              <a:t>problème conceptuel, donc d’un problème concernant la définition adéquate d’un terme ou sa signification exacte</a:t>
            </a:r>
            <a:r>
              <a:rPr lang="fr-FR" sz="3000" dirty="0" smtClean="0">
                <a:latin typeface="Candara" panose="020E0502030303020204" pitchFamily="34" charset="0"/>
              </a:rPr>
              <a:t>.</a:t>
            </a:r>
          </a:p>
          <a:p>
            <a:pPr>
              <a:buFont typeface="Wingdings" panose="05000000000000000000" pitchFamily="2" charset="2"/>
              <a:buChar char="Ø"/>
            </a:pPr>
            <a:r>
              <a:rPr lang="fr-FR" sz="3000" dirty="0" smtClean="0">
                <a:latin typeface="Candara" panose="020E0502030303020204" pitchFamily="34" charset="0"/>
              </a:rPr>
              <a:t>d’un </a:t>
            </a:r>
            <a:r>
              <a:rPr lang="fr-FR" sz="3000" dirty="0">
                <a:latin typeface="Candara" panose="020E0502030303020204" pitchFamily="34" charset="0"/>
              </a:rPr>
              <a:t>problème théorique, c’est-à-dire qui concerne l’explication d’un phénomène ou l’évaluation d’une </a:t>
            </a:r>
            <a:r>
              <a:rPr lang="fr-FR" sz="3000" dirty="0" smtClean="0">
                <a:latin typeface="Candara" panose="020E0502030303020204" pitchFamily="34" charset="0"/>
              </a:rPr>
              <a:t>théorie</a:t>
            </a:r>
          </a:p>
          <a:p>
            <a:pPr marL="0" indent="0">
              <a:buNone/>
            </a:pPr>
            <a:endParaRPr lang="en-US" b="1" dirty="0">
              <a:solidFill>
                <a:srgbClr val="FF0000"/>
              </a:solidFill>
              <a:effectLst>
                <a:outerShdw blurRad="38100" dist="38100" dir="2700000" algn="tl">
                  <a:srgbClr val="000000">
                    <a:alpha val="43137"/>
                  </a:srgbClr>
                </a:outerShdw>
              </a:effectLst>
            </a:endParaRPr>
          </a:p>
          <a:p>
            <a:endParaRPr lang="en-US" sz="3000" dirty="0">
              <a:latin typeface="Candara" panose="020E0502030303020204" pitchFamily="34" charset="0"/>
            </a:endParaRP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12</a:t>
            </a:fld>
            <a:endParaRPr lang="fr-FR"/>
          </a:p>
        </p:txBody>
      </p:sp>
    </p:spTree>
    <p:extLst>
      <p:ext uri="{BB962C8B-B14F-4D97-AF65-F5344CB8AC3E}">
        <p14:creationId xmlns:p14="http://schemas.microsoft.com/office/powerpoint/2010/main" val="2142073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6124" y="468114"/>
            <a:ext cx="13897544" cy="7639249"/>
          </a:xfrm>
        </p:spPr>
        <p:txBody>
          <a:bodyPr/>
          <a:lstStyle/>
          <a:p>
            <a:r>
              <a:rPr lang="fr-FR" sz="3000" b="1" dirty="0" smtClean="0"/>
              <a:t>Éviter les embuches : </a:t>
            </a:r>
          </a:p>
          <a:p>
            <a:pPr marL="0" indent="0" algn="just">
              <a:buNone/>
            </a:pPr>
            <a:r>
              <a:rPr lang="fr-FR" sz="3000" dirty="0" smtClean="0"/>
              <a:t>Une problématique comprend plusieurs problèmes de recherche, chacun de ces problèmes peut donner lieu à de nombreuses questions de recherche, les néophytes ont tendance à vouloir résoudre plusieurs problèmes à la fois , ce qui impossible ; en posant des questions imprécises ou encore essayer de solutionner des problèmes très vastes et très complexes , </a:t>
            </a:r>
          </a:p>
          <a:p>
            <a:pPr marL="0" indent="0" algn="just">
              <a:buNone/>
            </a:pPr>
            <a:r>
              <a:rPr lang="fr-FR" sz="3000" i="1" dirty="0" smtClean="0"/>
              <a:t>Voici quelques conseils pour surmonter ces difficultés: </a:t>
            </a:r>
          </a:p>
          <a:p>
            <a:pPr marL="0" indent="0" algn="just">
              <a:buNone/>
            </a:pPr>
            <a:r>
              <a:rPr lang="fr-FR" sz="3000" dirty="0" smtClean="0"/>
              <a:t>-Faites une étude minutieuse et approfondie des recherches qui ont porté sur ce type de problème avant d’énoncer votre problème de recherche.</a:t>
            </a:r>
          </a:p>
          <a:p>
            <a:pPr marL="0" indent="0" algn="just">
              <a:buNone/>
            </a:pPr>
            <a:r>
              <a:rPr lang="fr-FR" sz="3000" dirty="0" smtClean="0"/>
              <a:t> -Enoncez le problème de la manière la plus précise possible, en utilisant, en utilisant des termes susceptibles de délimiter l’objet d’étude période de temps précise population, bien délimitée, aspect étudié bien défini</a:t>
            </a:r>
          </a:p>
          <a:p>
            <a:pPr marL="0" indent="0" algn="just">
              <a:buNone/>
            </a:pPr>
            <a:r>
              <a:rPr lang="fr-FR" sz="3000" dirty="0" smtClean="0"/>
              <a:t> -Assurez-vous que l’énoncé du problème soit assez claire pour qu’on puisse comprendre ce dont il est question au premier lecteur, faites un teste avec vous amis. </a:t>
            </a:r>
          </a:p>
          <a:p>
            <a:pPr marL="0" indent="0" algn="just">
              <a:buNone/>
            </a:pPr>
            <a:r>
              <a:rPr lang="fr-FR" sz="3000" dirty="0" smtClean="0"/>
              <a:t>-Choisissez un </a:t>
            </a:r>
            <a:r>
              <a:rPr lang="fr-FR" sz="3000" dirty="0"/>
              <a:t>sujet pertinent, c’est –à- dire qui contribue à l’avancement des connaissances en général </a:t>
            </a:r>
            <a:endParaRPr lang="en-US" sz="3000"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13</a:t>
            </a:fld>
            <a:endParaRPr lang="fr-FR"/>
          </a:p>
        </p:txBody>
      </p:sp>
    </p:spTree>
    <p:extLst>
      <p:ext uri="{BB962C8B-B14F-4D97-AF65-F5344CB8AC3E}">
        <p14:creationId xmlns:p14="http://schemas.microsoft.com/office/powerpoint/2010/main" val="2614846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96106"/>
            <a:ext cx="12420600" cy="7711257"/>
          </a:xfrm>
        </p:spPr>
        <p:txBody>
          <a:bodyPr/>
          <a:lstStyle/>
          <a:p>
            <a:pPr marL="0" lvl="0" indent="0">
              <a:buNone/>
            </a:pPr>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14</a:t>
            </a:fld>
            <a:endParaRPr lang="fr-FR"/>
          </a:p>
        </p:txBody>
      </p:sp>
      <p:sp>
        <p:nvSpPr>
          <p:cNvPr id="6" name="Rounded Rectangle 5"/>
          <p:cNvSpPr/>
          <p:nvPr/>
        </p:nvSpPr>
        <p:spPr>
          <a:xfrm>
            <a:off x="1152228" y="540122"/>
            <a:ext cx="11737304" cy="68407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1079500">
              <a:lnSpc>
                <a:spcPct val="90000"/>
              </a:lnSpc>
              <a:spcBef>
                <a:spcPts val="1175"/>
              </a:spcBef>
            </a:pPr>
            <a:r>
              <a:rPr lang="fr-FR" sz="3300" b="1" dirty="0">
                <a:solidFill>
                  <a:srgbClr val="FF0000"/>
                </a:solidFill>
                <a:effectLst>
                  <a:outerShdw blurRad="38100" dist="38100" dir="2700000" algn="tl">
                    <a:srgbClr val="000000">
                      <a:alpha val="43137"/>
                    </a:srgbClr>
                  </a:outerShdw>
                </a:effectLst>
              </a:rPr>
              <a:t>Identification de la problématique:</a:t>
            </a:r>
          </a:p>
          <a:p>
            <a:pPr lvl="0" defTabSz="1079500">
              <a:lnSpc>
                <a:spcPct val="90000"/>
              </a:lnSpc>
              <a:spcBef>
                <a:spcPts val="1175"/>
              </a:spcBef>
            </a:pPr>
            <a:r>
              <a:rPr lang="fr-FR" sz="3300" dirty="0">
                <a:solidFill>
                  <a:prstClr val="black"/>
                </a:solidFill>
              </a:rPr>
              <a:t>un sujet de recherche n’est pas juste un thème ! </a:t>
            </a:r>
          </a:p>
          <a:p>
            <a:pPr lvl="0" defTabSz="1079500">
              <a:lnSpc>
                <a:spcPct val="90000"/>
              </a:lnSpc>
              <a:spcBef>
                <a:spcPts val="1175"/>
              </a:spcBef>
            </a:pPr>
            <a:r>
              <a:rPr lang="fr-FR" sz="3300" dirty="0">
                <a:solidFill>
                  <a:prstClr val="black"/>
                </a:solidFill>
              </a:rPr>
              <a:t>• il faut se demander ce qui est intéressant scientifiquement ou pratiquement: par exemple: expliquer un phénomène, identifier des processus, appuyer solidement une expertise, ... </a:t>
            </a:r>
          </a:p>
          <a:p>
            <a:pPr lvl="0" defTabSz="1079500">
              <a:lnSpc>
                <a:spcPct val="90000"/>
              </a:lnSpc>
              <a:spcBef>
                <a:spcPts val="1175"/>
              </a:spcBef>
            </a:pPr>
            <a:r>
              <a:rPr lang="fr-FR" sz="3300" b="1" dirty="0">
                <a:solidFill>
                  <a:prstClr val="black"/>
                </a:solidFill>
              </a:rPr>
              <a:t>Exemple </a:t>
            </a:r>
            <a:r>
              <a:rPr lang="fr-FR" sz="3300" dirty="0">
                <a:solidFill>
                  <a:prstClr val="black"/>
                </a:solidFill>
              </a:rPr>
              <a:t>: La nouvelle gestion publique Faux:</a:t>
            </a:r>
          </a:p>
          <a:p>
            <a:pPr lvl="0" defTabSz="1079500">
              <a:lnSpc>
                <a:spcPct val="90000"/>
              </a:lnSpc>
              <a:spcBef>
                <a:spcPts val="1175"/>
              </a:spcBef>
            </a:pPr>
            <a:r>
              <a:rPr lang="fr-FR" sz="3300" dirty="0">
                <a:solidFill>
                  <a:prstClr val="black"/>
                </a:solidFill>
              </a:rPr>
              <a:t> La “nouvelle gestion publique” dans le service XXX </a:t>
            </a:r>
          </a:p>
          <a:p>
            <a:pPr lvl="0" defTabSz="1079500">
              <a:lnSpc>
                <a:spcPct val="90000"/>
              </a:lnSpc>
              <a:spcBef>
                <a:spcPts val="1175"/>
              </a:spcBef>
            </a:pPr>
            <a:r>
              <a:rPr lang="fr-FR" sz="3300" dirty="0">
                <a:solidFill>
                  <a:prstClr val="black"/>
                </a:solidFill>
              </a:rPr>
              <a:t>Juste A: Efficacité de la nouvelle gestion .....</a:t>
            </a:r>
          </a:p>
          <a:p>
            <a:pPr lvl="0" defTabSz="1079500">
              <a:lnSpc>
                <a:spcPct val="90000"/>
              </a:lnSpc>
              <a:spcBef>
                <a:spcPts val="1175"/>
              </a:spcBef>
            </a:pPr>
            <a:r>
              <a:rPr lang="fr-FR" sz="3300" dirty="0">
                <a:solidFill>
                  <a:prstClr val="black"/>
                </a:solidFill>
              </a:rPr>
              <a:t> Juste B: Perception de la nouvelle gestion ....</a:t>
            </a:r>
          </a:p>
          <a:p>
            <a:pPr lvl="0" defTabSz="1079500">
              <a:lnSpc>
                <a:spcPct val="90000"/>
              </a:lnSpc>
              <a:spcBef>
                <a:spcPts val="1175"/>
              </a:spcBef>
            </a:pPr>
            <a:r>
              <a:rPr lang="fr-FR" sz="3300" dirty="0">
                <a:solidFill>
                  <a:prstClr val="black"/>
                </a:solidFill>
              </a:rPr>
              <a:t> Eventuellement: Analyse de la nouvelle gestion (si vous précisez ce que cela veut dire dans vos sous-questions) </a:t>
            </a:r>
            <a:endParaRPr lang="en-US" sz="3300" dirty="0">
              <a:solidFill>
                <a:prstClr val="black"/>
              </a:solidFill>
            </a:endParaRPr>
          </a:p>
        </p:txBody>
      </p:sp>
    </p:spTree>
    <p:extLst>
      <p:ext uri="{BB962C8B-B14F-4D97-AF65-F5344CB8AC3E}">
        <p14:creationId xmlns:p14="http://schemas.microsoft.com/office/powerpoint/2010/main" val="1968702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756146"/>
            <a:ext cx="12420600" cy="7351217"/>
          </a:xfrm>
        </p:spPr>
        <p:txBody>
          <a:bodyPr/>
          <a:lstStyle/>
          <a:p>
            <a:pPr marL="0" indent="0" algn="ctr">
              <a:buNone/>
            </a:pPr>
            <a:endParaRPr lang="fr-FR" sz="3600" b="1" dirty="0" smtClean="0">
              <a:solidFill>
                <a:srgbClr val="FF0000"/>
              </a:solidFill>
              <a:effectLst>
                <a:outerShdw blurRad="38100" dist="38100" dir="2700000" algn="tl">
                  <a:srgbClr val="000000">
                    <a:alpha val="43137"/>
                  </a:srgbClr>
                </a:outerShdw>
              </a:effectLst>
            </a:endParaRPr>
          </a:p>
          <a:p>
            <a:pPr marL="0" indent="0" algn="ctr">
              <a:buNone/>
            </a:pPr>
            <a:endParaRPr lang="fr-FR" sz="3600" b="1" dirty="0">
              <a:solidFill>
                <a:srgbClr val="FF0000"/>
              </a:solidFill>
              <a:effectLst>
                <a:outerShdw blurRad="38100" dist="38100" dir="2700000" algn="tl">
                  <a:srgbClr val="000000">
                    <a:alpha val="43137"/>
                  </a:srgbClr>
                </a:outerShdw>
              </a:effectLst>
            </a:endParaRPr>
          </a:p>
          <a:p>
            <a:pPr marL="0" indent="0" algn="ctr">
              <a:buNone/>
            </a:pPr>
            <a:endParaRPr lang="fr-FR" sz="3600" b="1" dirty="0" smtClean="0">
              <a:solidFill>
                <a:srgbClr val="FF0000"/>
              </a:solidFill>
              <a:effectLst>
                <a:outerShdw blurRad="38100" dist="38100" dir="2700000" algn="tl">
                  <a:srgbClr val="000000">
                    <a:alpha val="43137"/>
                  </a:srgbClr>
                </a:outerShdw>
              </a:effectLst>
            </a:endParaRPr>
          </a:p>
          <a:p>
            <a:pPr marL="0" indent="0" algn="ctr">
              <a:buNone/>
            </a:pPr>
            <a:endParaRPr lang="fr-FR" sz="3600" b="1" dirty="0">
              <a:solidFill>
                <a:srgbClr val="FF0000"/>
              </a:solidFill>
              <a:effectLst>
                <a:outerShdw blurRad="38100" dist="38100" dir="2700000" algn="tl">
                  <a:srgbClr val="000000">
                    <a:alpha val="43137"/>
                  </a:srgbClr>
                </a:outerShdw>
              </a:effectLst>
            </a:endParaRPr>
          </a:p>
          <a:p>
            <a:pPr marL="0" indent="0" algn="ctr">
              <a:buNone/>
            </a:pPr>
            <a:endParaRPr lang="fr-FR" sz="3600" b="1" dirty="0" smtClean="0">
              <a:solidFill>
                <a:srgbClr val="FF0000"/>
              </a:solidFill>
              <a:effectLst>
                <a:outerShdw blurRad="38100" dist="38100" dir="2700000" algn="tl">
                  <a:srgbClr val="000000">
                    <a:alpha val="43137"/>
                  </a:srgbClr>
                </a:outerShdw>
              </a:effectLst>
            </a:endParaRPr>
          </a:p>
          <a:p>
            <a:pPr marL="0" indent="0" algn="ctr">
              <a:buNone/>
            </a:pPr>
            <a:r>
              <a:rPr lang="fr-FR" sz="3600" b="1" dirty="0">
                <a:solidFill>
                  <a:srgbClr val="FF0000"/>
                </a:solidFill>
                <a:effectLst>
                  <a:outerShdw blurRad="38100" dist="38100" dir="2700000" algn="tl">
                    <a:srgbClr val="000000">
                      <a:alpha val="43137"/>
                    </a:srgbClr>
                  </a:outerShdw>
                </a:effectLst>
              </a:rPr>
              <a:t>La détermination des hypothèses et des objectifs </a:t>
            </a:r>
            <a:endParaRPr lang="en-US" dirty="0">
              <a:solidFill>
                <a:srgbClr val="FF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15</a:t>
            </a:fld>
            <a:endParaRPr lang="fr-FR"/>
          </a:p>
        </p:txBody>
      </p:sp>
    </p:spTree>
    <p:extLst>
      <p:ext uri="{BB962C8B-B14F-4D97-AF65-F5344CB8AC3E}">
        <p14:creationId xmlns:p14="http://schemas.microsoft.com/office/powerpoint/2010/main" val="23480336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468114"/>
            <a:ext cx="12420600" cy="7639249"/>
          </a:xfrm>
        </p:spPr>
        <p:txBody>
          <a:bodyPr/>
          <a:lstStyle/>
          <a:p>
            <a:pPr marL="0" indent="0">
              <a:buNone/>
            </a:pPr>
            <a:r>
              <a:rPr lang="fr-FR" b="1" dirty="0" smtClean="0">
                <a:solidFill>
                  <a:srgbClr val="FF0000"/>
                </a:solidFill>
              </a:rPr>
              <a:t>3/Hypothèses </a:t>
            </a:r>
            <a:r>
              <a:rPr lang="fr-FR" b="1" dirty="0">
                <a:solidFill>
                  <a:srgbClr val="FF0000"/>
                </a:solidFill>
              </a:rPr>
              <a:t>de </a:t>
            </a:r>
            <a:r>
              <a:rPr lang="fr-FR" b="1" dirty="0" smtClean="0">
                <a:solidFill>
                  <a:srgbClr val="FF0000"/>
                </a:solidFill>
              </a:rPr>
              <a:t>recherche</a:t>
            </a:r>
          </a:p>
          <a:p>
            <a:pPr marL="0" indent="0" algn="just">
              <a:buNone/>
            </a:pPr>
            <a:r>
              <a:rPr lang="fr-FR" dirty="0" smtClean="0"/>
              <a:t> </a:t>
            </a:r>
            <a:r>
              <a:rPr lang="fr-FR" dirty="0"/>
              <a:t>L’identification et la formulation de problème de recherche explicité par des questions précises conduisent à faire des propositions, des réponses anticipés aux questions « c’est le sens des hypothèses, elles découlent l’logiquement du problème et des questions et même des objectifs de recherche</a:t>
            </a:r>
            <a:r>
              <a:rPr lang="fr-FR" dirty="0" smtClean="0"/>
              <a:t>.</a:t>
            </a:r>
          </a:p>
          <a:p>
            <a:pPr marL="0" indent="0" algn="just">
              <a:buNone/>
            </a:pPr>
            <a:r>
              <a:rPr lang="fr-FR" b="1" dirty="0" smtClean="0">
                <a:solidFill>
                  <a:srgbClr val="FF0000"/>
                </a:solidFill>
                <a:effectLst>
                  <a:outerShdw blurRad="38100" dist="38100" dir="2700000" algn="tl">
                    <a:srgbClr val="000000">
                      <a:alpha val="43137"/>
                    </a:srgbClr>
                  </a:outerShdw>
                </a:effectLst>
              </a:rPr>
              <a:t>3,1/Définition </a:t>
            </a:r>
            <a:r>
              <a:rPr lang="fr-FR" b="1" dirty="0">
                <a:solidFill>
                  <a:srgbClr val="FF0000"/>
                </a:solidFill>
                <a:effectLst>
                  <a:outerShdw blurRad="38100" dist="38100" dir="2700000" algn="tl">
                    <a:srgbClr val="000000">
                      <a:alpha val="43137"/>
                    </a:srgbClr>
                  </a:outerShdw>
                </a:effectLst>
              </a:rPr>
              <a:t>et éléments à prendre en </a:t>
            </a:r>
            <a:r>
              <a:rPr lang="fr-FR" b="1" dirty="0" smtClean="0">
                <a:solidFill>
                  <a:srgbClr val="FF0000"/>
                </a:solidFill>
                <a:effectLst>
                  <a:outerShdw blurRad="38100" dist="38100" dir="2700000" algn="tl">
                    <a:srgbClr val="000000">
                      <a:alpha val="43137"/>
                    </a:srgbClr>
                  </a:outerShdw>
                </a:effectLst>
              </a:rPr>
              <a:t>considération</a:t>
            </a:r>
          </a:p>
          <a:p>
            <a:pPr marL="514350" indent="-514350" algn="just">
              <a:buFont typeface="+mj-lt"/>
              <a:buAutoNum type="alphaUcPeriod"/>
            </a:pPr>
            <a:r>
              <a:rPr lang="fr-FR" b="1" dirty="0" smtClean="0">
                <a:solidFill>
                  <a:srgbClr val="FF0000"/>
                </a:solidFill>
                <a:effectLst>
                  <a:outerShdw blurRad="38100" dist="38100" dir="2700000" algn="tl">
                    <a:srgbClr val="000000">
                      <a:alpha val="43137"/>
                    </a:srgbClr>
                  </a:outerShdw>
                </a:effectLst>
              </a:rPr>
              <a:t>Définition</a:t>
            </a:r>
          </a:p>
          <a:p>
            <a:pPr marL="0" indent="0" algn="just">
              <a:buNone/>
            </a:pPr>
            <a:r>
              <a:rPr lang="fr-FR" dirty="0" smtClean="0"/>
              <a:t> </a:t>
            </a:r>
            <a:r>
              <a:rPr lang="fr-FR" dirty="0"/>
              <a:t>L’hypothèse est un énoncé affirmatif écrite au présent de l’indicatif, déclarant formellement une relation anticipée et plausible entre des phénomènes observés ou imaginés, c’est une supposition ou une prédiction </a:t>
            </a:r>
            <a:r>
              <a:rPr lang="fr-FR" dirty="0" smtClean="0"/>
              <a:t>problématiques </a:t>
            </a:r>
            <a:r>
              <a:rPr lang="fr-FR" dirty="0"/>
              <a:t>et des objectifs de recherche définis, c’est la réponse anticipées </a:t>
            </a:r>
            <a:r>
              <a:rPr lang="fr-FR" dirty="0" smtClean="0"/>
              <a:t>à la </a:t>
            </a:r>
            <a:r>
              <a:rPr lang="fr-FR" dirty="0"/>
              <a:t>question de recherche posée. </a:t>
            </a:r>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16</a:t>
            </a:fld>
            <a:endParaRPr lang="fr-FR"/>
          </a:p>
        </p:txBody>
      </p:sp>
    </p:spTree>
    <p:extLst>
      <p:ext uri="{BB962C8B-B14F-4D97-AF65-F5344CB8AC3E}">
        <p14:creationId xmlns:p14="http://schemas.microsoft.com/office/powerpoint/2010/main" val="41308673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148" y="684138"/>
            <a:ext cx="13537504" cy="7423225"/>
          </a:xfrm>
        </p:spPr>
        <p:txBody>
          <a:bodyPr/>
          <a:lstStyle/>
          <a:p>
            <a:pPr marL="514350" indent="-514350">
              <a:buFont typeface="+mj-lt"/>
              <a:buAutoNum type="alphaUcPeriod" startAt="2"/>
            </a:pPr>
            <a:r>
              <a:rPr lang="fr-FR" b="1" dirty="0" smtClean="0">
                <a:solidFill>
                  <a:srgbClr val="FF0000"/>
                </a:solidFill>
              </a:rPr>
              <a:t>Les </a:t>
            </a:r>
            <a:r>
              <a:rPr lang="fr-FR" b="1" dirty="0">
                <a:solidFill>
                  <a:srgbClr val="FF0000"/>
                </a:solidFill>
              </a:rPr>
              <a:t>facteurs à </a:t>
            </a:r>
            <a:r>
              <a:rPr lang="fr-FR" b="1" dirty="0" smtClean="0">
                <a:solidFill>
                  <a:srgbClr val="FF0000"/>
                </a:solidFill>
              </a:rPr>
              <a:t>prendre </a:t>
            </a:r>
            <a:r>
              <a:rPr lang="fr-FR" b="1" dirty="0">
                <a:solidFill>
                  <a:srgbClr val="FF0000"/>
                </a:solidFill>
              </a:rPr>
              <a:t>en considération dans la formulation des hypothèses </a:t>
            </a:r>
            <a:endParaRPr lang="fr-FR" b="1" dirty="0" smtClean="0">
              <a:solidFill>
                <a:srgbClr val="FF0000"/>
              </a:solidFill>
            </a:endParaRPr>
          </a:p>
          <a:p>
            <a:pPr>
              <a:buFont typeface="Wingdings" panose="05000000000000000000" pitchFamily="2" charset="2"/>
              <a:buChar char="q"/>
            </a:pPr>
            <a:r>
              <a:rPr lang="fr-FR" b="1" u="sng" dirty="0" smtClean="0"/>
              <a:t>l’énoncé </a:t>
            </a:r>
            <a:r>
              <a:rPr lang="fr-FR" b="1" u="sng" dirty="0"/>
              <a:t>de relation</a:t>
            </a:r>
            <a:r>
              <a:rPr lang="fr-FR" b="1" u="sng" dirty="0" smtClean="0"/>
              <a:t>:</a:t>
            </a:r>
          </a:p>
          <a:p>
            <a:pPr marL="0" indent="0">
              <a:buNone/>
            </a:pPr>
            <a:r>
              <a:rPr lang="fr-FR" dirty="0" smtClean="0"/>
              <a:t> </a:t>
            </a:r>
            <a:r>
              <a:rPr lang="fr-FR" dirty="0"/>
              <a:t>Les hypothèses s’énoncent ou présent sous forme affirmative (jamais sous forme de question), sous une forme permettant la vérification empirique , elle décrit la relation supposée exister entre deux variables ,deux phénomènes, deux concepts, ou plus, la relation décrite dans une hypothèse peut être causal(de cause à effet, par exemple « ceci explique cela » « ceci a une incidence sur ce la»« ceci est la cause de cela » , ou d’association par exemple « ceci a un lien avec cela » « ceci est en relation avec cela » , dans la plupart des hypothèses ou considéré deux principaux de concepts les causes (ou facteurs) qui ont des effets(ou des conséquences). </a:t>
            </a:r>
            <a:endParaRPr lang="fr-FR" dirty="0" smtClean="0"/>
          </a:p>
          <a:p>
            <a:r>
              <a:rPr lang="fr-FR" b="1" dirty="0" smtClean="0"/>
              <a:t>Le </a:t>
            </a:r>
            <a:r>
              <a:rPr lang="fr-FR" b="1" dirty="0"/>
              <a:t>sens de la relation: </a:t>
            </a:r>
            <a:r>
              <a:rPr lang="fr-FR" dirty="0"/>
              <a:t>Les termes comme « plus </a:t>
            </a:r>
            <a:r>
              <a:rPr lang="fr-FR" dirty="0" smtClean="0"/>
              <a:t>que » </a:t>
            </a:r>
            <a:r>
              <a:rPr lang="fr-FR" dirty="0"/>
              <a:t>« moins que » « plus grand que » « différent de » « relié </a:t>
            </a:r>
            <a:r>
              <a:rPr lang="fr-FR" dirty="0" smtClean="0"/>
              <a:t>à». </a:t>
            </a:r>
            <a:r>
              <a:rPr lang="fr-FR" dirty="0" err="1"/>
              <a:t>etc</a:t>
            </a:r>
            <a:r>
              <a:rPr lang="fr-FR" dirty="0"/>
              <a:t> , indiquent le sens de la relation. </a:t>
            </a:r>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17</a:t>
            </a:fld>
            <a:endParaRPr lang="fr-FR"/>
          </a:p>
        </p:txBody>
      </p:sp>
    </p:spTree>
    <p:extLst>
      <p:ext uri="{BB962C8B-B14F-4D97-AF65-F5344CB8AC3E}">
        <p14:creationId xmlns:p14="http://schemas.microsoft.com/office/powerpoint/2010/main" val="3895607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68114"/>
            <a:ext cx="13411200" cy="8208912"/>
          </a:xfrm>
        </p:spPr>
        <p:txBody>
          <a:bodyPr/>
          <a:lstStyle/>
          <a:p>
            <a:pPr algn="just"/>
            <a:r>
              <a:rPr lang="fr-FR" b="1" dirty="0"/>
              <a:t>La vérifiabilité : </a:t>
            </a:r>
            <a:r>
              <a:rPr lang="fr-FR" dirty="0"/>
              <a:t>Une hypothèse contient des variables observables mesurable, dans la réalité, vérifiable, une hypothèse c’est si l’on peut procéder à des observations empirique pour voir si elle vrai ou </a:t>
            </a:r>
            <a:r>
              <a:rPr lang="fr-FR" dirty="0" smtClean="0"/>
              <a:t>fausse</a:t>
            </a:r>
          </a:p>
          <a:p>
            <a:pPr algn="just"/>
            <a:r>
              <a:rPr lang="fr-FR" dirty="0" smtClean="0"/>
              <a:t> </a:t>
            </a:r>
            <a:r>
              <a:rPr lang="fr-FR" b="1" dirty="0"/>
              <a:t>La plausibilité: </a:t>
            </a:r>
            <a:r>
              <a:rPr lang="fr-FR" dirty="0"/>
              <a:t>L’hypothèse doit être plausible c’est –à- dire pertinente par rapport au phénomène a l’étude, elle doit avoir un </a:t>
            </a:r>
            <a:r>
              <a:rPr lang="fr-FR" dirty="0" smtClean="0"/>
              <a:t>rapport </a:t>
            </a:r>
            <a:r>
              <a:rPr lang="fr-FR" dirty="0"/>
              <a:t>assez étroit avec le phénomène, qu’elle prétend expliquer </a:t>
            </a:r>
            <a:endParaRPr lang="fr-FR" dirty="0" smtClean="0"/>
          </a:p>
          <a:p>
            <a:pPr algn="just"/>
            <a:r>
              <a:rPr lang="fr-FR" b="1" dirty="0"/>
              <a:t>La précision: </a:t>
            </a:r>
            <a:r>
              <a:rPr lang="fr-FR" dirty="0"/>
              <a:t>La formulation de l’hypothèse doit éviter toute ambiguïté et toute confusion dans les concepts ou termes clés utilisés par rapport à la relation postulée , les termes doivent être suffisamment claire pour présenter le plus adéquatement possible les phénomènes ou leurs caractéristiques. </a:t>
            </a:r>
            <a:endParaRPr lang="fr-FR" dirty="0" smtClean="0"/>
          </a:p>
          <a:p>
            <a:pPr algn="just"/>
            <a:r>
              <a:rPr lang="fr-FR" b="1" dirty="0" smtClean="0"/>
              <a:t>La </a:t>
            </a:r>
            <a:r>
              <a:rPr lang="fr-FR" b="1" dirty="0"/>
              <a:t>généralité: </a:t>
            </a:r>
            <a:r>
              <a:rPr lang="fr-FR" dirty="0"/>
              <a:t>Elle concerne le pouvoir d’explication de l’hypothèse qui va au-delà du cas particulier </a:t>
            </a:r>
            <a:endParaRPr lang="fr-FR" dirty="0" smtClean="0"/>
          </a:p>
          <a:p>
            <a:pPr algn="just"/>
            <a:r>
              <a:rPr lang="fr-FR" b="1" dirty="0" smtClean="0"/>
              <a:t>Communicable</a:t>
            </a:r>
            <a:r>
              <a:rPr lang="fr-FR" b="1" dirty="0"/>
              <a:t>: </a:t>
            </a:r>
            <a:r>
              <a:rPr lang="fr-FR" dirty="0"/>
              <a:t>Elle doit être comprise d’une seul et même façon par tous les chercheurs, cela implique que le chercheur sache lui –même ce qu’il vent révéler ou démontrer</a:t>
            </a:r>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18</a:t>
            </a:fld>
            <a:endParaRPr lang="fr-FR"/>
          </a:p>
        </p:txBody>
      </p:sp>
    </p:spTree>
    <p:extLst>
      <p:ext uri="{BB962C8B-B14F-4D97-AF65-F5344CB8AC3E}">
        <p14:creationId xmlns:p14="http://schemas.microsoft.com/office/powerpoint/2010/main" val="919165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612130"/>
            <a:ext cx="12420600" cy="7495233"/>
          </a:xfrm>
        </p:spPr>
        <p:txBody>
          <a:bodyPr/>
          <a:lstStyle/>
          <a:p>
            <a:pPr marL="0" indent="0">
              <a:buNone/>
            </a:pPr>
            <a:r>
              <a:rPr lang="fr-FR" b="1" dirty="0" smtClean="0">
                <a:solidFill>
                  <a:srgbClr val="FF0000"/>
                </a:solidFill>
                <a:effectLst>
                  <a:outerShdw blurRad="38100" dist="38100" dir="2700000" algn="tl">
                    <a:srgbClr val="000000">
                      <a:alpha val="43137"/>
                    </a:srgbClr>
                  </a:outerShdw>
                </a:effectLst>
              </a:rPr>
              <a:t>3,2 Différents </a:t>
            </a:r>
            <a:r>
              <a:rPr lang="fr-FR" b="1" dirty="0">
                <a:solidFill>
                  <a:srgbClr val="FF0000"/>
                </a:solidFill>
                <a:effectLst>
                  <a:outerShdw blurRad="38100" dist="38100" dir="2700000" algn="tl">
                    <a:srgbClr val="000000">
                      <a:alpha val="43137"/>
                    </a:srgbClr>
                  </a:outerShdw>
                </a:effectLst>
              </a:rPr>
              <a:t>types d’hypothèses: </a:t>
            </a:r>
            <a:endParaRPr lang="fr-FR" b="1" dirty="0" smtClean="0">
              <a:solidFill>
                <a:srgbClr val="FF0000"/>
              </a:solidFill>
              <a:effectLst>
                <a:outerShdw blurRad="38100" dist="38100" dir="2700000" algn="tl">
                  <a:srgbClr val="000000">
                    <a:alpha val="43137"/>
                  </a:srgbClr>
                </a:outerShdw>
              </a:effectLst>
            </a:endParaRPr>
          </a:p>
          <a:p>
            <a:pPr marL="0" indent="0" algn="just">
              <a:buNone/>
            </a:pPr>
            <a:r>
              <a:rPr lang="fr-FR" dirty="0" smtClean="0"/>
              <a:t>Dans </a:t>
            </a:r>
            <a:r>
              <a:rPr lang="fr-FR" dirty="0"/>
              <a:t>le domaine de la communication surtout des auteurs comme « </a:t>
            </a:r>
            <a:r>
              <a:rPr lang="fr-FR" dirty="0" err="1"/>
              <a:t>lenc</a:t>
            </a:r>
            <a:r>
              <a:rPr lang="fr-FR" dirty="0"/>
              <a:t> Bonneville » et al, sont sensibles </a:t>
            </a:r>
            <a:r>
              <a:rPr lang="fr-FR" dirty="0" smtClean="0"/>
              <a:t>à </a:t>
            </a:r>
            <a:r>
              <a:rPr lang="fr-FR" b="1" u="sng" dirty="0"/>
              <a:t>deux types d’hypothèses </a:t>
            </a:r>
            <a:r>
              <a:rPr lang="fr-FR" dirty="0"/>
              <a:t>en recherche quantitative, celle qui énoncent des différences entre des évènements ou des fait et celle qui énoncent des liens de concomitance entre des évènements ou des faits, en plus de la distinction par rapport au contenu (différence ou lien de concomitance) </a:t>
            </a:r>
            <a:endParaRPr lang="fr-FR" dirty="0" smtClean="0"/>
          </a:p>
          <a:p>
            <a:pPr marL="0" indent="0" algn="just">
              <a:buNone/>
            </a:pPr>
            <a:r>
              <a:rPr lang="fr-FR" dirty="0"/>
              <a:t>L’hypothèse vraie également en fonction du degré de précision, aussi un chercheur peut formuler l’hypothèse suivante : il existe une différence entre les hommes et les femmes à la communication au moyen des expressions faciles » voulant préciser davantage son hypothèse à propos de la nature de cette différence, il la reformule de la façon suivante: « Les femmes utilisent davantage les expressions faciles pour communiquer que les hommes »</a:t>
            </a:r>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19</a:t>
            </a:fld>
            <a:endParaRPr lang="fr-FR"/>
          </a:p>
        </p:txBody>
      </p:sp>
    </p:spTree>
    <p:extLst>
      <p:ext uri="{BB962C8B-B14F-4D97-AF65-F5344CB8AC3E}">
        <p14:creationId xmlns:p14="http://schemas.microsoft.com/office/powerpoint/2010/main" val="2195061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nvPr>
        </p:nvSpPr>
        <p:spPr>
          <a:xfrm>
            <a:off x="980991" y="0"/>
            <a:ext cx="12421553" cy="738831"/>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normAutofit fontScale="90000"/>
            <a:scene3d>
              <a:camera prst="orthographicFront"/>
              <a:lightRig rig="threePt" dir="t"/>
            </a:scene3d>
            <a:sp3d extrusionH="57150">
              <a:bevelT w="38100" h="38100"/>
            </a:sp3d>
          </a:bodyPr>
          <a:lstStyle/>
          <a:p>
            <a:pPr defTabSz="1080181" eaLnBrk="1" fontAlgn="auto" hangingPunct="1">
              <a:spcAft>
                <a:spcPts val="0"/>
              </a:spcAft>
              <a:defRPr/>
            </a:pPr>
            <a:r>
              <a:rPr lang="fr-FR" sz="5198" b="1" dirty="0" smtClean="0">
                <a:solidFill>
                  <a:srgbClr val="3CB9B6"/>
                </a:solidFill>
                <a:effectLst>
                  <a:outerShdw blurRad="38100" dist="38100" dir="2700000" algn="tl">
                    <a:srgbClr val="000000">
                      <a:alpha val="43137"/>
                    </a:srgbClr>
                  </a:outerShdw>
                </a:effectLst>
              </a:rPr>
              <a:t>Programme du semestre</a:t>
            </a:r>
            <a:endParaRPr lang="fr-FR" sz="5198" b="1" dirty="0">
              <a:solidFill>
                <a:srgbClr val="3CB9B6"/>
              </a:solidFill>
              <a:effectLst>
                <a:outerShdw blurRad="38100" dist="38100" dir="2700000" algn="tl">
                  <a:srgbClr val="000000">
                    <a:alpha val="43137"/>
                  </a:srgbClr>
                </a:outerShdw>
              </a:effectLst>
            </a:endParaRPr>
          </a:p>
        </p:txBody>
      </p:sp>
      <p:sp>
        <p:nvSpPr>
          <p:cNvPr id="19" name="Espace réservé du contenu 18"/>
          <p:cNvSpPr>
            <a:spLocks noGrp="1"/>
          </p:cNvSpPr>
          <p:nvPr>
            <p:ph idx="1"/>
          </p:nvPr>
        </p:nvSpPr>
        <p:spPr>
          <a:xfrm>
            <a:off x="720725" y="1285852"/>
            <a:ext cx="11909464" cy="6959623"/>
          </a:xfrm>
        </p:spPr>
        <p:txBody>
          <a:bodyPr rtlCol="0">
            <a:normAutofit/>
          </a:bodyPr>
          <a:lstStyle/>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Les méthodes de recherche scientifiques </a:t>
            </a:r>
          </a:p>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Les méthodes de recherche en géographie et leur évolution </a:t>
            </a:r>
          </a:p>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La formulation d’un sujet et le choix de la zone d’étude </a:t>
            </a:r>
          </a:p>
          <a:p>
            <a:pPr marL="571500" indent="-571500" algn="just" defTabSz="1080181" eaLnBrk="1" fontAlgn="auto" hangingPunct="1">
              <a:spcBef>
                <a:spcPts val="1181"/>
              </a:spcBef>
              <a:spcAft>
                <a:spcPts val="0"/>
              </a:spcAft>
              <a:buFont typeface="+mj-lt"/>
              <a:buAutoNum type="romanUcPeriod"/>
              <a:defRPr/>
            </a:pPr>
            <a:r>
              <a:rPr lang="fr-FR" sz="2800" b="1" dirty="0" smtClean="0">
                <a:solidFill>
                  <a:srgbClr val="FF0000"/>
                </a:solidFill>
              </a:rPr>
              <a:t>Le plan de travail </a:t>
            </a:r>
          </a:p>
          <a:p>
            <a:pPr marL="571500" indent="-571500" algn="just" defTabSz="1080181" eaLnBrk="1" fontAlgn="auto" hangingPunct="1">
              <a:spcBef>
                <a:spcPts val="1181"/>
              </a:spcBef>
              <a:spcAft>
                <a:spcPts val="0"/>
              </a:spcAft>
              <a:buNone/>
              <a:defRPr/>
            </a:pPr>
            <a:r>
              <a:rPr lang="fr-FR" sz="2800" b="1" dirty="0" smtClean="0"/>
              <a:t>4.1. La recherche documentaire</a:t>
            </a:r>
          </a:p>
          <a:p>
            <a:pPr marL="571500" indent="-571500" algn="just" defTabSz="1080181" eaLnBrk="1" fontAlgn="auto" hangingPunct="1">
              <a:spcBef>
                <a:spcPts val="1181"/>
              </a:spcBef>
              <a:spcAft>
                <a:spcPts val="0"/>
              </a:spcAft>
              <a:buNone/>
              <a:defRPr/>
            </a:pPr>
            <a:r>
              <a:rPr lang="fr-FR" sz="2800" b="1" dirty="0" smtClean="0"/>
              <a:t> 4.2. La formulation d’une problématique </a:t>
            </a:r>
          </a:p>
          <a:p>
            <a:pPr marL="571500" indent="-571500" algn="just" defTabSz="1080181" eaLnBrk="1" fontAlgn="auto" hangingPunct="1">
              <a:spcBef>
                <a:spcPts val="1181"/>
              </a:spcBef>
              <a:spcAft>
                <a:spcPts val="0"/>
              </a:spcAft>
              <a:buNone/>
              <a:defRPr/>
            </a:pPr>
            <a:r>
              <a:rPr lang="fr-FR" sz="2800" b="1" dirty="0" smtClean="0"/>
              <a:t>4.3. La détermination des hypothèses et des objectifs </a:t>
            </a:r>
          </a:p>
          <a:p>
            <a:pPr marL="571500" indent="-571500" algn="just" defTabSz="1080181" eaLnBrk="1" fontAlgn="auto" hangingPunct="1">
              <a:spcBef>
                <a:spcPts val="1181"/>
              </a:spcBef>
              <a:spcAft>
                <a:spcPts val="0"/>
              </a:spcAft>
              <a:buNone/>
              <a:defRPr/>
            </a:pPr>
            <a:r>
              <a:rPr lang="fr-FR" sz="2800" b="1" dirty="0" smtClean="0"/>
              <a:t>4.4. La collecte des données et ses sources</a:t>
            </a:r>
          </a:p>
          <a:p>
            <a:pPr marL="571500" indent="-571500" algn="just" defTabSz="1080181" eaLnBrk="1" fontAlgn="auto" hangingPunct="1">
              <a:spcBef>
                <a:spcPts val="1181"/>
              </a:spcBef>
              <a:spcAft>
                <a:spcPts val="0"/>
              </a:spcAft>
              <a:buNone/>
              <a:defRPr/>
            </a:pPr>
            <a:r>
              <a:rPr lang="fr-FR" sz="2800" b="1" dirty="0" smtClean="0"/>
              <a:t> 4.5. Le traitement des données </a:t>
            </a:r>
          </a:p>
          <a:p>
            <a:pPr marL="571500" indent="-571500" algn="just" defTabSz="1080181" eaLnBrk="1" fontAlgn="auto" hangingPunct="1">
              <a:spcBef>
                <a:spcPts val="1181"/>
              </a:spcBef>
              <a:spcAft>
                <a:spcPts val="0"/>
              </a:spcAft>
              <a:buNone/>
              <a:defRPr/>
            </a:pPr>
            <a:r>
              <a:rPr lang="fr-FR" sz="2800" b="1" dirty="0" smtClean="0"/>
              <a:t>4.6. La rédaction et la mise en forme du projet </a:t>
            </a:r>
          </a:p>
          <a:p>
            <a:pPr marL="571500" indent="-571500" algn="just" defTabSz="1080181" eaLnBrk="1" fontAlgn="auto" hangingPunct="1">
              <a:spcBef>
                <a:spcPts val="1181"/>
              </a:spcBef>
              <a:spcAft>
                <a:spcPts val="0"/>
              </a:spcAft>
              <a:buNone/>
              <a:defRPr/>
            </a:pPr>
            <a:r>
              <a:rPr lang="fr-FR" sz="2800" b="1" dirty="0" smtClean="0"/>
              <a:t>4.7. La présentation orale du projet </a:t>
            </a:r>
            <a:endParaRPr lang="fr-FR" sz="2835" b="1" dirty="0" smtClean="0">
              <a:solidFill>
                <a:schemeClr val="tx1">
                  <a:lumMod val="85000"/>
                  <a:lumOff val="15000"/>
                </a:schemeClr>
              </a:solidFill>
              <a:effectLst>
                <a:outerShdw blurRad="38100" dist="38100" dir="2700000" algn="tl">
                  <a:srgbClr val="000000">
                    <a:alpha val="43137"/>
                  </a:srgbClr>
                </a:outerShdw>
              </a:effectLst>
            </a:endParaRPr>
          </a:p>
          <a:p>
            <a:pPr marL="561670" lvl="1" indent="0" algn="just" defTabSz="1080181" eaLnBrk="1" fontAlgn="auto" hangingPunct="1">
              <a:spcBef>
                <a:spcPts val="591"/>
              </a:spcBef>
              <a:spcAft>
                <a:spcPts val="0"/>
              </a:spcAft>
              <a:buClr>
                <a:schemeClr val="accent5">
                  <a:lumMod val="75000"/>
                </a:schemeClr>
              </a:buClr>
              <a:buFont typeface="Arial" pitchFamily="34" charset="0"/>
              <a:buNone/>
              <a:defRPr/>
            </a:pPr>
            <a:endParaRPr lang="fr-FR" sz="2835" dirty="0">
              <a:solidFill>
                <a:schemeClr val="tx1">
                  <a:lumMod val="85000"/>
                  <a:lumOff val="15000"/>
                </a:schemeClr>
              </a:solidFill>
              <a:effectLst>
                <a:outerShdw blurRad="38100" dist="38100" dir="2700000" algn="tl">
                  <a:srgbClr val="000000">
                    <a:alpha val="43137"/>
                  </a:srgbClr>
                </a:outerShdw>
              </a:effectLst>
            </a:endParaRPr>
          </a:p>
        </p:txBody>
      </p:sp>
      <p:sp>
        <p:nvSpPr>
          <p:cNvPr id="6148" name="Espace réservé du numéro de diapositive 13"/>
          <p:cNvSpPr>
            <a:spLocks noGrp="1"/>
          </p:cNvSpPr>
          <p:nvPr>
            <p:ph type="sldNum" sz="quarter" idx="12"/>
          </p:nvPr>
        </p:nvSpPr>
        <p:spPr bwMode="auto">
          <a:noFill/>
          <a:ln>
            <a:miter lim="800000"/>
            <a:headEnd/>
            <a:tailEnd/>
          </a:ln>
        </p:spPr>
        <p:txBody>
          <a:bodyPr/>
          <a:lstStyle/>
          <a:p>
            <a:fld id="{08FBD9E8-2BD7-42E2-8B19-756B7BE07A52}" type="slidenum">
              <a:rPr lang="fr-FR" sz="4400" b="1" smtClean="0">
                <a:solidFill>
                  <a:srgbClr val="F2F2F2"/>
                </a:solidFill>
              </a:rPr>
              <a:pPr/>
              <a:t>2</a:t>
            </a:fld>
            <a:endParaRPr lang="fr-FR" sz="4400" b="1" smtClean="0">
              <a:solidFill>
                <a:srgbClr val="F2F2F2"/>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148" y="540122"/>
            <a:ext cx="12979052" cy="7567241"/>
          </a:xfrm>
        </p:spPr>
        <p:txBody>
          <a:bodyPr/>
          <a:lstStyle/>
          <a:p>
            <a:pPr marL="0" indent="0" algn="just">
              <a:buNone/>
            </a:pPr>
            <a:r>
              <a:rPr lang="fr-FR" sz="3000" dirty="0"/>
              <a:t>De la même maniéré, une hypothèse énonçant des liens de concomitance pourrait se traduire aussi « il existe un lien entre l’âge et le degré d’ouverture personnelle », si le chercheur veut préciser davantage son hypothèse au sujet de la nature de ce liens il écrira « plus l’âge augmente, plus le degré d’ouverture personnelle augmente ». En déduit qu’un type d’hypothèse énoncée avec un degré de précision oriente mieux le type de teste utiliser pour mettre à l’épreuve cette même hypothèse</a:t>
            </a:r>
            <a:r>
              <a:rPr lang="fr-FR" sz="3000" dirty="0" smtClean="0"/>
              <a:t>.</a:t>
            </a:r>
          </a:p>
          <a:p>
            <a:pPr marL="0" indent="0" algn="just">
              <a:buNone/>
            </a:pPr>
            <a:r>
              <a:rPr lang="fr-FR" sz="3200" dirty="0" smtClean="0"/>
              <a:t>-</a:t>
            </a:r>
            <a:r>
              <a:rPr lang="fr-FR" sz="3200" b="1" dirty="0" smtClean="0">
                <a:solidFill>
                  <a:srgbClr val="00A249"/>
                </a:solidFill>
              </a:rPr>
              <a:t>L’hypothèse générale </a:t>
            </a:r>
            <a:r>
              <a:rPr lang="fr-FR" sz="3200" b="1" dirty="0">
                <a:solidFill>
                  <a:srgbClr val="00A249"/>
                </a:solidFill>
              </a:rPr>
              <a:t>: </a:t>
            </a:r>
            <a:r>
              <a:rPr lang="fr-FR" sz="3200" dirty="0"/>
              <a:t>traduit le sens et la portée de la recherche en affirment la proposition globale de relations entre variables à vérifier a l’éprouve des faits</a:t>
            </a:r>
            <a:r>
              <a:rPr lang="fr-FR" sz="3200" dirty="0" smtClean="0"/>
              <a:t>.</a:t>
            </a:r>
          </a:p>
          <a:p>
            <a:pPr marL="0" indent="0" algn="just">
              <a:buNone/>
            </a:pPr>
            <a:r>
              <a:rPr lang="fr-FR" sz="3200" dirty="0" smtClean="0"/>
              <a:t> -</a:t>
            </a:r>
            <a:r>
              <a:rPr lang="fr-FR" sz="3200" b="1" dirty="0" smtClean="0">
                <a:solidFill>
                  <a:srgbClr val="00A249"/>
                </a:solidFill>
              </a:rPr>
              <a:t>L’hypothèse opérationnelles</a:t>
            </a:r>
            <a:r>
              <a:rPr lang="fr-FR" sz="3200" b="1" dirty="0">
                <a:solidFill>
                  <a:srgbClr val="00A249"/>
                </a:solidFill>
              </a:rPr>
              <a:t>: </a:t>
            </a:r>
            <a:r>
              <a:rPr lang="fr-FR" sz="3200" dirty="0"/>
              <a:t>sont des déclinations des décompositions de l’hypothèse, générale en des termes plus claires par rapport aux opérations de vérification empirique à faire bien plus ,elles gagnent à afficher sur possible la direction attendu de la relation entre les variables, en prédisant non seulement l’existence de la relation, mais aussi sa nature, exemple : « il Ya une corrélation positive entre l’utilisation de l’internet et une augmentation de la capacité de s’approprie le savoir » « plus l’estime de soi est élevé chez des adolescents ; moins ils font usage de la drogue ». </a:t>
            </a:r>
            <a:endParaRPr lang="en-US" sz="3000" dirty="0"/>
          </a:p>
        </p:txBody>
      </p:sp>
    </p:spTree>
    <p:extLst>
      <p:ext uri="{BB962C8B-B14F-4D97-AF65-F5344CB8AC3E}">
        <p14:creationId xmlns:p14="http://schemas.microsoft.com/office/powerpoint/2010/main" val="14878869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172" y="180082"/>
            <a:ext cx="12763028" cy="7927281"/>
          </a:xfrm>
        </p:spPr>
        <p:txBody>
          <a:bodyPr/>
          <a:lstStyle/>
          <a:p>
            <a:pPr marL="0" lvl="0" indent="0" algn="just">
              <a:buNone/>
            </a:pPr>
            <a:r>
              <a:rPr lang="fr-FR" sz="3200" dirty="0">
                <a:solidFill>
                  <a:prstClr val="black"/>
                </a:solidFill>
              </a:rPr>
              <a:t>Dans tous cas, les énoncés déclaratifs de relation entre phénomènes sont rédigés avec des verbes permettant l’observation, traduisant bien le sens des propositions, ou présomption, identifiant clairement les variables en jeu dans l’hypothèse et l’opérationnalisation des concepts à l’étude fait obtenir des indicateurs de variables afin de mesurer la réalité. </a:t>
            </a:r>
            <a:endParaRPr lang="fr-FR" sz="3200" dirty="0" smtClean="0">
              <a:solidFill>
                <a:prstClr val="black"/>
              </a:solidFill>
            </a:endParaRPr>
          </a:p>
          <a:p>
            <a:pPr marL="0" lvl="0" indent="0" algn="just">
              <a:buNone/>
            </a:pPr>
            <a:r>
              <a:rPr lang="fr-FR" sz="3200" b="1" dirty="0" smtClean="0">
                <a:solidFill>
                  <a:srgbClr val="FF0000"/>
                </a:solidFill>
                <a:effectLst>
                  <a:outerShdw blurRad="38100" dist="38100" dir="2700000" algn="tl">
                    <a:srgbClr val="000000">
                      <a:alpha val="43137"/>
                    </a:srgbClr>
                  </a:outerShdw>
                </a:effectLst>
              </a:rPr>
              <a:t>3,3 Comment </a:t>
            </a:r>
            <a:r>
              <a:rPr lang="fr-FR" sz="3200" b="1" dirty="0">
                <a:solidFill>
                  <a:srgbClr val="FF0000"/>
                </a:solidFill>
                <a:effectLst>
                  <a:outerShdw blurRad="38100" dist="38100" dir="2700000" algn="tl">
                    <a:srgbClr val="000000">
                      <a:alpha val="43137"/>
                    </a:srgbClr>
                  </a:outerShdw>
                </a:effectLst>
              </a:rPr>
              <a:t>construit une hypothèse: </a:t>
            </a:r>
            <a:endParaRPr lang="fr-FR" sz="3200" b="1" dirty="0" smtClean="0">
              <a:solidFill>
                <a:srgbClr val="FF0000"/>
              </a:solidFill>
              <a:effectLst>
                <a:outerShdw blurRad="38100" dist="38100" dir="2700000" algn="tl">
                  <a:srgbClr val="000000">
                    <a:alpha val="43137"/>
                  </a:srgbClr>
                </a:outerShdw>
              </a:effectLst>
            </a:endParaRPr>
          </a:p>
          <a:p>
            <a:pPr marL="0" lvl="0" indent="0" algn="just">
              <a:buNone/>
            </a:pPr>
            <a:r>
              <a:rPr lang="fr-FR" sz="3200" dirty="0" smtClean="0"/>
              <a:t>Construit </a:t>
            </a:r>
            <a:r>
              <a:rPr lang="fr-FR" sz="3200" dirty="0"/>
              <a:t>une hypothèse, n’est pas seulement imaginer une relation entre deux termes clefs, deux variables isolées, c’est peut-être davantage expliciter la logique des relations qui unissent les concepts déjà </a:t>
            </a:r>
            <a:r>
              <a:rPr lang="fr-FR" sz="3200" dirty="0" smtClean="0"/>
              <a:t>évoqués </a:t>
            </a:r>
            <a:r>
              <a:rPr lang="fr-FR" sz="3200" dirty="0"/>
              <a:t>dans la problématiques et précisément dans les hypothèses. </a:t>
            </a:r>
            <a:endParaRPr lang="fr-FR" sz="3200" dirty="0" smtClean="0"/>
          </a:p>
          <a:p>
            <a:pPr marL="0" lvl="0" indent="0" algn="just">
              <a:buNone/>
            </a:pPr>
            <a:r>
              <a:rPr lang="fr-FR" sz="3200" dirty="0" smtClean="0"/>
              <a:t>Une hypothèses </a:t>
            </a:r>
            <a:r>
              <a:rPr lang="fr-FR" sz="3200" dirty="0"/>
              <a:t>présent comme l’anticipation d’une relation qui doit être vérifiée, elle peut prendre deux formes, dans une première forme, elle peut être l’anticipation d’une relation entre un phénomène et un concept capable d’en rendre compte, aussi avec la problématique posée à partir du concept d’en rendre compte, et aussi avec la problématique posée à partir de concept d’acteur sociale.</a:t>
            </a:r>
            <a:endParaRPr lang="en-US" sz="3000"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21</a:t>
            </a:fld>
            <a:endParaRPr lang="fr-FR"/>
          </a:p>
        </p:txBody>
      </p:sp>
    </p:spTree>
    <p:extLst>
      <p:ext uri="{BB962C8B-B14F-4D97-AF65-F5344CB8AC3E}">
        <p14:creationId xmlns:p14="http://schemas.microsoft.com/office/powerpoint/2010/main" val="27783392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116" y="252090"/>
            <a:ext cx="13681520" cy="7279209"/>
          </a:xfrm>
        </p:spPr>
        <p:txBody>
          <a:bodyPr/>
          <a:lstStyle/>
          <a:p>
            <a:pPr marL="0" indent="0" algn="just">
              <a:buNone/>
            </a:pPr>
            <a:r>
              <a:rPr lang="fr-FR" sz="3000" dirty="0"/>
              <a:t>L’hypothèse présent comme l’anticipation entre deux concepts ; entre deux types de phénomènes. </a:t>
            </a:r>
            <a:endParaRPr lang="fr-FR" sz="3000" dirty="0" smtClean="0"/>
          </a:p>
          <a:p>
            <a:pPr marL="0" indent="0" algn="just">
              <a:buNone/>
            </a:pPr>
            <a:r>
              <a:rPr lang="fr-FR" sz="3000" dirty="0" smtClean="0"/>
              <a:t>« </a:t>
            </a:r>
            <a:r>
              <a:rPr lang="fr-FR" sz="3000" dirty="0"/>
              <a:t>Luc van </a:t>
            </a:r>
            <a:r>
              <a:rPr lang="fr-FR" sz="3000" dirty="0" err="1"/>
              <a:t>campenhoudt</a:t>
            </a:r>
            <a:r>
              <a:rPr lang="fr-FR" sz="3000" dirty="0"/>
              <a:t> » et « Raymond </a:t>
            </a:r>
            <a:r>
              <a:rPr lang="fr-FR" sz="3000" dirty="0" err="1"/>
              <a:t>quivy</a:t>
            </a:r>
            <a:r>
              <a:rPr lang="fr-FR" sz="3000" dirty="0"/>
              <a:t> » </a:t>
            </a:r>
            <a:r>
              <a:rPr lang="fr-FR" sz="3000" dirty="0" smtClean="0"/>
              <a:t>écrivent </a:t>
            </a:r>
            <a:r>
              <a:rPr lang="fr-FR" sz="3000" dirty="0"/>
              <a:t>« dans sa formulation, l’hypothèse, doit être exprimée sous forme observable, cela signifie qu’elle doit nous indiquer directement ou indirectement le type d’observation </a:t>
            </a:r>
            <a:r>
              <a:rPr lang="fr-FR" sz="3000" dirty="0" smtClean="0"/>
              <a:t>à rassembler</a:t>
            </a:r>
            <a:r>
              <a:rPr lang="fr-FR" sz="3000" dirty="0"/>
              <a:t>, aussi que les relations a constater entre ces observations afin de vérifier dans quelle mesure cette hypothèse et confirmée par les faits</a:t>
            </a:r>
            <a:r>
              <a:rPr lang="fr-FR" sz="3000" dirty="0" smtClean="0"/>
              <a:t>.</a:t>
            </a:r>
          </a:p>
          <a:p>
            <a:pPr marL="0" indent="0" algn="just">
              <a:buNone/>
            </a:pPr>
            <a:r>
              <a:rPr lang="fr-FR" sz="3000" dirty="0" smtClean="0"/>
              <a:t> </a:t>
            </a:r>
            <a:r>
              <a:rPr lang="fr-FR" sz="3000" dirty="0"/>
              <a:t>Avec la démarche hypothético-déductive on construit des hypothèses à partir des concepts de toute l’élaboration théorique, la démarche inductive produit des hypothèses empiriques, directement à la suite de l’observation de la réalité, elle précède l’élaboration conceptuelle qui pourra par la suite être comparée à la réalité au moyen des hypothèses formulées.</a:t>
            </a:r>
            <a:endParaRPr lang="en-US" sz="3000"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22</a:t>
            </a:fld>
            <a:endParaRPr lang="fr-FR"/>
          </a:p>
        </p:txBody>
      </p:sp>
    </p:spTree>
    <p:extLst>
      <p:ext uri="{BB962C8B-B14F-4D97-AF65-F5344CB8AC3E}">
        <p14:creationId xmlns:p14="http://schemas.microsoft.com/office/powerpoint/2010/main" val="1899845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140" y="468114"/>
            <a:ext cx="13609512" cy="7639249"/>
          </a:xfrm>
        </p:spPr>
        <p:txBody>
          <a:bodyPr/>
          <a:lstStyle/>
          <a:p>
            <a:pPr marL="0" indent="0">
              <a:buNone/>
            </a:pPr>
            <a:r>
              <a:rPr lang="fr-FR" b="1" dirty="0" smtClean="0">
                <a:solidFill>
                  <a:srgbClr val="FF0000"/>
                </a:solidFill>
              </a:rPr>
              <a:t>4/Objectifs de recherche</a:t>
            </a:r>
          </a:p>
          <a:p>
            <a:pPr marL="0" indent="0" algn="just">
              <a:buNone/>
            </a:pPr>
            <a:r>
              <a:rPr lang="fr-FR" sz="3000" dirty="0"/>
              <a:t>L’objectif de la recherche vous permet de démontrer la pertinence de celle-ci et de créer des recommandations.</a:t>
            </a:r>
          </a:p>
          <a:p>
            <a:pPr marL="0" indent="0" algn="just">
              <a:buNone/>
            </a:pPr>
            <a:r>
              <a:rPr lang="fr-FR" sz="3000" dirty="0" smtClean="0"/>
              <a:t>L’objectif </a:t>
            </a:r>
            <a:r>
              <a:rPr lang="fr-FR" sz="3000" dirty="0"/>
              <a:t>démontre la </a:t>
            </a:r>
            <a:r>
              <a:rPr lang="fr-FR" sz="3000" dirty="0">
                <a:hlinkClick r:id="rId2"/>
              </a:rPr>
              <a:t>pertinence de votre recherche</a:t>
            </a:r>
            <a:r>
              <a:rPr lang="fr-FR" sz="3000" dirty="0"/>
              <a:t>. Cela peut être une </a:t>
            </a:r>
            <a:r>
              <a:rPr lang="fr-FR" sz="3000" b="1" dirty="0"/>
              <a:t>pertinence sociale </a:t>
            </a:r>
            <a:r>
              <a:rPr lang="fr-FR" sz="3000" dirty="0"/>
              <a:t>ou une </a:t>
            </a:r>
            <a:r>
              <a:rPr lang="fr-FR" sz="3000" b="1" dirty="0"/>
              <a:t>pertinence théorique</a:t>
            </a:r>
            <a:r>
              <a:rPr lang="fr-FR" sz="3000" dirty="0"/>
              <a:t>.</a:t>
            </a:r>
          </a:p>
          <a:p>
            <a:pPr marL="0" indent="0" algn="just">
              <a:buNone/>
            </a:pPr>
            <a:r>
              <a:rPr lang="fr-FR" sz="3000" dirty="0"/>
              <a:t>Dans la recherche théorique, l’objectif est souvent d’étendre les connaissances existantes sur un sujet spécifique. Si vous faites de la recherche basée sur la pratique, l’objectif est plus social et applicable dans la réalité</a:t>
            </a:r>
            <a:r>
              <a:rPr lang="fr-FR" sz="3000" dirty="0" smtClean="0"/>
              <a:t>.</a:t>
            </a:r>
          </a:p>
          <a:p>
            <a:pPr marL="0" indent="0">
              <a:buNone/>
            </a:pPr>
            <a:r>
              <a:rPr lang="fr-FR" sz="3200" b="1" dirty="0"/>
              <a:t>L'objectif de ce travail de recherche peut être formulé de l'une des manières possibles</a:t>
            </a:r>
            <a:r>
              <a:rPr lang="fr-FR" sz="3200" dirty="0"/>
              <a:t> présentées ci-dessous :</a:t>
            </a:r>
          </a:p>
          <a:p>
            <a:r>
              <a:rPr lang="fr-FR" sz="3200" b="1" dirty="0"/>
              <a:t>Étudier </a:t>
            </a:r>
            <a:r>
              <a:rPr lang="fr-FR" sz="3200" dirty="0"/>
              <a:t>l'impact du réchauffement climatique sur le comportement des oiseaux polaires ;</a:t>
            </a:r>
          </a:p>
          <a:p>
            <a:r>
              <a:rPr lang="fr-FR" sz="3200" b="1" dirty="0"/>
              <a:t>Identifier </a:t>
            </a:r>
            <a:r>
              <a:rPr lang="fr-FR" sz="3200" dirty="0"/>
              <a:t>les changements de comportement des oiseaux polaires associés au réchauffement climatique ;</a:t>
            </a:r>
          </a:p>
          <a:p>
            <a:pPr marL="0" indent="0" algn="just">
              <a:buNone/>
            </a:pPr>
            <a:endParaRPr lang="fr-FR" sz="3000"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23</a:t>
            </a:fld>
            <a:endParaRPr lang="fr-FR"/>
          </a:p>
        </p:txBody>
      </p:sp>
    </p:spTree>
    <p:extLst>
      <p:ext uri="{BB962C8B-B14F-4D97-AF65-F5344CB8AC3E}">
        <p14:creationId xmlns:p14="http://schemas.microsoft.com/office/powerpoint/2010/main" val="2746141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2148" y="324098"/>
            <a:ext cx="12994817" cy="8018215"/>
          </a:xfrm>
        </p:spPr>
        <p:txBody>
          <a:bodyPr/>
          <a:lstStyle/>
          <a:p>
            <a:pPr lvl="0"/>
            <a:r>
              <a:rPr lang="fr-FR" sz="3200" b="1" dirty="0">
                <a:solidFill>
                  <a:prstClr val="black"/>
                </a:solidFill>
              </a:rPr>
              <a:t>Démontrer</a:t>
            </a:r>
            <a:r>
              <a:rPr lang="fr-FR" sz="3200" dirty="0">
                <a:solidFill>
                  <a:prstClr val="black"/>
                </a:solidFill>
              </a:rPr>
              <a:t> le lien entre les changements de comportement des oiseaux polaires et le réchauffement climatique.</a:t>
            </a:r>
          </a:p>
          <a:p>
            <a:pPr marL="0" lvl="0" indent="0" algn="just">
              <a:buNone/>
            </a:pPr>
            <a:r>
              <a:rPr lang="fr-FR" sz="3200" dirty="0">
                <a:solidFill>
                  <a:prstClr val="black"/>
                </a:solidFill>
              </a:rPr>
              <a:t>Vous ne devez pas écrire des déclarations abstraites et des phrases générales. Même à ce stade, vous devez savoir s’il est possible de réaliser ce que vous avez en tête. Il est conseillé de définir et de choisir le type d'objectif</a:t>
            </a:r>
            <a:r>
              <a:rPr lang="fr-FR" sz="3200" dirty="0" smtClean="0">
                <a:solidFill>
                  <a:prstClr val="black"/>
                </a:solidFill>
              </a:rPr>
              <a:t>.</a:t>
            </a:r>
          </a:p>
          <a:p>
            <a:pPr marL="0" indent="0">
              <a:buNone/>
            </a:pPr>
            <a:r>
              <a:rPr lang="fr-FR" sz="3000" b="1" dirty="0" smtClean="0">
                <a:solidFill>
                  <a:srgbClr val="FF0000"/>
                </a:solidFill>
              </a:rPr>
              <a:t>4,1 Types </a:t>
            </a:r>
            <a:r>
              <a:rPr lang="fr-FR" sz="3000" b="1" dirty="0">
                <a:solidFill>
                  <a:srgbClr val="FF0000"/>
                </a:solidFill>
              </a:rPr>
              <a:t>d'objectifs :  </a:t>
            </a:r>
          </a:p>
          <a:p>
            <a:r>
              <a:rPr lang="fr-FR" sz="3000" dirty="0"/>
              <a:t>identifier les caractéristiques de phénomènes non étudiés auparavant ;  </a:t>
            </a:r>
          </a:p>
          <a:p>
            <a:r>
              <a:rPr lang="fr-FR" sz="3000" dirty="0"/>
              <a:t>identifier l'interrelation de certains phénomènes ;  </a:t>
            </a:r>
          </a:p>
          <a:p>
            <a:r>
              <a:rPr lang="fr-FR" sz="3000" dirty="0"/>
              <a:t>étudier le développement des phénomènes ;  </a:t>
            </a:r>
          </a:p>
          <a:p>
            <a:r>
              <a:rPr lang="fr-FR" sz="3000" dirty="0"/>
              <a:t>décrire un nouveau phénomène ;  </a:t>
            </a:r>
          </a:p>
          <a:p>
            <a:r>
              <a:rPr lang="fr-FR" sz="3000" dirty="0"/>
              <a:t>généraliser des modèles généraux ;  </a:t>
            </a:r>
          </a:p>
          <a:p>
            <a:r>
              <a:rPr lang="fr-FR" sz="3000" dirty="0"/>
              <a:t>créer des classifications. </a:t>
            </a:r>
          </a:p>
          <a:p>
            <a:r>
              <a:rPr lang="fr-FR" sz="3000" dirty="0"/>
              <a:t> L'étape suivante consiste à commencer la phrase par un verbe à la forme indéfinie. </a:t>
            </a:r>
            <a:endParaRPr lang="fr-FR" sz="3000" dirty="0" smtClean="0"/>
          </a:p>
          <a:p>
            <a:pPr marL="0" indent="0">
              <a:buNone/>
            </a:pPr>
            <a:endParaRPr lang="fr-FR" sz="3000" dirty="0"/>
          </a:p>
          <a:p>
            <a:pPr marL="0" indent="0">
              <a:buNone/>
            </a:pPr>
            <a:endParaRPr lang="fr-FR" sz="3000" dirty="0" smtClean="0"/>
          </a:p>
          <a:p>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24</a:t>
            </a:fld>
            <a:endParaRPr lang="fr-FR"/>
          </a:p>
        </p:txBody>
      </p:sp>
    </p:spTree>
    <p:extLst>
      <p:ext uri="{BB962C8B-B14F-4D97-AF65-F5344CB8AC3E}">
        <p14:creationId xmlns:p14="http://schemas.microsoft.com/office/powerpoint/2010/main" val="35502427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468114"/>
            <a:ext cx="12420600" cy="8064896"/>
          </a:xfrm>
        </p:spPr>
        <p:txBody>
          <a:bodyPr/>
          <a:lstStyle/>
          <a:p>
            <a:pPr marL="0" lvl="0" indent="0">
              <a:buNone/>
            </a:pPr>
            <a:r>
              <a:rPr lang="fr-FR" sz="3000" dirty="0">
                <a:solidFill>
                  <a:prstClr val="black"/>
                </a:solidFill>
              </a:rPr>
              <a:t>L'énoncé de l’objectif de recherche peut commencer comme suit :  </a:t>
            </a:r>
          </a:p>
          <a:p>
            <a:pPr lvl="0"/>
            <a:r>
              <a:rPr lang="fr-FR" sz="3000" dirty="0" smtClean="0">
                <a:solidFill>
                  <a:prstClr val="black"/>
                </a:solidFill>
              </a:rPr>
              <a:t>identifier</a:t>
            </a:r>
            <a:r>
              <a:rPr lang="fr-FR" sz="3000" dirty="0">
                <a:solidFill>
                  <a:prstClr val="black"/>
                </a:solidFill>
              </a:rPr>
              <a:t>… ;  </a:t>
            </a:r>
          </a:p>
          <a:p>
            <a:pPr lvl="0"/>
            <a:r>
              <a:rPr lang="fr-FR" sz="3000" dirty="0">
                <a:solidFill>
                  <a:prstClr val="black"/>
                </a:solidFill>
              </a:rPr>
              <a:t>justifier… ;  </a:t>
            </a:r>
          </a:p>
          <a:p>
            <a:pPr lvl="0"/>
            <a:r>
              <a:rPr lang="fr-FR" sz="3000" dirty="0">
                <a:solidFill>
                  <a:prstClr val="black"/>
                </a:solidFill>
              </a:rPr>
              <a:t>clarifier… ;  </a:t>
            </a:r>
          </a:p>
          <a:p>
            <a:pPr lvl="0"/>
            <a:r>
              <a:rPr lang="fr-FR" sz="3000" dirty="0">
                <a:solidFill>
                  <a:prstClr val="black"/>
                </a:solidFill>
              </a:rPr>
              <a:t>construire… ;  </a:t>
            </a:r>
          </a:p>
          <a:p>
            <a:pPr lvl="0"/>
            <a:r>
              <a:rPr lang="fr-FR" sz="3000" dirty="0">
                <a:solidFill>
                  <a:prstClr val="black"/>
                </a:solidFill>
              </a:rPr>
              <a:t>définir… ;  </a:t>
            </a:r>
          </a:p>
          <a:p>
            <a:pPr lvl="0"/>
            <a:r>
              <a:rPr lang="fr-FR" sz="3000" dirty="0">
                <a:solidFill>
                  <a:prstClr val="black"/>
                </a:solidFill>
              </a:rPr>
              <a:t>enquêter... ;  </a:t>
            </a:r>
          </a:p>
          <a:p>
            <a:pPr lvl="0"/>
            <a:r>
              <a:rPr lang="fr-FR" sz="3000" dirty="0">
                <a:solidFill>
                  <a:prstClr val="black"/>
                </a:solidFill>
              </a:rPr>
              <a:t>résumer... ;  </a:t>
            </a:r>
          </a:p>
          <a:p>
            <a:pPr lvl="0"/>
            <a:r>
              <a:rPr lang="fr-FR" sz="3000" dirty="0">
                <a:solidFill>
                  <a:prstClr val="black"/>
                </a:solidFill>
              </a:rPr>
              <a:t>décrire… ;  </a:t>
            </a:r>
          </a:p>
          <a:p>
            <a:pPr lvl="0"/>
            <a:r>
              <a:rPr lang="fr-FR" sz="3000" dirty="0">
                <a:solidFill>
                  <a:prstClr val="black"/>
                </a:solidFill>
              </a:rPr>
              <a:t>créer... </a:t>
            </a:r>
          </a:p>
          <a:p>
            <a:pPr marL="0" lvl="0" indent="0" algn="just">
              <a:buNone/>
            </a:pPr>
            <a:endParaRPr lang="fr-FR" sz="3200" dirty="0">
              <a:solidFill>
                <a:prstClr val="black"/>
              </a:solidFill>
            </a:endParaRPr>
          </a:p>
          <a:p>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25</a:t>
            </a:fld>
            <a:endParaRPr lang="fr-FR"/>
          </a:p>
        </p:txBody>
      </p:sp>
      <p:sp>
        <p:nvSpPr>
          <p:cNvPr id="5" name="Rounded Rectangle 4"/>
          <p:cNvSpPr/>
          <p:nvPr/>
        </p:nvSpPr>
        <p:spPr>
          <a:xfrm>
            <a:off x="1728292" y="6228754"/>
            <a:ext cx="10369152" cy="19442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defTabSz="1079500">
              <a:lnSpc>
                <a:spcPct val="90000"/>
              </a:lnSpc>
              <a:spcBef>
                <a:spcPts val="1175"/>
              </a:spcBef>
            </a:pPr>
            <a:r>
              <a:rPr lang="fr-FR" sz="3000" dirty="0">
                <a:solidFill>
                  <a:prstClr val="black"/>
                </a:solidFill>
              </a:rPr>
              <a:t>Il est nécessaire de formuler les objectifs très soigneusement, car la description de leur solution constituera ensuite le contenu des chapitres. Les titres de ces derniers naissent de la formulation des objectifs.</a:t>
            </a:r>
          </a:p>
        </p:txBody>
      </p:sp>
    </p:spTree>
    <p:extLst>
      <p:ext uri="{BB962C8B-B14F-4D97-AF65-F5344CB8AC3E}">
        <p14:creationId xmlns:p14="http://schemas.microsoft.com/office/powerpoint/2010/main" val="27367991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756146"/>
            <a:ext cx="12420600" cy="7351217"/>
          </a:xfrm>
        </p:spPr>
        <p:txBody>
          <a:bodyPr/>
          <a:lstStyle/>
          <a:p>
            <a:pPr marL="0" indent="0" algn="ctr">
              <a:buNone/>
            </a:pPr>
            <a:endParaRPr lang="en-US" b="1" dirty="0" smtClean="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smtClean="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smtClean="0">
              <a:effectLst>
                <a:outerShdw blurRad="38100" dist="38100" dir="2700000" algn="tl">
                  <a:srgbClr val="000000">
                    <a:alpha val="43137"/>
                  </a:srgbClr>
                </a:outerShdw>
              </a:effectLst>
              <a:latin typeface="Candara" panose="020E0502030303020204" pitchFamily="34" charset="0"/>
            </a:endParaRPr>
          </a:p>
          <a:p>
            <a:pPr marL="0" indent="0" algn="ctr">
              <a:buNone/>
            </a:pPr>
            <a:r>
              <a:rPr lang="fr-FR" sz="3500" b="1" dirty="0">
                <a:solidFill>
                  <a:srgbClr val="FF0000"/>
                </a:solidFill>
                <a:effectLst>
                  <a:outerShdw blurRad="38100" dist="38100" dir="2700000" algn="tl">
                    <a:srgbClr val="000000">
                      <a:alpha val="43137"/>
                    </a:srgbClr>
                  </a:outerShdw>
                </a:effectLst>
                <a:latin typeface="Candara" panose="020E0502030303020204" pitchFamily="34" charset="0"/>
              </a:rPr>
              <a:t>La collecte des données et ses sources</a:t>
            </a:r>
            <a:endParaRPr lang="en-US" sz="3500" b="1" dirty="0">
              <a:solidFill>
                <a:srgbClr val="FF0000"/>
              </a:solidFill>
              <a:effectLst>
                <a:outerShdw blurRad="38100" dist="38100" dir="2700000" algn="tl">
                  <a:srgbClr val="000000">
                    <a:alpha val="43137"/>
                  </a:srgbClr>
                </a:outerShdw>
              </a:effectLst>
              <a:latin typeface="Candara" panose="020E0502030303020204" pitchFamily="34" charset="0"/>
            </a:endParaRP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26</a:t>
            </a:fld>
            <a:endParaRPr lang="fr-FR"/>
          </a:p>
        </p:txBody>
      </p:sp>
    </p:spTree>
    <p:extLst>
      <p:ext uri="{BB962C8B-B14F-4D97-AF65-F5344CB8AC3E}">
        <p14:creationId xmlns:p14="http://schemas.microsoft.com/office/powerpoint/2010/main" val="3712077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8132" y="108074"/>
            <a:ext cx="13825536" cy="8234239"/>
          </a:xfrm>
        </p:spPr>
        <p:txBody>
          <a:bodyPr/>
          <a:lstStyle/>
          <a:p>
            <a:pPr marL="0" indent="0">
              <a:buNone/>
            </a:pPr>
            <a:r>
              <a:rPr lang="fr-FR" sz="2800" b="1" dirty="0" smtClean="0">
                <a:solidFill>
                  <a:srgbClr val="FF0000"/>
                </a:solidFill>
                <a:effectLst>
                  <a:outerShdw blurRad="38100" dist="38100" dir="2700000" algn="tl">
                    <a:srgbClr val="000000">
                      <a:alpha val="43137"/>
                    </a:srgbClr>
                  </a:outerShdw>
                </a:effectLst>
                <a:latin typeface="Candara" panose="020E0502030303020204" pitchFamily="34" charset="0"/>
              </a:rPr>
              <a:t>4</a:t>
            </a:r>
            <a:r>
              <a:rPr lang="fr-FR" sz="2600" b="1" dirty="0" smtClean="0">
                <a:solidFill>
                  <a:srgbClr val="FF0000"/>
                </a:solidFill>
                <a:effectLst>
                  <a:outerShdw blurRad="38100" dist="38100" dir="2700000" algn="tl">
                    <a:srgbClr val="000000">
                      <a:alpha val="43137"/>
                    </a:srgbClr>
                  </a:outerShdw>
                </a:effectLst>
                <a:latin typeface="Candara" panose="020E0502030303020204" pitchFamily="34" charset="0"/>
              </a:rPr>
              <a:t>, Qu'est-ce </a:t>
            </a:r>
            <a:r>
              <a:rPr lang="fr-FR" sz="2600" b="1" dirty="0">
                <a:solidFill>
                  <a:srgbClr val="FF0000"/>
                </a:solidFill>
                <a:effectLst>
                  <a:outerShdw blurRad="38100" dist="38100" dir="2700000" algn="tl">
                    <a:srgbClr val="000000">
                      <a:alpha val="43137"/>
                    </a:srgbClr>
                  </a:outerShdw>
                </a:effectLst>
                <a:latin typeface="Candara" panose="020E0502030303020204" pitchFamily="34" charset="0"/>
              </a:rPr>
              <a:t>que la collecte de données ?</a:t>
            </a:r>
          </a:p>
          <a:p>
            <a:pPr marL="0" indent="0">
              <a:buNone/>
            </a:pPr>
            <a:r>
              <a:rPr lang="fr-FR" sz="2600" dirty="0">
                <a:latin typeface="Candara" panose="020E0502030303020204" pitchFamily="34" charset="0"/>
              </a:rPr>
              <a:t>La collecte de données est un processus qui aide à réunir les informations dans le but de faire des observations directes destinées à répondre à des questions ouvertes. En d'autres termes, il s'agit d'une approche systématique qui consiste à </a:t>
            </a:r>
            <a:r>
              <a:rPr lang="fr-FR" sz="2600" b="1" dirty="0">
                <a:latin typeface="Candara" panose="020E0502030303020204" pitchFamily="34" charset="0"/>
              </a:rPr>
              <a:t>rassembler et à mesurer différentes informations</a:t>
            </a:r>
            <a:r>
              <a:rPr lang="fr-FR" sz="2600" dirty="0">
                <a:latin typeface="Candara" panose="020E0502030303020204" pitchFamily="34" charset="0"/>
              </a:rPr>
              <a:t> qui proviennent de sources variées. Cette approche aide à obtenir une vue d'ensemble sur un domaine d'intérêt.</a:t>
            </a:r>
          </a:p>
          <a:p>
            <a:endParaRPr lang="fr-FR" sz="2600" dirty="0" smtClean="0">
              <a:latin typeface="Candara" panose="020E0502030303020204" pitchFamily="34" charset="0"/>
            </a:endParaRPr>
          </a:p>
          <a:p>
            <a:pPr marL="0" indent="0">
              <a:buNone/>
            </a:pPr>
            <a:r>
              <a:rPr lang="fr-FR" sz="2600" b="1" dirty="0" smtClean="0">
                <a:solidFill>
                  <a:srgbClr val="FF0000"/>
                </a:solidFill>
                <a:effectLst>
                  <a:outerShdw blurRad="38100" dist="38100" dir="2700000" algn="tl">
                    <a:srgbClr val="000000">
                      <a:alpha val="43137"/>
                    </a:srgbClr>
                  </a:outerShdw>
                </a:effectLst>
                <a:latin typeface="Candara" panose="020E0502030303020204" pitchFamily="34" charset="0"/>
              </a:rPr>
              <a:t>4,1 Méthodes </a:t>
            </a:r>
            <a:r>
              <a:rPr lang="fr-FR" sz="2600" b="1" dirty="0">
                <a:solidFill>
                  <a:srgbClr val="FF0000"/>
                </a:solidFill>
                <a:effectLst>
                  <a:outerShdw blurRad="38100" dist="38100" dir="2700000" algn="tl">
                    <a:srgbClr val="000000">
                      <a:alpha val="43137"/>
                    </a:srgbClr>
                  </a:outerShdw>
                </a:effectLst>
                <a:latin typeface="Candara" panose="020E0502030303020204" pitchFamily="34" charset="0"/>
              </a:rPr>
              <a:t>et instruments/outils de collectes des </a:t>
            </a:r>
            <a:r>
              <a:rPr lang="fr-FR" sz="2600" b="1" dirty="0" smtClean="0">
                <a:solidFill>
                  <a:srgbClr val="FF0000"/>
                </a:solidFill>
                <a:effectLst>
                  <a:outerShdw blurRad="38100" dist="38100" dir="2700000" algn="tl">
                    <a:srgbClr val="000000">
                      <a:alpha val="43137"/>
                    </a:srgbClr>
                  </a:outerShdw>
                </a:effectLst>
                <a:latin typeface="Candara" panose="020E0502030303020204" pitchFamily="34" charset="0"/>
              </a:rPr>
              <a:t>données:</a:t>
            </a:r>
          </a:p>
          <a:p>
            <a:pPr>
              <a:buFont typeface="Wingdings" panose="05000000000000000000" pitchFamily="2" charset="2"/>
              <a:buChar char="q"/>
            </a:pPr>
            <a:r>
              <a:rPr lang="fr-FR" sz="2600" b="1" dirty="0">
                <a:latin typeface="Candara" panose="020E0502030303020204" pitchFamily="34" charset="0"/>
              </a:rPr>
              <a:t>Les méthodes de collecte de </a:t>
            </a:r>
            <a:r>
              <a:rPr lang="fr-FR" sz="2600" b="1" dirty="0" smtClean="0">
                <a:latin typeface="Candara" panose="020E0502030303020204" pitchFamily="34" charset="0"/>
              </a:rPr>
              <a:t>données:</a:t>
            </a:r>
            <a:endParaRPr lang="fr-FR" sz="2600" b="1" dirty="0">
              <a:latin typeface="Candara" panose="020E0502030303020204" pitchFamily="34" charset="0"/>
            </a:endParaRPr>
          </a:p>
          <a:p>
            <a:pPr marL="0" indent="0">
              <a:buNone/>
            </a:pPr>
            <a:r>
              <a:rPr lang="fr-FR" sz="2600" dirty="0">
                <a:latin typeface="Candara" panose="020E0502030303020204" pitchFamily="34" charset="0"/>
              </a:rPr>
              <a:t>Il existe deux grandes méthodes de collecte de données, à savoir </a:t>
            </a:r>
            <a:r>
              <a:rPr lang="fr-FR" sz="2600" b="1" dirty="0">
                <a:latin typeface="Candara" panose="020E0502030303020204" pitchFamily="34" charset="0"/>
              </a:rPr>
              <a:t>la méthode quantitative et la méthode de collecte de données qualitative</a:t>
            </a:r>
            <a:r>
              <a:rPr lang="fr-FR" sz="2600" dirty="0">
                <a:latin typeface="Candara" panose="020E0502030303020204" pitchFamily="34" charset="0"/>
              </a:rPr>
              <a:t>. La méthode de collecte dépend aussi en grande partie du sujet de la recherche</a:t>
            </a:r>
            <a:r>
              <a:rPr lang="fr-FR" sz="2600" dirty="0" smtClean="0">
                <a:solidFill>
                  <a:srgbClr val="4B5258"/>
                </a:solidFill>
                <a:latin typeface="Inter"/>
              </a:rPr>
              <a:t>.</a:t>
            </a:r>
            <a:endParaRPr lang="fr-FR" sz="2600" dirty="0">
              <a:solidFill>
                <a:srgbClr val="4B5258"/>
              </a:solidFill>
              <a:latin typeface="Inter"/>
            </a:endParaRPr>
          </a:p>
          <a:p>
            <a:r>
              <a:rPr lang="fr-FR" sz="2600" b="1" dirty="0">
                <a:latin typeface="Candara" panose="020E0502030303020204" pitchFamily="34" charset="0"/>
              </a:rPr>
              <a:t>La méthode de collecte de données qualitative</a:t>
            </a:r>
          </a:p>
          <a:p>
            <a:pPr marL="0" indent="0">
              <a:buNone/>
            </a:pPr>
            <a:r>
              <a:rPr lang="fr-FR" sz="2600" dirty="0">
                <a:latin typeface="Candara" panose="020E0502030303020204" pitchFamily="34" charset="0"/>
              </a:rPr>
              <a:t>La technique de collecte qualitative se base principalement sur l'analyse de plusieurs facteurs afin de fournir une compréhension approfondie des données brutes. Cette méthode implique donc la collecte, mais aussi l'analyse et la gestion des données. Elle vise entre autres, à évaluer des facteurs tels que les sentiments ou les pensées des participants à la recherche. On distingue</a:t>
            </a:r>
            <a:r>
              <a:rPr lang="fr-FR" sz="2800" b="1" dirty="0"/>
              <a:t> trois techniques de collecte de données qualitatives</a:t>
            </a:r>
            <a:r>
              <a:rPr lang="fr-FR" sz="2800" dirty="0"/>
              <a:t>.</a:t>
            </a:r>
          </a:p>
          <a:p>
            <a:pPr marL="0" indent="0">
              <a:buNone/>
            </a:pPr>
            <a:endParaRPr lang="en-US" sz="2800" b="1" dirty="0">
              <a:solidFill>
                <a:srgbClr val="FF0000"/>
              </a:solidFill>
              <a:effectLst>
                <a:outerShdw blurRad="38100" dist="38100" dir="2700000" algn="tl">
                  <a:srgbClr val="000000">
                    <a:alpha val="43137"/>
                  </a:srgbClr>
                </a:outerShdw>
              </a:effectLst>
              <a:latin typeface="Candara" panose="020E0502030303020204" pitchFamily="34" charset="0"/>
            </a:endParaRP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27</a:t>
            </a:fld>
            <a:endParaRPr lang="fr-FR"/>
          </a:p>
        </p:txBody>
      </p:sp>
    </p:spTree>
    <p:extLst>
      <p:ext uri="{BB962C8B-B14F-4D97-AF65-F5344CB8AC3E}">
        <p14:creationId xmlns:p14="http://schemas.microsoft.com/office/powerpoint/2010/main" val="3635042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24098"/>
            <a:ext cx="12420600" cy="7783265"/>
          </a:xfrm>
        </p:spPr>
        <p:txBody>
          <a:bodyPr/>
          <a:lstStyle/>
          <a:p>
            <a:r>
              <a:rPr lang="fr-FR" sz="2600" b="1" dirty="0" smtClean="0"/>
              <a:t>L'approche ethnographique </a:t>
            </a:r>
            <a:r>
              <a:rPr lang="fr-FR" sz="2600" dirty="0"/>
              <a:t>qui cherche avant tout à comprendre la façon dont les personnes vivent leur vie. Cette méthode vient de l'anthropologie, de l'étude des sociétés et également des cultures humaines. </a:t>
            </a:r>
            <a:endParaRPr lang="fr-FR" sz="2600" dirty="0" smtClean="0"/>
          </a:p>
          <a:p>
            <a:r>
              <a:rPr lang="fr-FR" sz="2600" b="1" dirty="0" smtClean="0"/>
              <a:t>L'approche théorique </a:t>
            </a:r>
            <a:r>
              <a:rPr lang="fr-FR" sz="2600" dirty="0"/>
              <a:t>qui est née de la volonté des chercheurs en sociologie à donner un certain niveau de légitimité à la recherche qualitative en la basant sur la réalité plutôt que sur des </a:t>
            </a:r>
            <a:r>
              <a:rPr lang="fr-FR" sz="2600" dirty="0" smtClean="0"/>
              <a:t>hypothèses. Elle utilise </a:t>
            </a:r>
            <a:r>
              <a:rPr lang="fr-FR" sz="2600" dirty="0"/>
              <a:t>des méthodes comme l'observation avancée des participants, les entretiens approfondis ou encore la collecte de documents et d'artefacts.  </a:t>
            </a:r>
            <a:endParaRPr lang="fr-FR" sz="2600" dirty="0" smtClean="0"/>
          </a:p>
          <a:p>
            <a:r>
              <a:rPr lang="fr-FR" sz="2600" b="1" dirty="0" smtClean="0"/>
              <a:t>L'approche phénoménologique</a:t>
            </a:r>
            <a:r>
              <a:rPr lang="fr-FR" sz="2800" dirty="0"/>
              <a:t> </a:t>
            </a:r>
            <a:r>
              <a:rPr lang="fr-FR" sz="2600" dirty="0"/>
              <a:t>la méthode phénoménologique décrit la réaction des individus face à des évènements inattendus. À titre d'exemple, cette approche peut être mesurée lorsque des individus sont impliqués dans une catastrophe naturelle entre autres.</a:t>
            </a:r>
          </a:p>
          <a:p>
            <a:endParaRPr lang="en-US" sz="2800" dirty="0">
              <a:latin typeface="Candara" panose="020E0502030303020204" pitchFamily="34" charset="0"/>
            </a:endParaRP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28</a:t>
            </a:fld>
            <a:endParaRPr lang="fr-FR"/>
          </a:p>
        </p:txBody>
      </p:sp>
    </p:spTree>
    <p:extLst>
      <p:ext uri="{BB962C8B-B14F-4D97-AF65-F5344CB8AC3E}">
        <p14:creationId xmlns:p14="http://schemas.microsoft.com/office/powerpoint/2010/main" val="33172308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8132" y="108074"/>
            <a:ext cx="13825536" cy="8234239"/>
          </a:xfrm>
        </p:spPr>
        <p:txBody>
          <a:bodyPr/>
          <a:lstStyle/>
          <a:p>
            <a:r>
              <a:rPr lang="fr-FR" sz="2600" b="1" dirty="0" smtClean="0">
                <a:latin typeface="Candara" panose="020E0502030303020204" pitchFamily="34" charset="0"/>
              </a:rPr>
              <a:t>La </a:t>
            </a:r>
            <a:r>
              <a:rPr lang="fr-FR" sz="2600" b="1" dirty="0">
                <a:latin typeface="Candara" panose="020E0502030303020204" pitchFamily="34" charset="0"/>
              </a:rPr>
              <a:t>méthode de collecte de données </a:t>
            </a:r>
            <a:r>
              <a:rPr lang="en-US" sz="2600" b="1" dirty="0">
                <a:latin typeface="Candara" panose="020E0502030303020204" pitchFamily="34" charset="0"/>
              </a:rPr>
              <a:t>quantitative</a:t>
            </a:r>
          </a:p>
          <a:p>
            <a:pPr marL="0" indent="0" algn="just">
              <a:buNone/>
            </a:pPr>
            <a:r>
              <a:rPr lang="fr-FR" sz="2600" dirty="0">
                <a:latin typeface="Candara" panose="020E0502030303020204" pitchFamily="34" charset="0"/>
              </a:rPr>
              <a:t>La méthode de collecte de données quantitative est la plus utilisée pour </a:t>
            </a:r>
            <a:r>
              <a:rPr lang="fr-FR" sz="2600" b="1" dirty="0">
                <a:latin typeface="Candara" panose="020E0502030303020204" pitchFamily="34" charset="0"/>
              </a:rPr>
              <a:t>collecter des informations à des fins de recherche</a:t>
            </a:r>
            <a:r>
              <a:rPr lang="fr-FR" sz="2600" dirty="0">
                <a:latin typeface="Candara" panose="020E0502030303020204" pitchFamily="34" charset="0"/>
              </a:rPr>
              <a:t>. C'est le cas pour les spécialistes marketing, les scientifiques ou les universitaires. Cette analyse concerne en général l'évaluation d'un résultat numérique. Il existe différentes méthodes quantitatives de collecte de données.</a:t>
            </a:r>
          </a:p>
          <a:p>
            <a:pPr marL="0" indent="0" algn="just">
              <a:buNone/>
            </a:pPr>
            <a:r>
              <a:rPr lang="fr-FR" sz="2600" dirty="0">
                <a:latin typeface="Candara" panose="020E0502030303020204" pitchFamily="34" charset="0"/>
              </a:rPr>
              <a:t>Parmi les plus utilisées, on peut citer </a:t>
            </a:r>
            <a:r>
              <a:rPr lang="fr-FR" sz="2600" i="1" u="sng" dirty="0">
                <a:latin typeface="Candara" panose="020E0502030303020204" pitchFamily="34" charset="0"/>
              </a:rPr>
              <a:t>les enquêtes </a:t>
            </a:r>
            <a:r>
              <a:rPr lang="fr-FR" sz="2600" dirty="0">
                <a:latin typeface="Candara" panose="020E0502030303020204" pitchFamily="34" charset="0"/>
              </a:rPr>
              <a:t>avec </a:t>
            </a:r>
            <a:r>
              <a:rPr lang="fr-FR" sz="2600" i="1" dirty="0">
                <a:latin typeface="Candara" panose="020E0502030303020204" pitchFamily="34" charset="0"/>
              </a:rPr>
              <a:t>des questions fermées </a:t>
            </a:r>
            <a:r>
              <a:rPr lang="fr-FR" sz="2600" dirty="0">
                <a:latin typeface="Candara" panose="020E0502030303020204" pitchFamily="34" charset="0"/>
              </a:rPr>
              <a:t>qui aident à recueillir des réponses. Ces dernières mettent en évidence les préférences, les tendances, les actions, les opinions ainsi que tout autre élément quantifiable. </a:t>
            </a:r>
            <a:endParaRPr lang="fr-FR" sz="2600" dirty="0" smtClean="0">
              <a:latin typeface="Candara" panose="020E0502030303020204" pitchFamily="34" charset="0"/>
            </a:endParaRPr>
          </a:p>
          <a:p>
            <a:pPr marL="0" indent="0" algn="just">
              <a:buNone/>
            </a:pPr>
            <a:r>
              <a:rPr lang="fr-FR" sz="2600" dirty="0" smtClean="0">
                <a:latin typeface="Candara" panose="020E0502030303020204" pitchFamily="34" charset="0"/>
              </a:rPr>
              <a:t>D'autres </a:t>
            </a:r>
            <a:r>
              <a:rPr lang="fr-FR" sz="2600" dirty="0">
                <a:latin typeface="Candara" panose="020E0502030303020204" pitchFamily="34" charset="0"/>
              </a:rPr>
              <a:t>méthodes comme </a:t>
            </a:r>
            <a:r>
              <a:rPr lang="fr-FR" sz="2600" i="1" u="sng" dirty="0">
                <a:latin typeface="Candara" panose="020E0502030303020204" pitchFamily="34" charset="0"/>
              </a:rPr>
              <a:t>les tests ou expériences</a:t>
            </a:r>
            <a:r>
              <a:rPr lang="fr-FR" sz="2600" dirty="0">
                <a:latin typeface="Candara" panose="020E0502030303020204" pitchFamily="34" charset="0"/>
              </a:rPr>
              <a:t>, mais également </a:t>
            </a:r>
            <a:r>
              <a:rPr lang="fr-FR" sz="2600" i="1" u="sng" dirty="0">
                <a:latin typeface="Candara" panose="020E0502030303020204" pitchFamily="34" charset="0"/>
              </a:rPr>
              <a:t>les sondages </a:t>
            </a:r>
            <a:r>
              <a:rPr lang="fr-FR" sz="2600" dirty="0">
                <a:latin typeface="Candara" panose="020E0502030303020204" pitchFamily="34" charset="0"/>
              </a:rPr>
              <a:t>permettent de collecter des données de façon quantitative. Relativement simples à exploiter, les méthodes de collecte de données quantitative offrent la possibilité aux chercheurs de poser des questions qui les aident à recueillir des ensembles de faits et des </a:t>
            </a:r>
            <a:r>
              <a:rPr lang="fr-FR" sz="2600" dirty="0" smtClean="0">
                <a:latin typeface="Candara" panose="020E0502030303020204" pitchFamily="34" charset="0"/>
              </a:rPr>
              <a:t>chiffres,</a:t>
            </a:r>
          </a:p>
          <a:p>
            <a:pPr marL="0" indent="0" algn="just">
              <a:buNone/>
            </a:pPr>
            <a:r>
              <a:rPr lang="fr-FR" sz="2800" b="1" dirty="0" smtClean="0">
                <a:solidFill>
                  <a:schemeClr val="accent1">
                    <a:lumMod val="75000"/>
                  </a:schemeClr>
                </a:solidFill>
              </a:rPr>
              <a:t>Différentes approches </a:t>
            </a:r>
            <a:r>
              <a:rPr lang="fr-FR" sz="2800" b="1" dirty="0">
                <a:solidFill>
                  <a:schemeClr val="accent1">
                    <a:lumMod val="75000"/>
                  </a:schemeClr>
                </a:solidFill>
              </a:rPr>
              <a:t>de recherche quantitative</a:t>
            </a:r>
            <a:r>
              <a:rPr lang="fr-FR" sz="2800" dirty="0">
                <a:solidFill>
                  <a:schemeClr val="accent1">
                    <a:lumMod val="75000"/>
                  </a:schemeClr>
                </a:solidFill>
              </a:rPr>
              <a:t>. </a:t>
            </a:r>
            <a:r>
              <a:rPr lang="fr-FR" sz="2800" dirty="0"/>
              <a:t>Parmi celles-ci, on peut citer </a:t>
            </a:r>
            <a:r>
              <a:rPr lang="fr-FR" sz="2800" b="1" dirty="0"/>
              <a:t>la recherche descriptive</a:t>
            </a:r>
            <a:r>
              <a:rPr lang="fr-FR" sz="2800" dirty="0"/>
              <a:t>, </a:t>
            </a:r>
            <a:r>
              <a:rPr lang="fr-FR" sz="2800" b="1" dirty="0"/>
              <a:t>la recherche expérimentale</a:t>
            </a:r>
            <a:r>
              <a:rPr lang="fr-FR" sz="2800" dirty="0"/>
              <a:t>, </a:t>
            </a:r>
            <a:r>
              <a:rPr lang="fr-FR" sz="2800" b="1" dirty="0"/>
              <a:t>la recherche quasi expérimentale </a:t>
            </a:r>
            <a:r>
              <a:rPr lang="fr-FR" sz="2800" dirty="0"/>
              <a:t>ou encore </a:t>
            </a:r>
            <a:r>
              <a:rPr lang="fr-FR" sz="2800" b="1" dirty="0"/>
              <a:t>la</a:t>
            </a:r>
            <a:r>
              <a:rPr lang="fr-FR" sz="2800" dirty="0"/>
              <a:t> </a:t>
            </a:r>
            <a:r>
              <a:rPr lang="fr-FR" sz="2800" b="1" dirty="0"/>
              <a:t>recherche corrélationnelle.</a:t>
            </a:r>
            <a:endParaRPr lang="fr-FR" sz="2600" b="1" dirty="0">
              <a:latin typeface="Candara" panose="020E0502030303020204" pitchFamily="34" charset="0"/>
            </a:endParaRPr>
          </a:p>
          <a:p>
            <a:pPr marL="0" indent="0">
              <a:buNone/>
            </a:pPr>
            <a:endParaRPr lang="en-US" sz="2800" b="1" dirty="0">
              <a:solidFill>
                <a:srgbClr val="FF0000"/>
              </a:solidFill>
              <a:effectLst>
                <a:outerShdw blurRad="38100" dist="38100" dir="2700000" algn="tl">
                  <a:srgbClr val="000000">
                    <a:alpha val="43137"/>
                  </a:srgbClr>
                </a:outerShdw>
              </a:effectLst>
              <a:latin typeface="Candara" panose="020E0502030303020204" pitchFamily="34" charset="0"/>
            </a:endParaRP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29</a:t>
            </a:fld>
            <a:endParaRPr lang="fr-FR"/>
          </a:p>
        </p:txBody>
      </p:sp>
    </p:spTree>
    <p:extLst>
      <p:ext uri="{BB962C8B-B14F-4D97-AF65-F5344CB8AC3E}">
        <p14:creationId xmlns:p14="http://schemas.microsoft.com/office/powerpoint/2010/main" val="1164688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numéro de diapositive 6"/>
          <p:cNvSpPr>
            <a:spLocks noGrp="1"/>
          </p:cNvSpPr>
          <p:nvPr>
            <p:ph type="sldNum" sz="quarter" idx="12"/>
          </p:nvPr>
        </p:nvSpPr>
        <p:spPr bwMode="auto">
          <a:noFill/>
          <a:ln>
            <a:miter lim="800000"/>
            <a:headEnd/>
            <a:tailEnd/>
          </a:ln>
        </p:spPr>
        <p:txBody>
          <a:bodyPr/>
          <a:lstStyle/>
          <a:p>
            <a:fld id="{7B1EA03D-50D0-4149-9ED4-B9ED7BE668F3}" type="slidenum">
              <a:rPr lang="fr-FR" smtClean="0"/>
              <a:pPr/>
              <a:t>3</a:t>
            </a:fld>
            <a:endParaRPr lang="fr-FR" smtClean="0"/>
          </a:p>
        </p:txBody>
      </p:sp>
      <p:sp>
        <p:nvSpPr>
          <p:cNvPr id="5" name="Titre 1"/>
          <p:cNvSpPr txBox="1">
            <a:spLocks/>
          </p:cNvSpPr>
          <p:nvPr/>
        </p:nvSpPr>
        <p:spPr>
          <a:xfrm>
            <a:off x="1223963" y="3060700"/>
            <a:ext cx="11268075" cy="3024188"/>
          </a:xfrm>
          <a:prstGeom prst="rect">
            <a:avLst/>
          </a:prstGeom>
          <a:noFill/>
        </p:spPr>
        <p:txBody>
          <a:bodyPr lIns="112334" tIns="56167" rIns="112334" bIns="56167" anchor="ctr">
            <a:normAutofit/>
          </a:bodyPr>
          <a:lstStyle/>
          <a:p>
            <a:pPr algn="ctr" defTabSz="1123340" eaLnBrk="1" fontAlgn="auto" hangingPunct="1">
              <a:lnSpc>
                <a:spcPct val="90000"/>
              </a:lnSpc>
              <a:spcAft>
                <a:spcPts val="0"/>
              </a:spcAft>
              <a:defRPr/>
            </a:pPr>
            <a:r>
              <a:rPr lang="fr-FR" sz="6600" b="1" dirty="0" smtClean="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rPr>
              <a:t>LE PLAN DE TRAVAIL</a:t>
            </a:r>
            <a:endParaRPr lang="fr-FR" sz="6600" b="1" dirty="0">
              <a:solidFill>
                <a:schemeClr val="bg1"/>
              </a:solidFill>
              <a:effectLst>
                <a:outerShdw blurRad="38100" dist="38100" dir="2700000" algn="tl">
                  <a:srgbClr val="000000">
                    <a:alpha val="43137"/>
                  </a:srgbClr>
                </a:outerShdw>
              </a:effectLst>
              <a:latin typeface="+mj-lt"/>
              <a:ea typeface="Open Sans" pitchFamily="34" charset="0"/>
              <a:cs typeface="Open Sans"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8132" y="0"/>
            <a:ext cx="13681520" cy="8821738"/>
          </a:xfrm>
        </p:spPr>
        <p:txBody>
          <a:bodyPr/>
          <a:lstStyle/>
          <a:p>
            <a:pPr>
              <a:buFont typeface="Wingdings" panose="05000000000000000000" pitchFamily="2" charset="2"/>
              <a:buChar char="q"/>
            </a:pPr>
            <a:r>
              <a:rPr lang="fr-FR" sz="3000" b="1" dirty="0"/>
              <a:t>Types de techniques de collecte des données </a:t>
            </a:r>
            <a:endParaRPr lang="fr-FR" sz="3000" b="1" dirty="0" smtClean="0"/>
          </a:p>
          <a:p>
            <a:pPr marL="0" indent="0">
              <a:buNone/>
            </a:pPr>
            <a:r>
              <a:rPr lang="fr-FR" sz="2600" b="1" dirty="0"/>
              <a:t>1/observation directe </a:t>
            </a:r>
          </a:p>
          <a:p>
            <a:pPr algn="just"/>
            <a:r>
              <a:rPr lang="fr-FR" sz="2600" b="1" dirty="0" smtClean="0"/>
              <a:t>Observation non participante: </a:t>
            </a:r>
            <a:r>
              <a:rPr lang="fr-FR" sz="2600" dirty="0" smtClean="0"/>
              <a:t>il s’agit d’observation de vision, le chercheur est présente sur le terrain, il perçoit , mémorise ,note, elle concerne des comportement au moment où ils se produisent ,tels que ;les conduites des élevés et des engagement en classe, une observation consiste a regardé se dérouler sur une période de temps donné, des comportements ou des évènements et a les enregistrer, lorsque le chercheur observe ce que les sujets font, on est dans l’observation directe. </a:t>
            </a:r>
          </a:p>
          <a:p>
            <a:pPr marL="0" indent="0" algn="just">
              <a:buNone/>
            </a:pPr>
            <a:r>
              <a:rPr lang="fr-FR" sz="2600" b="1" dirty="0" smtClean="0"/>
              <a:t>Utilité de l’observation </a:t>
            </a:r>
            <a:r>
              <a:rPr lang="fr-FR" sz="2600" dirty="0" smtClean="0"/>
              <a:t>: Cette technique est indiquée pour recueillir, de vision et in situ, par soi-même des informations à partir de situations, de comportements ou d’évènements observé en train de se produire, ce que ne peut obtenir une enquête par questionnaire ou par entretien. </a:t>
            </a:r>
          </a:p>
          <a:p>
            <a:pPr marL="0" indent="0" algn="just">
              <a:buNone/>
            </a:pPr>
            <a:r>
              <a:rPr lang="fr-FR" sz="2600" b="1" dirty="0" smtClean="0"/>
              <a:t>2/le questionnaire :</a:t>
            </a:r>
          </a:p>
          <a:p>
            <a:pPr marL="0" indent="0" algn="just">
              <a:buNone/>
            </a:pPr>
            <a:r>
              <a:rPr lang="fr-FR" sz="2600" dirty="0"/>
              <a:t>Le questionnaire convient à l’étude d’une population et tant que telle, à</a:t>
            </a:r>
            <a:r>
              <a:rPr lang="fr-FR" sz="2600" dirty="0" smtClean="0"/>
              <a:t> </a:t>
            </a:r>
            <a:r>
              <a:rPr lang="fr-FR" sz="2600" dirty="0"/>
              <a:t>l’analyse de phénomènes sociaux qu’on veut cerner à partir d’information fournies par des individus. Les principaux types d’énoncés/question </a:t>
            </a:r>
            <a:endParaRPr lang="fr-FR" sz="2600" dirty="0" smtClean="0"/>
          </a:p>
          <a:p>
            <a:pPr marL="0" indent="0" algn="just">
              <a:buNone/>
            </a:pPr>
            <a:r>
              <a:rPr lang="fr-FR" sz="2600" dirty="0" smtClean="0"/>
              <a:t>Les </a:t>
            </a:r>
            <a:r>
              <a:rPr lang="fr-FR" sz="2600" dirty="0"/>
              <a:t>questions a réponses fermé ou fixés à l’avance: Une question fermés donne le choix entre modalités de réponses (questions dichotomiques-oui/non)ou propose un nombre d’éventualité plus importante, le sujet doit opérer un choix entre des réponses proposées</a:t>
            </a:r>
            <a:endParaRPr lang="en-US" sz="2600"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30</a:t>
            </a:fld>
            <a:endParaRPr lang="fr-FR"/>
          </a:p>
        </p:txBody>
      </p:sp>
    </p:spTree>
    <p:extLst>
      <p:ext uri="{BB962C8B-B14F-4D97-AF65-F5344CB8AC3E}">
        <p14:creationId xmlns:p14="http://schemas.microsoft.com/office/powerpoint/2010/main" val="14201181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52090"/>
            <a:ext cx="13969652" cy="8569648"/>
          </a:xfrm>
        </p:spPr>
        <p:txBody>
          <a:bodyPr/>
          <a:lstStyle/>
          <a:p>
            <a:pPr algn="just"/>
            <a:r>
              <a:rPr lang="fr-FR" sz="2800" b="1" dirty="0"/>
              <a:t>Inconvénients de questionnaire a réponses fermées: </a:t>
            </a:r>
            <a:r>
              <a:rPr lang="fr-FR" sz="2800" dirty="0"/>
              <a:t>les réponses étant fermées, le chercheur se prive d’informations qui pueraient être utiles, aussi est-il indiqué d’ajouter à la liste des items </a:t>
            </a:r>
            <a:endParaRPr lang="fr-FR" sz="2800" dirty="0" smtClean="0"/>
          </a:p>
          <a:p>
            <a:pPr algn="just"/>
            <a:r>
              <a:rPr lang="fr-FR" sz="2800" b="1" dirty="0" smtClean="0"/>
              <a:t>Avantages </a:t>
            </a:r>
            <a:r>
              <a:rPr lang="fr-FR" sz="2800" b="1" dirty="0"/>
              <a:t>du questionnaire a réponses fermés: </a:t>
            </a:r>
            <a:r>
              <a:rPr lang="fr-FR" sz="2800" dirty="0"/>
              <a:t>il permet de guider le sujet et de luis suggérer des possibilités aux quelles il pourrait ne pas songer, il sont faciles à dépouilles ; elles ont l’avantage de permettre des comparaisons </a:t>
            </a:r>
            <a:endParaRPr lang="fr-FR" sz="2800" dirty="0" smtClean="0"/>
          </a:p>
          <a:p>
            <a:pPr algn="just">
              <a:buFont typeface="Courier New" panose="02070309020205020404" pitchFamily="49" charset="0"/>
              <a:buChar char="o"/>
            </a:pPr>
            <a:r>
              <a:rPr lang="fr-FR" sz="2800" b="1" dirty="0" smtClean="0"/>
              <a:t>Les </a:t>
            </a:r>
            <a:r>
              <a:rPr lang="fr-FR" sz="2800" b="1" dirty="0"/>
              <a:t>questions à réponses ouvertes : </a:t>
            </a:r>
            <a:r>
              <a:rPr lang="fr-FR" sz="2800" dirty="0"/>
              <a:t>Une question est ouverte quand la réponse à donner est libre, proposée par le répondant luis même, ici le sujet a liberté de s’exprimer avec ses propres mots et de développer sa pensée à sa guise ou manière</a:t>
            </a:r>
            <a:r>
              <a:rPr lang="fr-FR" sz="2800" dirty="0" smtClean="0"/>
              <a:t>.</a:t>
            </a:r>
          </a:p>
          <a:p>
            <a:pPr algn="just"/>
            <a:r>
              <a:rPr lang="fr-FR" sz="2800" b="1" dirty="0"/>
              <a:t>Inconvénients du questionnaire a réponse ouverts :</a:t>
            </a:r>
            <a:r>
              <a:rPr lang="fr-FR" sz="2800" dirty="0"/>
              <a:t>le dépouillement des réponses ouvertes est long et soulève des problèmes de classement, de catégorisations, parfois les personnes interrogées donne des réponses vagues ou hors sujet</a:t>
            </a:r>
            <a:r>
              <a:rPr lang="fr-FR" sz="2800" dirty="0" smtClean="0"/>
              <a:t>.</a:t>
            </a:r>
          </a:p>
          <a:p>
            <a:pPr algn="just"/>
            <a:r>
              <a:rPr lang="fr-FR" sz="2800" dirty="0" smtClean="0"/>
              <a:t> </a:t>
            </a:r>
            <a:r>
              <a:rPr lang="fr-FR" sz="2800" b="1" dirty="0"/>
              <a:t>Avantages du questionnaire à réponses </a:t>
            </a:r>
            <a:r>
              <a:rPr lang="fr-FR" sz="2800" b="1" dirty="0" smtClean="0"/>
              <a:t>ouvertes: </a:t>
            </a:r>
            <a:r>
              <a:rPr lang="fr-FR" sz="2800" dirty="0" smtClean="0"/>
              <a:t>la </a:t>
            </a:r>
            <a:r>
              <a:rPr lang="fr-FR" sz="2800" dirty="0"/>
              <a:t>possibilité pour le sujet d’exprimer en toute liberté et de donner beaucoup d’information riche et diversifiée (en particulier pour étudier les représentations</a:t>
            </a:r>
            <a:r>
              <a:rPr lang="fr-FR" sz="2800" dirty="0" smtClean="0"/>
              <a:t>).</a:t>
            </a:r>
          </a:p>
          <a:p>
            <a:pPr algn="just">
              <a:buFont typeface="Wingdings" panose="05000000000000000000" pitchFamily="2" charset="2"/>
              <a:buChar char="ü"/>
            </a:pPr>
            <a:r>
              <a:rPr lang="fr-FR" sz="2800" b="1" u="sng" dirty="0">
                <a:effectLst>
                  <a:outerShdw blurRad="38100" dist="38100" dir="2700000" algn="tl">
                    <a:srgbClr val="000000">
                      <a:alpha val="43137"/>
                    </a:srgbClr>
                  </a:outerShdw>
                </a:effectLst>
              </a:rPr>
              <a:t>Utilité de questionnaire : </a:t>
            </a:r>
            <a:r>
              <a:rPr lang="fr-FR" sz="2800" dirty="0"/>
              <a:t>Cette technique de l ‘enquête quantitatives importante quand on une population ou un échantillon de taille importante et qu’on s’attache à obtenir un fort taux de réponses et précisément des données chiffrées, l’intérêt principale de l’enquête par questionnaire réside dans le fait qu’elle permet de dévoiler les facteurs sociaux qui contribuent à produire un phénomène</a:t>
            </a:r>
            <a:endParaRPr lang="en-US" sz="2600" dirty="0">
              <a:latin typeface="Candara" panose="020E0502030303020204" pitchFamily="34" charset="0"/>
            </a:endParaRP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31</a:t>
            </a:fld>
            <a:endParaRPr lang="fr-FR"/>
          </a:p>
        </p:txBody>
      </p:sp>
    </p:spTree>
    <p:extLst>
      <p:ext uri="{BB962C8B-B14F-4D97-AF65-F5344CB8AC3E}">
        <p14:creationId xmlns:p14="http://schemas.microsoft.com/office/powerpoint/2010/main" val="18585911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116" y="540122"/>
            <a:ext cx="13969552" cy="7567241"/>
          </a:xfrm>
        </p:spPr>
        <p:txBody>
          <a:bodyPr/>
          <a:lstStyle/>
          <a:p>
            <a:pPr marL="0" indent="0" algn="just">
              <a:buNone/>
            </a:pPr>
            <a:r>
              <a:rPr lang="fr-FR" sz="2600" b="1" dirty="0">
                <a:latin typeface="Candara" panose="020E0502030303020204" pitchFamily="34" charset="0"/>
              </a:rPr>
              <a:t>3/l’entretien </a:t>
            </a:r>
            <a:r>
              <a:rPr lang="fr-FR" sz="2600" dirty="0">
                <a:latin typeface="Candara" panose="020E0502030303020204" pitchFamily="34" charset="0"/>
              </a:rPr>
              <a:t>: il s’agit de tête à tête , un contact entre deux personnes ou une personne ou plusieurs et un groupe de personnes dont l’une transmet à l’autre des informations recherchées sur un problème précise, c’est un échange au cours duquel l’interlocuteur exprime ses perceptions ses interprétations , ses expériences , tandis que le chercheur par ces questions ouvertes et ses réactions facilite cette expression ,évite que celle-ci s’éloigne des objectifs de la recherche </a:t>
            </a:r>
            <a:endParaRPr lang="fr-FR" sz="2600" dirty="0" smtClean="0">
              <a:latin typeface="Candara" panose="020E0502030303020204" pitchFamily="34" charset="0"/>
            </a:endParaRPr>
          </a:p>
          <a:p>
            <a:pPr marL="0" indent="0" algn="just">
              <a:buNone/>
            </a:pPr>
            <a:r>
              <a:rPr lang="fr-FR" sz="2600" b="1" dirty="0">
                <a:latin typeface="Candara" panose="020E0502030303020204" pitchFamily="34" charset="0"/>
              </a:rPr>
              <a:t>Déroulement de l’entretien ; </a:t>
            </a:r>
            <a:r>
              <a:rPr lang="fr-FR" sz="2600" dirty="0">
                <a:latin typeface="Candara" panose="020E0502030303020204" pitchFamily="34" charset="0"/>
              </a:rPr>
              <a:t>quelques indications générales: </a:t>
            </a:r>
            <a:endParaRPr lang="fr-FR" sz="2600" dirty="0" smtClean="0">
              <a:latin typeface="Candara" panose="020E0502030303020204" pitchFamily="34" charset="0"/>
            </a:endParaRPr>
          </a:p>
          <a:p>
            <a:pPr marL="0" indent="0" algn="just">
              <a:buNone/>
            </a:pPr>
            <a:r>
              <a:rPr lang="fr-FR" sz="2600" dirty="0" smtClean="0">
                <a:latin typeface="Candara" panose="020E0502030303020204" pitchFamily="34" charset="0"/>
              </a:rPr>
              <a:t>-Le langage </a:t>
            </a:r>
            <a:r>
              <a:rPr lang="fr-FR" sz="2600" dirty="0">
                <a:latin typeface="Candara" panose="020E0502030303020204" pitchFamily="34" charset="0"/>
              </a:rPr>
              <a:t>de l’entretien doit être neutre, ni pédant, ni trop technique…</a:t>
            </a:r>
            <a:r>
              <a:rPr lang="fr-FR" sz="2600" dirty="0" err="1">
                <a:latin typeface="Candara" panose="020E0502030303020204" pitchFamily="34" charset="0"/>
              </a:rPr>
              <a:t>ect</a:t>
            </a:r>
            <a:r>
              <a:rPr lang="fr-FR" sz="2600" dirty="0">
                <a:latin typeface="Candara" panose="020E0502030303020204" pitchFamily="34" charset="0"/>
              </a:rPr>
              <a:t>, une attitude simple et digne inspire confiance. </a:t>
            </a:r>
            <a:endParaRPr lang="fr-FR" sz="2600" dirty="0" smtClean="0">
              <a:latin typeface="Candara" panose="020E0502030303020204" pitchFamily="34" charset="0"/>
            </a:endParaRPr>
          </a:p>
          <a:p>
            <a:pPr marL="0" indent="0" algn="just">
              <a:buNone/>
            </a:pPr>
            <a:r>
              <a:rPr lang="fr-FR" sz="2600" dirty="0" smtClean="0">
                <a:latin typeface="Candara" panose="020E0502030303020204" pitchFamily="34" charset="0"/>
              </a:rPr>
              <a:t>-L’objectivité exige </a:t>
            </a:r>
            <a:r>
              <a:rPr lang="fr-FR" sz="2600" dirty="0">
                <a:latin typeface="Candara" panose="020E0502030303020204" pitchFamily="34" charset="0"/>
              </a:rPr>
              <a:t>que le chercheur sache garder des doutes face à lui-même, autant il doit pour aussi dire, se méfier de ce que luis disent ses interlocuteurs autant il doit faire preuve d’un certain scepticisme. à l’égard de ses propres attitudes et comportements car sans s’en apercevoir, il peut amener les interviewés à adopter sa propre façon de voir les choses</a:t>
            </a:r>
            <a:r>
              <a:rPr lang="fr-FR" sz="2600" dirty="0" smtClean="0">
                <a:latin typeface="Candara" panose="020E0502030303020204" pitchFamily="34" charset="0"/>
              </a:rPr>
              <a:t>.</a:t>
            </a:r>
          </a:p>
          <a:p>
            <a:pPr marL="0" indent="0" algn="just">
              <a:buNone/>
            </a:pPr>
            <a:r>
              <a:rPr lang="fr-FR" sz="2600" dirty="0" smtClean="0">
                <a:latin typeface="Candara" panose="020E0502030303020204" pitchFamily="34" charset="0"/>
              </a:rPr>
              <a:t> -Savoir écouter </a:t>
            </a:r>
            <a:r>
              <a:rPr lang="fr-FR" sz="2600" dirty="0">
                <a:latin typeface="Candara" panose="020E0502030303020204" pitchFamily="34" charset="0"/>
              </a:rPr>
              <a:t>: rester accueillant et ouvert tout en veillant à ramener l’entretien vers les objectifs poursuivis si le sujet s’égare dans des considérations appariement inutiles. </a:t>
            </a:r>
            <a:endParaRPr lang="fr-FR" sz="2600" dirty="0" smtClean="0">
              <a:latin typeface="Candara" panose="020E0502030303020204" pitchFamily="34" charset="0"/>
            </a:endParaRPr>
          </a:p>
          <a:p>
            <a:pPr marL="0" indent="0" algn="just">
              <a:buNone/>
            </a:pPr>
            <a:r>
              <a:rPr lang="fr-FR" sz="2600" dirty="0" smtClean="0">
                <a:latin typeface="Candara" panose="020E0502030303020204" pitchFamily="34" charset="0"/>
              </a:rPr>
              <a:t>-</a:t>
            </a:r>
            <a:r>
              <a:rPr lang="fr-FR" sz="2600" dirty="0">
                <a:latin typeface="Candara" panose="020E0502030303020204" pitchFamily="34" charset="0"/>
              </a:rPr>
              <a:t>à la fin de l’entretien, l’enquêteur demande à l’enquêté ce qui ‘il pense de l’entretien réalisé ou s’il a quelques choses à ajouter ou à supprimer ; ne pas oublier de le </a:t>
            </a:r>
            <a:r>
              <a:rPr lang="fr-FR" sz="2600" dirty="0" smtClean="0">
                <a:latin typeface="Candara" panose="020E0502030303020204" pitchFamily="34" charset="0"/>
              </a:rPr>
              <a:t>remerciés,</a:t>
            </a:r>
            <a:endParaRPr lang="fr-FR" sz="2600" dirty="0">
              <a:latin typeface="Candara" panose="020E0502030303020204" pitchFamily="34" charset="0"/>
            </a:endParaRP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32</a:t>
            </a:fld>
            <a:endParaRPr lang="fr-FR"/>
          </a:p>
        </p:txBody>
      </p:sp>
    </p:spTree>
    <p:extLst>
      <p:ext uri="{BB962C8B-B14F-4D97-AF65-F5344CB8AC3E}">
        <p14:creationId xmlns:p14="http://schemas.microsoft.com/office/powerpoint/2010/main" val="29253714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140" y="252090"/>
            <a:ext cx="13465496" cy="8090223"/>
          </a:xfrm>
        </p:spPr>
        <p:txBody>
          <a:bodyPr/>
          <a:lstStyle/>
          <a:p>
            <a:pPr marL="0" lvl="0" indent="0" algn="just">
              <a:buNone/>
            </a:pPr>
            <a:r>
              <a:rPr lang="fr-FR" sz="2600" b="1" dirty="0">
                <a:solidFill>
                  <a:prstClr val="black"/>
                </a:solidFill>
                <a:latin typeface="Candara" panose="020E0502030303020204" pitchFamily="34" charset="0"/>
              </a:rPr>
              <a:t>Utilité de l’entretien : </a:t>
            </a:r>
            <a:r>
              <a:rPr lang="fr-FR" sz="2600" dirty="0">
                <a:solidFill>
                  <a:prstClr val="black"/>
                </a:solidFill>
                <a:latin typeface="Candara" panose="020E0502030303020204" pitchFamily="34" charset="0"/>
              </a:rPr>
              <a:t>L’entretien est une étude qualitative, il convient pour appréhende des représentations des jugements, des situations, il porte sur un petit nombre de sujets ; et se déroule dans un cadre spécifique avec des individus ou des groupes </a:t>
            </a:r>
            <a:r>
              <a:rPr lang="fr-FR" sz="2600" dirty="0" smtClean="0">
                <a:solidFill>
                  <a:prstClr val="black"/>
                </a:solidFill>
                <a:latin typeface="Candara" panose="020E0502030303020204" pitchFamily="34" charset="0"/>
              </a:rPr>
              <a:t>d’individus</a:t>
            </a:r>
          </a:p>
          <a:p>
            <a:pPr marL="0" lvl="0" indent="0" algn="just">
              <a:buNone/>
            </a:pPr>
            <a:r>
              <a:rPr lang="fr-FR" sz="2600" b="1" dirty="0" smtClean="0">
                <a:solidFill>
                  <a:srgbClr val="FF0000"/>
                </a:solidFill>
                <a:latin typeface="Candara" panose="020E0502030303020204" pitchFamily="34" charset="0"/>
              </a:rPr>
              <a:t>4,2 </a:t>
            </a:r>
            <a:r>
              <a:rPr lang="fr-FR" sz="2800" b="1" dirty="0" smtClean="0">
                <a:solidFill>
                  <a:srgbClr val="FF0000"/>
                </a:solidFill>
              </a:rPr>
              <a:t>/</a:t>
            </a:r>
            <a:r>
              <a:rPr lang="fr-FR" sz="2800" b="1" dirty="0">
                <a:solidFill>
                  <a:srgbClr val="FF0000"/>
                </a:solidFill>
              </a:rPr>
              <a:t>Échantillonnage </a:t>
            </a:r>
            <a:endParaRPr lang="fr-FR" sz="2800" b="1" dirty="0" smtClean="0">
              <a:solidFill>
                <a:srgbClr val="FF0000"/>
              </a:solidFill>
            </a:endParaRPr>
          </a:p>
          <a:p>
            <a:pPr marL="0" lvl="0" indent="0" algn="just">
              <a:buNone/>
            </a:pPr>
            <a:r>
              <a:rPr lang="fr-FR" sz="2800" b="1" dirty="0" smtClean="0"/>
              <a:t>Définition d’échantillon: </a:t>
            </a:r>
            <a:r>
              <a:rPr lang="fr-FR" sz="2800" dirty="0" smtClean="0"/>
              <a:t>un </a:t>
            </a:r>
            <a:r>
              <a:rPr lang="fr-FR" sz="2800" dirty="0"/>
              <a:t>sous ensemble de la population considéré, le nombre d’individus dans l’échantillon et la taille de l’échantillon. </a:t>
            </a:r>
            <a:endParaRPr lang="fr-FR" sz="2800" dirty="0" smtClean="0"/>
          </a:p>
          <a:p>
            <a:pPr marL="0" lvl="0" indent="0" algn="just">
              <a:buNone/>
            </a:pPr>
            <a:r>
              <a:rPr lang="fr-FR" sz="2800" b="1" dirty="0" smtClean="0"/>
              <a:t>Définition </a:t>
            </a:r>
            <a:r>
              <a:rPr lang="fr-FR" sz="2800" b="1" dirty="0"/>
              <a:t>de l’échantillonnage</a:t>
            </a:r>
            <a:r>
              <a:rPr lang="fr-FR" sz="2800" b="1" dirty="0" smtClean="0"/>
              <a:t>: </a:t>
            </a:r>
            <a:r>
              <a:rPr lang="fr-FR" sz="2800" dirty="0" smtClean="0"/>
              <a:t>la </a:t>
            </a:r>
            <a:r>
              <a:rPr lang="fr-FR" sz="2800" dirty="0"/>
              <a:t>sélection d’une partie de la population l’échantillon sélectionnée doit être représentatif que possible de cette </a:t>
            </a:r>
            <a:r>
              <a:rPr lang="fr-FR" sz="2600" b="1" dirty="0">
                <a:solidFill>
                  <a:prstClr val="black"/>
                </a:solidFill>
                <a:latin typeface="Candara" panose="020E0502030303020204" pitchFamily="34" charset="0"/>
              </a:rPr>
              <a:t>population</a:t>
            </a:r>
            <a:r>
              <a:rPr lang="fr-FR" sz="2800" dirty="0"/>
              <a:t> </a:t>
            </a:r>
            <a:endParaRPr lang="fr-FR" sz="2800" dirty="0" smtClean="0"/>
          </a:p>
          <a:p>
            <a:pPr marL="0" lvl="0" indent="0" algn="just">
              <a:buNone/>
            </a:pPr>
            <a:r>
              <a:rPr lang="fr-FR" sz="2800" b="1" dirty="0" smtClean="0">
                <a:solidFill>
                  <a:srgbClr val="FF0000"/>
                </a:solidFill>
              </a:rPr>
              <a:t>Types </a:t>
            </a:r>
            <a:r>
              <a:rPr lang="fr-FR" sz="2800" b="1" dirty="0">
                <a:solidFill>
                  <a:srgbClr val="FF0000"/>
                </a:solidFill>
              </a:rPr>
              <a:t>d’échantillonnage</a:t>
            </a:r>
            <a:r>
              <a:rPr lang="fr-FR" sz="2800" b="1" dirty="0" smtClean="0">
                <a:solidFill>
                  <a:srgbClr val="FF0000"/>
                </a:solidFill>
              </a:rPr>
              <a:t>:</a:t>
            </a:r>
          </a:p>
          <a:p>
            <a:pPr marL="0" lvl="0" indent="0" algn="just">
              <a:buNone/>
            </a:pPr>
            <a:r>
              <a:rPr lang="fr-FR" sz="2800" b="1" dirty="0" smtClean="0">
                <a:solidFill>
                  <a:srgbClr val="FF0000"/>
                </a:solidFill>
              </a:rPr>
              <a:t> </a:t>
            </a:r>
            <a:r>
              <a:rPr lang="fr-FR" sz="2800" b="1" dirty="0"/>
              <a:t>Échantillon non probabiliste : </a:t>
            </a:r>
            <a:r>
              <a:rPr lang="fr-FR" sz="2800" dirty="0"/>
              <a:t>basée sur les lois du calcul des probabiliste chaque élément de la population a une chance égale d’être choisi (le choix se fait aléatoirement par </a:t>
            </a:r>
            <a:r>
              <a:rPr lang="fr-FR" sz="2800" dirty="0" smtClean="0"/>
              <a:t>exemple: à </a:t>
            </a:r>
            <a:r>
              <a:rPr lang="fr-FR" sz="2800" dirty="0"/>
              <a:t>l’aide d’un logiciel statistique, avec une table de nombre aléatoire ou en pigeant dans un chapeau (habituellement plus représentatif de la population). </a:t>
            </a:r>
            <a:endParaRPr lang="fr-FR" sz="2800" dirty="0" smtClean="0"/>
          </a:p>
          <a:p>
            <a:pPr marL="0" lvl="0" indent="0" algn="just">
              <a:buNone/>
            </a:pPr>
            <a:r>
              <a:rPr lang="fr-FR" sz="2800" b="1" dirty="0" smtClean="0"/>
              <a:t>Échantillon </a:t>
            </a:r>
            <a:r>
              <a:rPr lang="fr-FR" sz="2800" b="1" dirty="0"/>
              <a:t>aléatoire simple</a:t>
            </a:r>
            <a:r>
              <a:rPr lang="fr-FR" sz="2800" b="1" dirty="0" smtClean="0"/>
              <a:t>:</a:t>
            </a:r>
          </a:p>
          <a:p>
            <a:pPr marL="0" lvl="0" indent="0" algn="just">
              <a:buNone/>
            </a:pPr>
            <a:r>
              <a:rPr lang="fr-FR" sz="2800" b="1" dirty="0" smtClean="0"/>
              <a:t> </a:t>
            </a:r>
            <a:r>
              <a:rPr lang="fr-FR" sz="2800" dirty="0"/>
              <a:t>*éléments choisis aléatoirement (en utilisant par exemple une table de nombre aléatoire, le logiciel statistique on manuellement (la technique du chapeau, à partir d’une liste énumérative de tous les éléments </a:t>
            </a:r>
            <a:endParaRPr lang="fr-FR" sz="2800" dirty="0" smtClean="0"/>
          </a:p>
          <a:p>
            <a:pPr marL="0" lvl="0" indent="0" algn="just">
              <a:buNone/>
            </a:pPr>
            <a:r>
              <a:rPr lang="fr-FR" sz="2800" dirty="0" smtClean="0"/>
              <a:t>*</a:t>
            </a:r>
            <a:r>
              <a:rPr lang="fr-FR" sz="2800" dirty="0"/>
              <a:t>favorise le représentative (mais ne le garantit pas)</a:t>
            </a:r>
            <a:endParaRPr lang="fr-FR" sz="2600" dirty="0">
              <a:solidFill>
                <a:prstClr val="black"/>
              </a:solidFill>
              <a:latin typeface="Candara" panose="020E0502030303020204" pitchFamily="34" charset="0"/>
            </a:endParaRPr>
          </a:p>
          <a:p>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33</a:t>
            </a:fld>
            <a:endParaRPr lang="fr-FR"/>
          </a:p>
        </p:txBody>
      </p:sp>
    </p:spTree>
    <p:extLst>
      <p:ext uri="{BB962C8B-B14F-4D97-AF65-F5344CB8AC3E}">
        <p14:creationId xmlns:p14="http://schemas.microsoft.com/office/powerpoint/2010/main" val="30233457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6124" y="324098"/>
            <a:ext cx="14041560" cy="7783265"/>
          </a:xfrm>
        </p:spPr>
        <p:txBody>
          <a:bodyPr/>
          <a:lstStyle/>
          <a:p>
            <a:pPr marL="0" indent="0" algn="just">
              <a:buNone/>
            </a:pPr>
            <a:r>
              <a:rPr lang="fr-FR" sz="2800" dirty="0"/>
              <a:t>*simple mais peut être difficile d’utilisation et onéreux ; lorsque il n’existe pas de liste et qu’il faut la construire. Exemple :à partir du bottin téléphonique de l’entreprise utiliser une table de nombre aléatoire pour choisir </a:t>
            </a:r>
            <a:r>
              <a:rPr lang="fr-FR" sz="2800" dirty="0" smtClean="0"/>
              <a:t>l’échantillon</a:t>
            </a:r>
          </a:p>
          <a:p>
            <a:pPr marL="0" indent="0" algn="just">
              <a:buNone/>
            </a:pPr>
            <a:r>
              <a:rPr lang="fr-FR" sz="2800" b="1" dirty="0"/>
              <a:t>Échantillon aléatoire stratifie : </a:t>
            </a:r>
            <a:endParaRPr lang="fr-FR" sz="2800" b="1" dirty="0" smtClean="0"/>
          </a:p>
          <a:p>
            <a:pPr marL="0" indent="0" algn="just">
              <a:buNone/>
            </a:pPr>
            <a:r>
              <a:rPr lang="fr-FR" sz="2800" dirty="0" smtClean="0"/>
              <a:t>*Population découpée </a:t>
            </a:r>
            <a:r>
              <a:rPr lang="fr-FR" sz="2800" dirty="0"/>
              <a:t>en strates représentant certaines de ses caractéristiques </a:t>
            </a:r>
            <a:r>
              <a:rPr lang="fr-FR" sz="2800" dirty="0" smtClean="0"/>
              <a:t>*Éléments choisis </a:t>
            </a:r>
            <a:r>
              <a:rPr lang="fr-FR" sz="2800" dirty="0"/>
              <a:t>dans les strates à l’aide d’une technique </a:t>
            </a:r>
            <a:endParaRPr lang="fr-FR" sz="2800" dirty="0" smtClean="0"/>
          </a:p>
          <a:p>
            <a:pPr marL="0" indent="0" algn="just">
              <a:buNone/>
            </a:pPr>
            <a:r>
              <a:rPr lang="fr-FR" sz="2800" dirty="0" smtClean="0"/>
              <a:t>*D’échantillonnage probabiliste </a:t>
            </a:r>
            <a:r>
              <a:rPr lang="fr-FR" sz="2800" dirty="0"/>
              <a:t>; le nombre d’éléments choisis dans les strates peut ou non représenter la proportion de la population</a:t>
            </a:r>
            <a:r>
              <a:rPr lang="fr-FR" sz="2800" dirty="0" smtClean="0"/>
              <a:t>.</a:t>
            </a:r>
          </a:p>
          <a:p>
            <a:pPr marL="0" indent="0" algn="just">
              <a:buNone/>
            </a:pPr>
            <a:r>
              <a:rPr lang="fr-FR" sz="2800" dirty="0"/>
              <a:t>*méthode la plus raffinée, permet d’assurer une meilleure représentativité et de comparer les sous –groupes </a:t>
            </a:r>
            <a:r>
              <a:rPr lang="fr-FR" sz="2800" dirty="0" err="1"/>
              <a:t>ex:diviser</a:t>
            </a:r>
            <a:r>
              <a:rPr lang="fr-FR" sz="2800" dirty="0"/>
              <a:t> la population des bibliothèques publiques ou Québec par rapport à leur budget et choisir aléatoirement dans chaque tranche budgétaire. Un nombre de bibliothèque tout en respectant la proportion de la population </a:t>
            </a:r>
            <a:endParaRPr lang="fr-FR" sz="2800" dirty="0" smtClean="0"/>
          </a:p>
          <a:p>
            <a:pPr marL="0" indent="0" algn="just">
              <a:buNone/>
            </a:pPr>
            <a:r>
              <a:rPr lang="fr-FR" sz="2800" b="1" dirty="0" smtClean="0"/>
              <a:t>Échantillon </a:t>
            </a:r>
            <a:r>
              <a:rPr lang="fr-FR" sz="2800" b="1" dirty="0"/>
              <a:t>en grappes (par faisceaux): </a:t>
            </a:r>
            <a:endParaRPr lang="fr-FR" sz="2800" b="1" dirty="0" smtClean="0"/>
          </a:p>
          <a:p>
            <a:pPr marL="0" indent="0" algn="just">
              <a:buNone/>
            </a:pPr>
            <a:r>
              <a:rPr lang="fr-FR" sz="2800" dirty="0" smtClean="0"/>
              <a:t>*Choix aléatoire </a:t>
            </a:r>
            <a:r>
              <a:rPr lang="fr-FR" sz="2800" dirty="0"/>
              <a:t>de grappes (sous-groupes de la </a:t>
            </a:r>
            <a:r>
              <a:rPr lang="fr-FR" sz="2800" dirty="0" smtClean="0"/>
              <a:t>population</a:t>
            </a:r>
          </a:p>
          <a:p>
            <a:pPr marL="0" indent="0" algn="just">
              <a:buNone/>
            </a:pPr>
            <a:r>
              <a:rPr lang="fr-FR" sz="2800" dirty="0" smtClean="0"/>
              <a:t> *Utile lorsque </a:t>
            </a:r>
            <a:r>
              <a:rPr lang="fr-FR" sz="2800" dirty="0"/>
              <a:t>les éléments sont naturellement groupés ou quand il n’est pas possible d’obtenir la liste de tous les éléments de la population cible </a:t>
            </a:r>
            <a:endParaRPr lang="fr-FR" sz="2800" dirty="0" smtClean="0"/>
          </a:p>
          <a:p>
            <a:pPr marL="0" indent="0" algn="just">
              <a:buNone/>
            </a:pPr>
            <a:r>
              <a:rPr lang="fr-FR" sz="2800" dirty="0" smtClean="0"/>
              <a:t>*Économique en </a:t>
            </a:r>
            <a:r>
              <a:rPr lang="fr-FR" sz="2800" dirty="0"/>
              <a:t>temps et en argent, moins exact cependant que l’aléatoire simple ex: pour étudier la population, choisir aléatoirement des programmes d’étude au lieu de choisir des étudiants</a:t>
            </a:r>
            <a:endParaRPr lang="en-US" sz="2600" dirty="0">
              <a:latin typeface="Candara" panose="020E0502030303020204" pitchFamily="34" charset="0"/>
            </a:endParaRP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34</a:t>
            </a:fld>
            <a:endParaRPr lang="fr-FR"/>
          </a:p>
        </p:txBody>
      </p:sp>
    </p:spTree>
    <p:extLst>
      <p:ext uri="{BB962C8B-B14F-4D97-AF65-F5344CB8AC3E}">
        <p14:creationId xmlns:p14="http://schemas.microsoft.com/office/powerpoint/2010/main" val="10622470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540122"/>
            <a:ext cx="12420600" cy="7567241"/>
          </a:xfrm>
        </p:spPr>
        <p:txBody>
          <a:bodyPr/>
          <a:lstStyle/>
          <a:p>
            <a:r>
              <a:rPr lang="fr-FR" sz="2600" b="1" dirty="0"/>
              <a:t>Échantillon non probabiliste : </a:t>
            </a:r>
            <a:r>
              <a:rPr lang="fr-FR" sz="2800" dirty="0"/>
              <a:t>non basé sur les lois du calcul des probabilités (pas aléatoire , chaque élément de la population n’a pas une chance égale d’être choisie, risque d’être moins représentatif de population</a:t>
            </a:r>
            <a:endParaRPr lang="en-US" sz="2600"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35</a:t>
            </a:fld>
            <a:endParaRPr lang="fr-FR"/>
          </a:p>
        </p:txBody>
      </p:sp>
    </p:spTree>
    <p:extLst>
      <p:ext uri="{BB962C8B-B14F-4D97-AF65-F5344CB8AC3E}">
        <p14:creationId xmlns:p14="http://schemas.microsoft.com/office/powerpoint/2010/main" val="34414996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756146"/>
            <a:ext cx="12420600" cy="7351217"/>
          </a:xfrm>
        </p:spPr>
        <p:txBody>
          <a:bodyPr/>
          <a:lstStyle/>
          <a:p>
            <a:pPr marL="0" indent="0" algn="ctr">
              <a:buNone/>
            </a:pPr>
            <a:endParaRPr lang="en-US" b="1" dirty="0" smtClean="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smtClean="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smtClean="0">
              <a:effectLst>
                <a:outerShdw blurRad="38100" dist="38100" dir="2700000" algn="tl">
                  <a:srgbClr val="000000">
                    <a:alpha val="43137"/>
                  </a:srgbClr>
                </a:outerShdw>
              </a:effectLst>
              <a:latin typeface="Candara" panose="020E0502030303020204" pitchFamily="34" charset="0"/>
            </a:endParaRPr>
          </a:p>
          <a:p>
            <a:pPr marL="0" indent="0" algn="ctr">
              <a:buNone/>
            </a:pPr>
            <a:r>
              <a:rPr lang="fr-FR" sz="3500" b="1" dirty="0">
                <a:solidFill>
                  <a:srgbClr val="FF0000"/>
                </a:solidFill>
                <a:effectLst>
                  <a:outerShdw blurRad="38100" dist="38100" dir="2700000" algn="tl">
                    <a:srgbClr val="000000">
                      <a:alpha val="43137"/>
                    </a:srgbClr>
                  </a:outerShdw>
                </a:effectLst>
                <a:latin typeface="Candara" panose="020E0502030303020204" pitchFamily="34" charset="0"/>
              </a:rPr>
              <a:t>La rédaction et la mise en forme du projet </a:t>
            </a: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36</a:t>
            </a:fld>
            <a:endParaRPr lang="fr-FR"/>
          </a:p>
        </p:txBody>
      </p:sp>
    </p:spTree>
    <p:extLst>
      <p:ext uri="{BB962C8B-B14F-4D97-AF65-F5344CB8AC3E}">
        <p14:creationId xmlns:p14="http://schemas.microsoft.com/office/powerpoint/2010/main" val="7920448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140" y="468114"/>
            <a:ext cx="13681520" cy="7639249"/>
          </a:xfrm>
        </p:spPr>
        <p:txBody>
          <a:bodyPr/>
          <a:lstStyle/>
          <a:p>
            <a:pPr marL="0" lvl="0" indent="0">
              <a:buNone/>
            </a:pPr>
            <a:r>
              <a:rPr lang="fr-FR" sz="2600" dirty="0" smtClean="0">
                <a:latin typeface="Candara" panose="020E0502030303020204" pitchFamily="34" charset="0"/>
              </a:rPr>
              <a:t>Avant d’entreprendre la rédaction du rapport de recherche, il est indispensable d’élaborer un plan du rapport grâce au quel le rapport sera cohérent, organisé logiquement et convaincant,</a:t>
            </a:r>
            <a:r>
              <a:rPr lang="fr-FR" sz="2600" dirty="0">
                <a:solidFill>
                  <a:prstClr val="black"/>
                </a:solidFill>
                <a:latin typeface="Candara" panose="020E0502030303020204" pitchFamily="34" charset="0"/>
              </a:rPr>
              <a:t> </a:t>
            </a:r>
            <a:r>
              <a:rPr lang="fr-FR" sz="2600" dirty="0" smtClean="0">
                <a:solidFill>
                  <a:prstClr val="black"/>
                </a:solidFill>
                <a:latin typeface="Candara" panose="020E0502030303020204" pitchFamily="34" charset="0"/>
              </a:rPr>
              <a:t>et Avant </a:t>
            </a:r>
            <a:r>
              <a:rPr lang="fr-FR" sz="2600" dirty="0">
                <a:solidFill>
                  <a:prstClr val="black"/>
                </a:solidFill>
                <a:latin typeface="Candara" panose="020E0502030303020204" pitchFamily="34" charset="0"/>
              </a:rPr>
              <a:t>de rédiger un mémoire, plusieurs points méritent votre attention. </a:t>
            </a:r>
            <a:endParaRPr lang="fr-FR" sz="2600" dirty="0" smtClean="0">
              <a:solidFill>
                <a:prstClr val="black"/>
              </a:solidFill>
              <a:latin typeface="Candara" panose="020E0502030303020204" pitchFamily="34" charset="0"/>
            </a:endParaRPr>
          </a:p>
          <a:p>
            <a:pPr lvl="0"/>
            <a:r>
              <a:rPr lang="fr-FR" sz="2600" b="1" dirty="0" smtClean="0">
                <a:solidFill>
                  <a:prstClr val="black"/>
                </a:solidFill>
                <a:latin typeface="Candara" panose="020E0502030303020204" pitchFamily="34" charset="0"/>
              </a:rPr>
              <a:t>Le public ciblé et le mode de diffusion</a:t>
            </a:r>
          </a:p>
          <a:p>
            <a:pPr lvl="0"/>
            <a:r>
              <a:rPr lang="fr-FR" sz="2600" b="1" dirty="0" smtClean="0">
                <a:solidFill>
                  <a:prstClr val="black"/>
                </a:solidFill>
                <a:latin typeface="Candara" panose="020E0502030303020204" pitchFamily="34" charset="0"/>
              </a:rPr>
              <a:t>Le style</a:t>
            </a:r>
          </a:p>
          <a:p>
            <a:pPr lvl="0"/>
            <a:r>
              <a:rPr lang="fr-FR" sz="2600" b="1" dirty="0" smtClean="0">
                <a:solidFill>
                  <a:prstClr val="black"/>
                </a:solidFill>
                <a:latin typeface="Candara" panose="020E0502030303020204" pitchFamily="34" charset="0"/>
              </a:rPr>
              <a:t>L’</a:t>
            </a:r>
            <a:r>
              <a:rPr lang="fr-FR" sz="2600" b="1" dirty="0" err="1" smtClean="0">
                <a:solidFill>
                  <a:prstClr val="black"/>
                </a:solidFill>
                <a:latin typeface="Candara" panose="020E0502030303020204" pitchFamily="34" charset="0"/>
              </a:rPr>
              <a:t>objectitivité</a:t>
            </a:r>
            <a:endParaRPr lang="fr-FR" sz="2600" b="1" dirty="0" smtClean="0">
              <a:solidFill>
                <a:prstClr val="black"/>
              </a:solidFill>
              <a:latin typeface="Candara" panose="020E0502030303020204" pitchFamily="34" charset="0"/>
            </a:endParaRPr>
          </a:p>
          <a:p>
            <a:pPr lvl="0"/>
            <a:r>
              <a:rPr lang="fr-FR" sz="2600" b="1" dirty="0" smtClean="0">
                <a:solidFill>
                  <a:prstClr val="black"/>
                </a:solidFill>
                <a:latin typeface="Candara" panose="020E0502030303020204" pitchFamily="34" charset="0"/>
              </a:rPr>
              <a:t>La simplicité</a:t>
            </a:r>
          </a:p>
          <a:p>
            <a:pPr lvl="0"/>
            <a:r>
              <a:rPr lang="fr-FR" sz="2600" b="1" dirty="0" smtClean="0">
                <a:solidFill>
                  <a:prstClr val="black"/>
                </a:solidFill>
                <a:latin typeface="Candara" panose="020E0502030303020204" pitchFamily="34" charset="0"/>
              </a:rPr>
              <a:t>La clarté</a:t>
            </a:r>
          </a:p>
          <a:p>
            <a:pPr lvl="0"/>
            <a:r>
              <a:rPr lang="fr-FR" sz="2600" b="1" dirty="0" smtClean="0">
                <a:solidFill>
                  <a:prstClr val="black"/>
                </a:solidFill>
                <a:latin typeface="Candara" panose="020E0502030303020204" pitchFamily="34" charset="0"/>
              </a:rPr>
              <a:t>La précision</a:t>
            </a:r>
          </a:p>
          <a:p>
            <a:pPr marL="0" lvl="0" indent="0">
              <a:buNone/>
            </a:pPr>
            <a:r>
              <a:rPr lang="fr-FR" sz="3000" b="1" dirty="0" smtClean="0">
                <a:solidFill>
                  <a:srgbClr val="FF0000"/>
                </a:solidFill>
                <a:latin typeface="Candara" panose="020E0502030303020204" pitchFamily="34" charset="0"/>
              </a:rPr>
              <a:t>La conception générale</a:t>
            </a:r>
          </a:p>
          <a:p>
            <a:pPr marL="0" lvl="0" indent="0">
              <a:spcBef>
                <a:spcPts val="0"/>
              </a:spcBef>
              <a:buNone/>
            </a:pPr>
            <a:r>
              <a:rPr lang="fr-FR" sz="2600" b="1" dirty="0" smtClean="0">
                <a:latin typeface="Candara" panose="020E0502030303020204" pitchFamily="34" charset="0"/>
              </a:rPr>
              <a:t>La présentation matérielle</a:t>
            </a:r>
          </a:p>
          <a:p>
            <a:pPr marL="0" lvl="0" indent="0">
              <a:spcBef>
                <a:spcPts val="0"/>
              </a:spcBef>
              <a:buNone/>
            </a:pPr>
            <a:r>
              <a:rPr lang="fr-FR" sz="2600" dirty="0" smtClean="0">
                <a:latin typeface="Candara" panose="020E0502030303020204" pitchFamily="34" charset="0"/>
              </a:rPr>
              <a:t>Interligne; espacement : relieur</a:t>
            </a:r>
          </a:p>
          <a:p>
            <a:pPr marL="0" lvl="0" indent="0">
              <a:spcBef>
                <a:spcPts val="0"/>
              </a:spcBef>
              <a:buNone/>
            </a:pPr>
            <a:r>
              <a:rPr lang="fr-FR" sz="2600" dirty="0" smtClean="0">
                <a:latin typeface="Candara" panose="020E0502030303020204" pitchFamily="34" charset="0"/>
              </a:rPr>
              <a:t>Chapitre et ses subdivision</a:t>
            </a:r>
          </a:p>
          <a:p>
            <a:pPr marL="0" lvl="0" indent="0">
              <a:spcBef>
                <a:spcPts val="0"/>
              </a:spcBef>
              <a:buNone/>
            </a:pPr>
            <a:r>
              <a:rPr lang="fr-FR" sz="2600" dirty="0" smtClean="0">
                <a:latin typeface="Candara" panose="020E0502030303020204" pitchFamily="34" charset="0"/>
              </a:rPr>
              <a:t>La pagination</a:t>
            </a:r>
          </a:p>
          <a:p>
            <a:pPr marL="0" lvl="0" indent="0">
              <a:spcBef>
                <a:spcPts val="0"/>
              </a:spcBef>
              <a:buNone/>
            </a:pPr>
            <a:r>
              <a:rPr lang="fr-FR" sz="2600" dirty="0" smtClean="0">
                <a:latin typeface="Candara" panose="020E0502030303020204" pitchFamily="34" charset="0"/>
              </a:rPr>
              <a:t>La numérotation</a:t>
            </a:r>
          </a:p>
          <a:p>
            <a:pPr marL="0" lvl="0" indent="0">
              <a:spcBef>
                <a:spcPts val="0"/>
              </a:spcBef>
              <a:buNone/>
            </a:pPr>
            <a:r>
              <a:rPr lang="fr-FR" sz="2600" dirty="0" smtClean="0">
                <a:latin typeface="Candara" panose="020E0502030303020204" pitchFamily="34" charset="0"/>
              </a:rPr>
              <a:t>Les appuis du texte</a:t>
            </a:r>
          </a:p>
          <a:p>
            <a:pPr marL="0" indent="0">
              <a:buNone/>
            </a:pPr>
            <a:endParaRPr lang="en-US" sz="2600" dirty="0">
              <a:latin typeface="Candara" panose="020E0502030303020204" pitchFamily="34" charset="0"/>
            </a:endParaRP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37</a:t>
            </a:fld>
            <a:endParaRPr lang="fr-FR"/>
          </a:p>
        </p:txBody>
      </p:sp>
    </p:spTree>
    <p:extLst>
      <p:ext uri="{BB962C8B-B14F-4D97-AF65-F5344CB8AC3E}">
        <p14:creationId xmlns:p14="http://schemas.microsoft.com/office/powerpoint/2010/main" val="25065225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57166" y="500034"/>
            <a:ext cx="13430344" cy="7929618"/>
          </a:xfrm>
        </p:spPr>
        <p:txBody>
          <a:bodyPr/>
          <a:lstStyle/>
          <a:p>
            <a:r>
              <a:rPr lang="fr-FR" dirty="0" smtClean="0">
                <a:solidFill>
                  <a:srgbClr val="FF0000"/>
                </a:solidFill>
              </a:rPr>
              <a:t>2/Les étapes de la recherche scientifique (</a:t>
            </a:r>
            <a:r>
              <a:rPr lang="fr-FR" b="1" dirty="0" smtClean="0">
                <a:solidFill>
                  <a:srgbClr val="FF0000"/>
                </a:solidFill>
              </a:rPr>
              <a:t>comment rédiger un rapport scientifique)</a:t>
            </a:r>
          </a:p>
          <a:p>
            <a:r>
              <a:rPr lang="fr-FR" b="1" dirty="0" smtClean="0">
                <a:solidFill>
                  <a:srgbClr val="0070C0"/>
                </a:solidFill>
                <a:effectLst>
                  <a:outerShdw blurRad="38100" dist="38100" dir="2700000" algn="tl">
                    <a:srgbClr val="000000">
                      <a:alpha val="43137"/>
                    </a:srgbClr>
                  </a:outerShdw>
                </a:effectLst>
              </a:rPr>
              <a:t>Rédiger un rapport de recherche scientifique</a:t>
            </a:r>
          </a:p>
          <a:p>
            <a:pPr>
              <a:buNone/>
            </a:pPr>
            <a:r>
              <a:rPr lang="fr-FR" dirty="0" smtClean="0"/>
              <a:t> </a:t>
            </a:r>
            <a:r>
              <a:rPr lang="fr-FR" b="1" dirty="0" smtClean="0"/>
              <a:t>1/ page de couverture </a:t>
            </a:r>
          </a:p>
          <a:p>
            <a:pPr>
              <a:buNone/>
            </a:pPr>
            <a:r>
              <a:rPr lang="fr-FR" dirty="0" smtClean="0"/>
              <a:t>*Nom de l’auteur </a:t>
            </a:r>
          </a:p>
          <a:p>
            <a:pPr>
              <a:buNone/>
            </a:pPr>
            <a:r>
              <a:rPr lang="fr-FR" dirty="0" smtClean="0"/>
              <a:t>*Titre de la recherche </a:t>
            </a:r>
          </a:p>
          <a:p>
            <a:pPr>
              <a:buNone/>
            </a:pPr>
            <a:r>
              <a:rPr lang="fr-FR" dirty="0" smtClean="0"/>
              <a:t>*Organisme ou institution</a:t>
            </a:r>
          </a:p>
          <a:p>
            <a:pPr>
              <a:buNone/>
            </a:pPr>
            <a:r>
              <a:rPr lang="fr-FR" dirty="0" smtClean="0"/>
              <a:t>*Date </a:t>
            </a:r>
          </a:p>
          <a:p>
            <a:pPr>
              <a:buNone/>
            </a:pPr>
            <a:r>
              <a:rPr lang="fr-FR" b="1" dirty="0" smtClean="0"/>
              <a:t>2/ la table des matières </a:t>
            </a:r>
          </a:p>
          <a:p>
            <a:pPr>
              <a:buNone/>
            </a:pPr>
            <a:r>
              <a:rPr lang="fr-FR" b="1" dirty="0" smtClean="0"/>
              <a:t>3/introduction </a:t>
            </a:r>
          </a:p>
          <a:p>
            <a:pPr>
              <a:buNone/>
            </a:pPr>
            <a:r>
              <a:rPr lang="fr-FR" b="1" dirty="0" smtClean="0"/>
              <a:t>4/la problématique</a:t>
            </a:r>
          </a:p>
          <a:p>
            <a:pPr>
              <a:buNone/>
            </a:pPr>
            <a:r>
              <a:rPr lang="fr-FR" b="1" dirty="0" smtClean="0"/>
              <a:t> 5/les hypothèses </a:t>
            </a:r>
          </a:p>
          <a:p>
            <a:pPr>
              <a:buNone/>
            </a:pPr>
            <a:r>
              <a:rPr lang="fr-FR" b="1" dirty="0" smtClean="0"/>
              <a:t>6/la clarification/définition des concepts</a:t>
            </a:r>
          </a:p>
          <a:p>
            <a:pPr>
              <a:buNone/>
            </a:pPr>
            <a:r>
              <a:rPr lang="fr-FR" dirty="0" smtClean="0"/>
              <a:t> 7/présentation des parties du travail</a:t>
            </a:r>
            <a:endParaRPr lang="fr-FR" b="1" dirty="0" smtClean="0">
              <a:solidFill>
                <a:srgbClr val="FF0000"/>
              </a:solidFill>
            </a:endParaRPr>
          </a:p>
        </p:txBody>
      </p:sp>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38</a:t>
            </a:fld>
            <a:endParaRPr lang="fr-FR"/>
          </a:p>
        </p:txBody>
      </p:sp>
    </p:spTree>
    <p:extLst>
      <p:ext uri="{BB962C8B-B14F-4D97-AF65-F5344CB8AC3E}">
        <p14:creationId xmlns:p14="http://schemas.microsoft.com/office/powerpoint/2010/main" val="33309687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39</a:t>
            </a:fld>
            <a:endParaRPr lang="fr-FR"/>
          </a:p>
        </p:txBody>
      </p:sp>
      <p:sp>
        <p:nvSpPr>
          <p:cNvPr id="5" name="Espace réservé du contenu 4"/>
          <p:cNvSpPr>
            <a:spLocks noGrp="1"/>
          </p:cNvSpPr>
          <p:nvPr>
            <p:ph idx="1"/>
          </p:nvPr>
        </p:nvSpPr>
        <p:spPr>
          <a:xfrm>
            <a:off x="414290" y="1142976"/>
            <a:ext cx="12996910" cy="6964387"/>
          </a:xfrm>
        </p:spPr>
        <p:txBody>
          <a:bodyPr/>
          <a:lstStyle/>
          <a:p>
            <a:pPr marL="85725" indent="-85725">
              <a:lnSpc>
                <a:spcPct val="150000"/>
              </a:lnSpc>
              <a:buNone/>
            </a:pPr>
            <a:r>
              <a:rPr lang="fr-FR" b="1" dirty="0" smtClean="0"/>
              <a:t> 8/présentation de la méthode et de la technique utilisé </a:t>
            </a:r>
          </a:p>
          <a:p>
            <a:pPr marL="85725" indent="-85725">
              <a:lnSpc>
                <a:spcPct val="150000"/>
              </a:lnSpc>
              <a:buNone/>
            </a:pPr>
            <a:r>
              <a:rPr lang="fr-FR" b="1" dirty="0" smtClean="0"/>
              <a:t> 9/présentation des résultats </a:t>
            </a:r>
          </a:p>
          <a:p>
            <a:pPr>
              <a:buNone/>
            </a:pPr>
            <a:r>
              <a:rPr lang="fr-FR" b="1" dirty="0" smtClean="0"/>
              <a:t>10/ Analyse et interprétation des résultats </a:t>
            </a:r>
          </a:p>
          <a:p>
            <a:pPr>
              <a:buNone/>
            </a:pPr>
            <a:r>
              <a:rPr lang="fr-FR" dirty="0" smtClean="0"/>
              <a:t>*Présentation des données significatives</a:t>
            </a:r>
          </a:p>
          <a:p>
            <a:pPr>
              <a:buNone/>
            </a:pPr>
            <a:r>
              <a:rPr lang="fr-FR" dirty="0" smtClean="0"/>
              <a:t>*Principes et relation issus de résultats </a:t>
            </a:r>
          </a:p>
          <a:p>
            <a:pPr>
              <a:buNone/>
            </a:pPr>
            <a:r>
              <a:rPr lang="fr-FR" dirty="0" smtClean="0"/>
              <a:t>*Restriction et exceptions </a:t>
            </a:r>
          </a:p>
          <a:p>
            <a:pPr>
              <a:buNone/>
            </a:pPr>
            <a:r>
              <a:rPr lang="fr-FR" dirty="0" smtClean="0"/>
              <a:t>*Regard critique sur les instruments de mesure utilisés </a:t>
            </a:r>
          </a:p>
          <a:p>
            <a:pPr>
              <a:buNone/>
            </a:pPr>
            <a:r>
              <a:rPr lang="fr-FR" dirty="0" smtClean="0"/>
              <a:t>*Comparaison avec les résultats d’études similaires </a:t>
            </a:r>
          </a:p>
          <a:p>
            <a:pPr>
              <a:buNone/>
            </a:pPr>
            <a:r>
              <a:rPr lang="fr-FR" dirty="0" smtClean="0"/>
              <a:t>*Réévaluer son hypothèse a la lumière de ses résultat</a:t>
            </a:r>
          </a:p>
          <a:p>
            <a:pPr>
              <a:buNone/>
            </a:pPr>
            <a:r>
              <a:rPr lang="fr-FR" dirty="0" smtClean="0"/>
              <a:t>11/conclusion *rappel de l’objectif et des hypothèses *Abrégé des résultats et de leur valeur *recommandations à futures recherches 12/références bibliographiques *en ordre alphabétique d’auteur</a:t>
            </a:r>
            <a:endParaRPr lang="fr-FR" dirty="0"/>
          </a:p>
        </p:txBody>
      </p:sp>
    </p:spTree>
    <p:extLst>
      <p:ext uri="{BB962C8B-B14F-4D97-AF65-F5344CB8AC3E}">
        <p14:creationId xmlns:p14="http://schemas.microsoft.com/office/powerpoint/2010/main" val="1768099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3"/>
            <a:ext cx="13716096" cy="7639050"/>
          </a:xfrm>
        </p:spPr>
        <p:txBody>
          <a:bodyPr/>
          <a:lstStyle/>
          <a:p>
            <a:pPr indent="0" algn="just">
              <a:spcAft>
                <a:spcPts val="0"/>
              </a:spcAft>
              <a:buNone/>
              <a:defRPr/>
            </a:pP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1 </a:t>
            </a:r>
            <a:r>
              <a:rPr lang="fr-FR" sz="3600" b="1" dirty="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 </a:t>
            </a:r>
            <a:r>
              <a:rPr lang="fr-FR" sz="3600" b="1"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rPr>
              <a:t> LE PLAN DE TRAVAIL:</a:t>
            </a:r>
            <a:endParaRPr lang="fr-FR" dirty="0" smtClean="0"/>
          </a:p>
          <a:p>
            <a:pPr indent="0" algn="just">
              <a:spcAft>
                <a:spcPts val="0"/>
              </a:spcAft>
              <a:buFont typeface="Arial" pitchFamily="34" charset="0"/>
              <a:buNone/>
              <a:defRPr/>
            </a:pPr>
            <a:r>
              <a:rPr lang="fr-FR" sz="3200" dirty="0" smtClean="0">
                <a:latin typeface="Candara" panose="020E0502030303020204" pitchFamily="34" charset="0"/>
              </a:rPr>
              <a:t>Avant d’entreprendre la rédaction du rapport de recherche, il est donc indispensable d’ élaborer </a:t>
            </a:r>
            <a:r>
              <a:rPr lang="fr-FR" sz="3200" b="1" dirty="0" smtClean="0">
                <a:latin typeface="Candara" panose="020E0502030303020204" pitchFamily="34" charset="0"/>
              </a:rPr>
              <a:t>un plan du rapport </a:t>
            </a:r>
            <a:r>
              <a:rPr lang="fr-FR" sz="3200" dirty="0" smtClean="0">
                <a:latin typeface="Candara" panose="020E0502030303020204" pitchFamily="34" charset="0"/>
              </a:rPr>
              <a:t>grâce auquel le rapport sera </a:t>
            </a:r>
            <a:r>
              <a:rPr lang="fr-FR" sz="3200" u="sng" dirty="0" smtClean="0">
                <a:latin typeface="Candara" panose="020E0502030303020204" pitchFamily="34" charset="0"/>
              </a:rPr>
              <a:t>cohérent, organisé </a:t>
            </a:r>
            <a:r>
              <a:rPr lang="fr-FR" sz="3200" dirty="0" smtClean="0">
                <a:latin typeface="Candara" panose="020E0502030303020204" pitchFamily="34" charset="0"/>
              </a:rPr>
              <a:t>logiquement et </a:t>
            </a:r>
            <a:r>
              <a:rPr lang="fr-FR" sz="3200" u="sng" dirty="0" smtClean="0">
                <a:latin typeface="Candara" panose="020E0502030303020204" pitchFamily="34" charset="0"/>
              </a:rPr>
              <a:t>convaincant</a:t>
            </a:r>
            <a:r>
              <a:rPr lang="fr-FR" sz="3200" dirty="0" smtClean="0">
                <a:latin typeface="Candara" panose="020E0502030303020204" pitchFamily="34" charset="0"/>
              </a:rPr>
              <a:t>.	</a:t>
            </a:r>
          </a:p>
          <a:p>
            <a:pPr indent="0" algn="just">
              <a:spcAft>
                <a:spcPts val="0"/>
              </a:spcAft>
              <a:buFont typeface="Arial" pitchFamily="34" charset="0"/>
              <a:buNone/>
              <a:defRPr/>
            </a:pPr>
            <a:r>
              <a:rPr lang="fr-FR" sz="3200" dirty="0" smtClean="0">
                <a:latin typeface="Candara" panose="020E0502030303020204" pitchFamily="34" charset="0"/>
              </a:rPr>
              <a:t>Plan du rapport est un projet écrit du choix des parties du rapport, de leur disposition et de leur contenu.</a:t>
            </a:r>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4</a:t>
            </a:fld>
            <a:endParaRPr lang="fr-FR"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40</a:t>
            </a:fld>
            <a:endParaRPr lang="fr-FR" smtClean="0"/>
          </a:p>
        </p:txBody>
      </p:sp>
      <p:sp>
        <p:nvSpPr>
          <p:cNvPr id="5" name="Espace réservé du contenu 4"/>
          <p:cNvSpPr>
            <a:spLocks noGrp="1"/>
          </p:cNvSpPr>
          <p:nvPr>
            <p:ph idx="1"/>
          </p:nvPr>
        </p:nvSpPr>
        <p:spPr>
          <a:xfrm>
            <a:off x="557166" y="1071538"/>
            <a:ext cx="12854034" cy="7035825"/>
          </a:xfrm>
        </p:spPr>
        <p:txBody>
          <a:bodyPr/>
          <a:lstStyle/>
          <a:p>
            <a:pPr>
              <a:buNone/>
            </a:pPr>
            <a:r>
              <a:rPr lang="fr-FR" b="1" dirty="0" smtClean="0"/>
              <a:t>11/Conclusion</a:t>
            </a:r>
            <a:r>
              <a:rPr lang="fr-FR" dirty="0" smtClean="0"/>
              <a:t> </a:t>
            </a:r>
          </a:p>
          <a:p>
            <a:pPr>
              <a:buNone/>
            </a:pPr>
            <a:r>
              <a:rPr lang="fr-FR" dirty="0" smtClean="0"/>
              <a:t>*Rappel de l’objectif et des hypothèses </a:t>
            </a:r>
          </a:p>
          <a:p>
            <a:pPr>
              <a:buNone/>
            </a:pPr>
            <a:r>
              <a:rPr lang="fr-FR" dirty="0" smtClean="0"/>
              <a:t>*Abrégé des résultats et de leur valeur </a:t>
            </a:r>
          </a:p>
          <a:p>
            <a:pPr>
              <a:buNone/>
            </a:pPr>
            <a:r>
              <a:rPr lang="fr-FR" dirty="0" smtClean="0"/>
              <a:t>*Recommandations à futures recherches </a:t>
            </a:r>
          </a:p>
          <a:p>
            <a:pPr>
              <a:buNone/>
            </a:pPr>
            <a:r>
              <a:rPr lang="fr-FR" b="1" dirty="0" smtClean="0"/>
              <a:t>12/Références bibliographiques</a:t>
            </a:r>
          </a:p>
          <a:p>
            <a:pPr>
              <a:buNone/>
            </a:pPr>
            <a:r>
              <a:rPr lang="fr-FR" dirty="0" smtClean="0"/>
              <a:t> *En ordre alphabétique d’auteur</a:t>
            </a:r>
            <a:endParaRPr lang="fr-FR" dirty="0"/>
          </a:p>
        </p:txBody>
      </p:sp>
    </p:spTree>
    <p:extLst>
      <p:ext uri="{BB962C8B-B14F-4D97-AF65-F5344CB8AC3E}">
        <p14:creationId xmlns:p14="http://schemas.microsoft.com/office/powerpoint/2010/main" val="18487544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41</a:t>
            </a:fld>
            <a:endParaRPr lang="fr-FR" smtClean="0"/>
          </a:p>
        </p:txBody>
      </p:sp>
      <p:pic>
        <p:nvPicPr>
          <p:cNvPr id="3074" name="Picture 2"/>
          <p:cNvPicPr>
            <a:picLocks noGrp="1" noChangeAspect="1" noChangeArrowheads="1"/>
          </p:cNvPicPr>
          <p:nvPr>
            <p:ph idx="1"/>
          </p:nvPr>
        </p:nvPicPr>
        <p:blipFill>
          <a:blip r:embed="rId3"/>
          <a:srcRect/>
          <a:stretch>
            <a:fillRect/>
          </a:stretch>
        </p:blipFill>
        <p:spPr bwMode="auto">
          <a:xfrm>
            <a:off x="1057232" y="642910"/>
            <a:ext cx="11430080" cy="7184588"/>
          </a:xfrm>
          <a:prstGeom prst="rect">
            <a:avLst/>
          </a:prstGeom>
          <a:noFill/>
          <a:ln w="9525">
            <a:noFill/>
            <a:miter lim="800000"/>
            <a:headEnd/>
            <a:tailEnd/>
          </a:ln>
          <a:effectLst/>
        </p:spPr>
      </p:pic>
    </p:spTree>
    <p:extLst>
      <p:ext uri="{BB962C8B-B14F-4D97-AF65-F5344CB8AC3E}">
        <p14:creationId xmlns:p14="http://schemas.microsoft.com/office/powerpoint/2010/main" val="42675747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42</a:t>
            </a:fld>
            <a:endParaRPr lang="fr-FR" smtClean="0"/>
          </a:p>
        </p:txBody>
      </p:sp>
      <p:pic>
        <p:nvPicPr>
          <p:cNvPr id="4098" name="Picture 2"/>
          <p:cNvPicPr>
            <a:picLocks noGrp="1" noChangeAspect="1" noChangeArrowheads="1"/>
          </p:cNvPicPr>
          <p:nvPr>
            <p:ph idx="1"/>
          </p:nvPr>
        </p:nvPicPr>
        <p:blipFill>
          <a:blip r:embed="rId3"/>
          <a:srcRect/>
          <a:stretch>
            <a:fillRect/>
          </a:stretch>
        </p:blipFill>
        <p:spPr bwMode="auto">
          <a:xfrm>
            <a:off x="1485860" y="1095585"/>
            <a:ext cx="11787270" cy="4690917"/>
          </a:xfrm>
          <a:prstGeom prst="rect">
            <a:avLst/>
          </a:prstGeom>
          <a:noFill/>
          <a:ln w="9525">
            <a:noFill/>
            <a:miter lim="800000"/>
            <a:headEnd/>
            <a:tailEnd/>
          </a:ln>
          <a:effectLst/>
        </p:spPr>
      </p:pic>
    </p:spTree>
    <p:extLst>
      <p:ext uri="{BB962C8B-B14F-4D97-AF65-F5344CB8AC3E}">
        <p14:creationId xmlns:p14="http://schemas.microsoft.com/office/powerpoint/2010/main" val="1344408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43</a:t>
            </a:fld>
            <a:endParaRPr lang="fr-FR" smtClean="0"/>
          </a:p>
        </p:txBody>
      </p:sp>
      <p:pic>
        <p:nvPicPr>
          <p:cNvPr id="5122" name="Picture 2"/>
          <p:cNvPicPr>
            <a:picLocks noGrp="1" noChangeAspect="1" noChangeArrowheads="1"/>
          </p:cNvPicPr>
          <p:nvPr>
            <p:ph idx="1"/>
          </p:nvPr>
        </p:nvPicPr>
        <p:blipFill>
          <a:blip r:embed="rId3"/>
          <a:srcRect/>
          <a:stretch>
            <a:fillRect/>
          </a:stretch>
        </p:blipFill>
        <p:spPr bwMode="auto">
          <a:xfrm>
            <a:off x="771480" y="192490"/>
            <a:ext cx="12215898" cy="6736964"/>
          </a:xfrm>
          <a:prstGeom prst="rect">
            <a:avLst/>
          </a:prstGeom>
          <a:noFill/>
          <a:ln w="9525">
            <a:noFill/>
            <a:miter lim="800000"/>
            <a:headEnd/>
            <a:tailEnd/>
          </a:ln>
          <a:effectLst/>
        </p:spPr>
      </p:pic>
    </p:spTree>
    <p:extLst>
      <p:ext uri="{BB962C8B-B14F-4D97-AF65-F5344CB8AC3E}">
        <p14:creationId xmlns:p14="http://schemas.microsoft.com/office/powerpoint/2010/main" val="2995419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DEC82800-461F-4232-A78A-69AC71ADF442}" type="slidenum">
              <a:rPr lang="fr-FR" smtClean="0"/>
              <a:pPr>
                <a:defRPr/>
              </a:pPr>
              <a:t>44</a:t>
            </a:fld>
            <a:endParaRPr lang="fr-FR"/>
          </a:p>
        </p:txBody>
      </p:sp>
      <p:pic>
        <p:nvPicPr>
          <p:cNvPr id="6146" name="Picture 2"/>
          <p:cNvPicPr>
            <a:picLocks noGrp="1" noChangeAspect="1" noChangeArrowheads="1"/>
          </p:cNvPicPr>
          <p:nvPr>
            <p:ph idx="1"/>
          </p:nvPr>
        </p:nvPicPr>
        <p:blipFill>
          <a:blip r:embed="rId2"/>
          <a:srcRect/>
          <a:stretch>
            <a:fillRect/>
          </a:stretch>
        </p:blipFill>
        <p:spPr bwMode="auto">
          <a:xfrm>
            <a:off x="914356" y="-31599"/>
            <a:ext cx="11463194" cy="6532425"/>
          </a:xfrm>
          <a:prstGeom prst="rect">
            <a:avLst/>
          </a:prstGeom>
          <a:noFill/>
          <a:ln w="9525">
            <a:noFill/>
            <a:miter lim="800000"/>
            <a:headEnd/>
            <a:tailEnd/>
          </a:ln>
          <a:effectLst/>
        </p:spPr>
      </p:pic>
    </p:spTree>
    <p:extLst>
      <p:ext uri="{BB962C8B-B14F-4D97-AF65-F5344CB8AC3E}">
        <p14:creationId xmlns:p14="http://schemas.microsoft.com/office/powerpoint/2010/main" val="327995566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756146"/>
            <a:ext cx="12420600" cy="7351217"/>
          </a:xfrm>
        </p:spPr>
        <p:txBody>
          <a:bodyPr/>
          <a:lstStyle/>
          <a:p>
            <a:pPr marL="0" indent="0" algn="ctr">
              <a:buNone/>
            </a:pPr>
            <a:endParaRPr lang="en-US" b="1" dirty="0" smtClean="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smtClean="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smtClean="0">
              <a:effectLst>
                <a:outerShdw blurRad="38100" dist="38100" dir="2700000" algn="tl">
                  <a:srgbClr val="000000">
                    <a:alpha val="43137"/>
                  </a:srgbClr>
                </a:outerShdw>
              </a:effectLst>
              <a:latin typeface="Candara" panose="020E0502030303020204" pitchFamily="34" charset="0"/>
            </a:endParaRPr>
          </a:p>
          <a:p>
            <a:pPr marL="0" indent="0" algn="ctr">
              <a:buNone/>
            </a:pPr>
            <a:r>
              <a:rPr lang="fr-FR" sz="3500" b="1" dirty="0">
                <a:solidFill>
                  <a:srgbClr val="FF0000"/>
                </a:solidFill>
                <a:effectLst>
                  <a:outerShdw blurRad="38100" dist="38100" dir="2700000" algn="tl">
                    <a:srgbClr val="000000">
                      <a:alpha val="43137"/>
                    </a:srgbClr>
                  </a:outerShdw>
                </a:effectLst>
                <a:latin typeface="Candara" panose="020E0502030303020204" pitchFamily="34" charset="0"/>
              </a:rPr>
              <a:t>La présentation orale du projet </a:t>
            </a:r>
          </a:p>
          <a:p>
            <a:pPr marL="0" indent="0" algn="ctr">
              <a:buNone/>
            </a:pPr>
            <a:endParaRPr lang="fr-FR" sz="3500" b="1" dirty="0">
              <a:solidFill>
                <a:srgbClr val="FF0000"/>
              </a:solidFill>
              <a:effectLst>
                <a:outerShdw blurRad="38100" dist="38100" dir="2700000" algn="tl">
                  <a:srgbClr val="000000">
                    <a:alpha val="43137"/>
                  </a:srgbClr>
                </a:outerShdw>
              </a:effectLst>
              <a:latin typeface="Candara" panose="020E0502030303020204" pitchFamily="34" charset="0"/>
            </a:endParaRP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45</a:t>
            </a:fld>
            <a:endParaRPr lang="fr-FR"/>
          </a:p>
        </p:txBody>
      </p:sp>
    </p:spTree>
    <p:extLst>
      <p:ext uri="{BB962C8B-B14F-4D97-AF65-F5344CB8AC3E}">
        <p14:creationId xmlns:p14="http://schemas.microsoft.com/office/powerpoint/2010/main" val="282858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612130"/>
            <a:ext cx="12691020" cy="7495233"/>
          </a:xfrm>
        </p:spPr>
        <p:txBody>
          <a:bodyPr/>
          <a:lstStyle/>
          <a:p>
            <a:pPr marL="0" indent="0">
              <a:buNone/>
            </a:pPr>
            <a:r>
              <a:rPr lang="en-US" sz="2800" b="1" dirty="0">
                <a:solidFill>
                  <a:srgbClr val="FF0000"/>
                </a:solidFill>
                <a:latin typeface="Gilmer"/>
              </a:rPr>
              <a:t>La </a:t>
            </a:r>
            <a:r>
              <a:rPr lang="en-US" sz="2800" b="1" dirty="0" err="1">
                <a:solidFill>
                  <a:srgbClr val="FF0000"/>
                </a:solidFill>
                <a:latin typeface="Gilmer"/>
              </a:rPr>
              <a:t>soutenance</a:t>
            </a:r>
            <a:r>
              <a:rPr lang="en-US" sz="2800" b="1" dirty="0">
                <a:solidFill>
                  <a:srgbClr val="FF0000"/>
                </a:solidFill>
                <a:latin typeface="Gilmer"/>
              </a:rPr>
              <a:t> d’un </a:t>
            </a:r>
            <a:r>
              <a:rPr lang="en-US" sz="2800" b="1" dirty="0" err="1">
                <a:solidFill>
                  <a:srgbClr val="FF0000"/>
                </a:solidFill>
                <a:latin typeface="Gilmer"/>
              </a:rPr>
              <a:t>mémoire</a:t>
            </a:r>
            <a:endParaRPr lang="en-US" sz="2800" b="1" dirty="0">
              <a:solidFill>
                <a:srgbClr val="FF0000"/>
              </a:solidFill>
              <a:latin typeface="Gilmer"/>
            </a:endParaRPr>
          </a:p>
          <a:p>
            <a:r>
              <a:rPr lang="fr-FR" sz="2600" dirty="0"/>
              <a:t>Écrire son mémoire, c’est aussi préparer la soutenance orale. La soutenance d’un mémoire est un exposé sur votre travail, et pas un résumé de celui-ci</a:t>
            </a:r>
            <a:r>
              <a:rPr lang="fr-FR" sz="2600" dirty="0" smtClean="0"/>
              <a:t>.</a:t>
            </a:r>
            <a:endParaRPr lang="fr-FR" sz="2600" dirty="0"/>
          </a:p>
          <a:p>
            <a:pPr marL="0" indent="0">
              <a:buNone/>
            </a:pPr>
            <a:r>
              <a:rPr lang="fr-FR" sz="2600" dirty="0"/>
              <a:t>La forme – Comment se déroule la présentation ?</a:t>
            </a:r>
          </a:p>
          <a:p>
            <a:pPr marL="0" indent="0">
              <a:buNone/>
            </a:pPr>
            <a:r>
              <a:rPr lang="fr-FR" sz="2600" dirty="0"/>
              <a:t>La forme dépend d’un établissement à l’autre.</a:t>
            </a:r>
          </a:p>
          <a:p>
            <a:pPr marL="0" indent="0">
              <a:buNone/>
            </a:pPr>
            <a:r>
              <a:rPr lang="fr-FR" sz="2600" dirty="0"/>
              <a:t>Exemple</a:t>
            </a:r>
          </a:p>
          <a:p>
            <a:r>
              <a:rPr lang="fr-FR" sz="2600" b="1" dirty="0"/>
              <a:t>10 minutes de présentation (exposé) ;</a:t>
            </a:r>
          </a:p>
          <a:p>
            <a:r>
              <a:rPr lang="fr-FR" sz="2600" b="1" dirty="0"/>
              <a:t>PowerPoint obligatoire avec 3 diapos ;</a:t>
            </a:r>
          </a:p>
          <a:p>
            <a:r>
              <a:rPr lang="fr-FR" sz="2600" b="1" dirty="0"/>
              <a:t>titres explicatifs ;</a:t>
            </a:r>
          </a:p>
          <a:p>
            <a:r>
              <a:rPr lang="fr-FR" sz="2600" b="1" dirty="0"/>
              <a:t>fiches interdites ;</a:t>
            </a:r>
          </a:p>
          <a:p>
            <a:r>
              <a:rPr lang="fr-FR" sz="2600" b="1" dirty="0"/>
              <a:t>15 minutes de questions.</a:t>
            </a:r>
          </a:p>
          <a:p>
            <a:pPr marL="0" indent="0">
              <a:buNone/>
            </a:pPr>
            <a:r>
              <a:rPr lang="fr-FR" sz="2600" dirty="0"/>
              <a:t>En général, on retrouve deux parties dans la présentation de la soutenance : l’exposé (1) et les questions (2).</a:t>
            </a:r>
          </a:p>
          <a:p>
            <a:pPr marL="0" indent="0">
              <a:buNone/>
            </a:pPr>
            <a:r>
              <a:rPr lang="fr-FR" sz="2600" b="1" dirty="0"/>
              <a:t>1. Exposé</a:t>
            </a:r>
          </a:p>
          <a:p>
            <a:pPr marL="0" indent="0">
              <a:buNone/>
            </a:pPr>
            <a:r>
              <a:rPr lang="fr-FR" sz="2600" dirty="0"/>
              <a:t>Dans cette partie, vous devez présenter votre travail pendant 10 à 30 minutes (en fonction des établissements).</a:t>
            </a:r>
          </a:p>
          <a:p>
            <a:pPr marL="0" indent="0">
              <a:buNone/>
            </a:pPr>
            <a:endParaRPr lang="fr-FR" sz="2600" dirty="0"/>
          </a:p>
          <a:p>
            <a:pPr marL="0" indent="0">
              <a:buNone/>
            </a:pPr>
            <a:endParaRPr lang="en-US" sz="2600"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46</a:t>
            </a:fld>
            <a:endParaRPr lang="fr-FR"/>
          </a:p>
        </p:txBody>
      </p:sp>
    </p:spTree>
    <p:extLst>
      <p:ext uri="{BB962C8B-B14F-4D97-AF65-F5344CB8AC3E}">
        <p14:creationId xmlns:p14="http://schemas.microsoft.com/office/powerpoint/2010/main" val="7915189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612130"/>
            <a:ext cx="12420600" cy="7495233"/>
          </a:xfrm>
        </p:spPr>
        <p:txBody>
          <a:bodyPr/>
          <a:lstStyle/>
          <a:p>
            <a:pPr marL="0" lvl="0" indent="0">
              <a:buNone/>
            </a:pPr>
            <a:r>
              <a:rPr lang="fr-FR" sz="2600" dirty="0">
                <a:solidFill>
                  <a:prstClr val="black"/>
                </a:solidFill>
              </a:rPr>
              <a:t>Il est donc important de rester synthétique et de se concentrer sur l’essentiel. Vous parlerez ainsi du </a:t>
            </a:r>
            <a:r>
              <a:rPr lang="fr-FR" sz="2600" dirty="0">
                <a:solidFill>
                  <a:prstClr val="black"/>
                </a:solidFill>
                <a:hlinkClick r:id="rId2"/>
              </a:rPr>
              <a:t>choix de votre sujet</a:t>
            </a:r>
            <a:r>
              <a:rPr lang="fr-FR" sz="2600" dirty="0">
                <a:solidFill>
                  <a:prstClr val="black"/>
                </a:solidFill>
              </a:rPr>
              <a:t> et de votre </a:t>
            </a:r>
            <a:r>
              <a:rPr lang="fr-FR" sz="2600" dirty="0">
                <a:solidFill>
                  <a:prstClr val="black"/>
                </a:solidFill>
                <a:hlinkClick r:id="rId3"/>
              </a:rPr>
              <a:t>problématique</a:t>
            </a:r>
            <a:r>
              <a:rPr lang="fr-FR" sz="2600" dirty="0">
                <a:solidFill>
                  <a:prstClr val="black"/>
                </a:solidFill>
              </a:rPr>
              <a:t>, des </a:t>
            </a:r>
            <a:r>
              <a:rPr lang="fr-FR" sz="2600" dirty="0">
                <a:solidFill>
                  <a:prstClr val="black"/>
                </a:solidFill>
                <a:hlinkClick r:id="rId4"/>
              </a:rPr>
              <a:t>méthodes de recherches</a:t>
            </a:r>
            <a:r>
              <a:rPr lang="fr-FR" sz="2600" dirty="0">
                <a:solidFill>
                  <a:prstClr val="black"/>
                </a:solidFill>
              </a:rPr>
              <a:t> utilisées, des réponses apportées et des questions en suspens.</a:t>
            </a:r>
          </a:p>
          <a:p>
            <a:pPr marL="0" lvl="0" indent="0">
              <a:buNone/>
            </a:pPr>
            <a:r>
              <a:rPr lang="fr-FR" sz="2600" dirty="0">
                <a:solidFill>
                  <a:prstClr val="black"/>
                </a:solidFill>
              </a:rPr>
              <a:t>Faites attention à rester concis et clair. Plus vous serez compréhensible et plus vous vous faciliterez la tâche pour la deuxième partie de la soutenance.</a:t>
            </a:r>
          </a:p>
          <a:p>
            <a:pPr marL="0" lvl="0" indent="0">
              <a:buNone/>
            </a:pPr>
            <a:r>
              <a:rPr lang="fr-FR" sz="2600" dirty="0">
                <a:solidFill>
                  <a:prstClr val="black"/>
                </a:solidFill>
              </a:rPr>
              <a:t>Ne présentez pas le</a:t>
            </a:r>
            <a:r>
              <a:rPr lang="fr-FR" sz="2600" dirty="0">
                <a:solidFill>
                  <a:prstClr val="black"/>
                </a:solidFill>
                <a:hlinkClick r:id="rId5"/>
              </a:rPr>
              <a:t> plan de votre mémoire</a:t>
            </a:r>
            <a:r>
              <a:rPr lang="fr-FR" sz="2600" dirty="0">
                <a:solidFill>
                  <a:prstClr val="black"/>
                </a:solidFill>
              </a:rPr>
              <a:t>, mais plutôt une synthèse de la démarche et des résultats obtenus.</a:t>
            </a:r>
          </a:p>
          <a:p>
            <a:pPr marL="0" lvl="0" indent="0">
              <a:buNone/>
            </a:pPr>
            <a:r>
              <a:rPr lang="fr-FR" sz="2600" dirty="0">
                <a:solidFill>
                  <a:prstClr val="black"/>
                </a:solidFill>
              </a:rPr>
              <a:t>2. Se préparer à la partie question-réponse</a:t>
            </a:r>
          </a:p>
          <a:p>
            <a:pPr marL="0" lvl="0" indent="0">
              <a:buNone/>
            </a:pPr>
            <a:r>
              <a:rPr lang="fr-FR" sz="2600" dirty="0">
                <a:solidFill>
                  <a:prstClr val="black"/>
                </a:solidFill>
              </a:rPr>
              <a:t>Les questions du jury peuvent porter sur différents points :</a:t>
            </a:r>
          </a:p>
          <a:p>
            <a:pPr marL="0" lvl="0" indent="0">
              <a:buNone/>
            </a:pPr>
            <a:r>
              <a:rPr lang="fr-FR" sz="2600" dirty="0">
                <a:solidFill>
                  <a:prstClr val="black"/>
                </a:solidFill>
              </a:rPr>
              <a:t>votre méthodologie de </a:t>
            </a:r>
            <a:r>
              <a:rPr lang="fr-FR" sz="2600" dirty="0">
                <a:solidFill>
                  <a:prstClr val="black"/>
                </a:solidFill>
                <a:hlinkClick r:id="rId6"/>
              </a:rPr>
              <a:t>recherche ;</a:t>
            </a:r>
            <a:endParaRPr lang="fr-FR" sz="2600" dirty="0">
              <a:solidFill>
                <a:prstClr val="black"/>
              </a:solidFill>
            </a:endParaRPr>
          </a:p>
          <a:p>
            <a:pPr marL="0" lvl="0" indent="0">
              <a:buNone/>
            </a:pPr>
            <a:r>
              <a:rPr lang="fr-FR" sz="2600" dirty="0">
                <a:solidFill>
                  <a:prstClr val="black"/>
                </a:solidFill>
              </a:rPr>
              <a:t>des </a:t>
            </a:r>
            <a:r>
              <a:rPr lang="fr-FR" sz="2600" dirty="0">
                <a:solidFill>
                  <a:prstClr val="black"/>
                </a:solidFill>
                <a:hlinkClick r:id="rId7"/>
              </a:rPr>
              <a:t>concepts</a:t>
            </a:r>
            <a:r>
              <a:rPr lang="fr-FR" sz="2600" dirty="0">
                <a:solidFill>
                  <a:prstClr val="black"/>
                </a:solidFill>
              </a:rPr>
              <a:t> particuliers ;</a:t>
            </a:r>
          </a:p>
          <a:p>
            <a:pPr marL="0" lvl="0" indent="0">
              <a:buNone/>
            </a:pPr>
            <a:r>
              <a:rPr lang="fr-FR" sz="2600" dirty="0">
                <a:solidFill>
                  <a:prstClr val="black"/>
                </a:solidFill>
              </a:rPr>
              <a:t>ou juste suivre leur curiosité sur le thème.</a:t>
            </a:r>
          </a:p>
          <a:p>
            <a:pPr marL="0" lvl="0" indent="0">
              <a:buNone/>
            </a:pPr>
            <a:r>
              <a:rPr lang="fr-FR" sz="2600" dirty="0">
                <a:solidFill>
                  <a:prstClr val="black"/>
                </a:solidFill>
              </a:rPr>
              <a:t>Voilà pourquoi il est important d’être clair dans la première partie de la soutenance de mémoire. Vous éviterez ainsi les zones d’ombre et donc éviterez des questions pièges.</a:t>
            </a:r>
          </a:p>
          <a:p>
            <a:pPr marL="0" lvl="0" indent="0">
              <a:buNone/>
            </a:pPr>
            <a:r>
              <a:rPr lang="fr-FR" sz="2600" dirty="0">
                <a:solidFill>
                  <a:prstClr val="black"/>
                </a:solidFill>
              </a:rPr>
              <a:t>Il faut savoir que bien souvent ce qui intéresse le jury, c’est ce que vous avez tiré de vos recherches. Il n’est donc pas là pour vous piéger mais plutôt pour comprendre l’apport de votre travail à votre domaine d’étude et à vous, en tant que personne</a:t>
            </a:r>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47</a:t>
            </a:fld>
            <a:endParaRPr lang="fr-FR"/>
          </a:p>
        </p:txBody>
      </p:sp>
    </p:spTree>
    <p:extLst>
      <p:ext uri="{BB962C8B-B14F-4D97-AF65-F5344CB8AC3E}">
        <p14:creationId xmlns:p14="http://schemas.microsoft.com/office/powerpoint/2010/main" val="23423192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1800301" y="216832"/>
            <a:ext cx="10081120" cy="7317444"/>
          </a:xfrm>
          <a:prstGeom prst="rect">
            <a:avLst/>
          </a:prstGeom>
        </p:spPr>
      </p:pic>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48</a:t>
            </a:fld>
            <a:endParaRPr lang="fr-FR"/>
          </a:p>
        </p:txBody>
      </p:sp>
    </p:spTree>
    <p:extLst>
      <p:ext uri="{BB962C8B-B14F-4D97-AF65-F5344CB8AC3E}">
        <p14:creationId xmlns:p14="http://schemas.microsoft.com/office/powerpoint/2010/main" val="3945767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756146"/>
            <a:ext cx="12420600" cy="7351217"/>
          </a:xfrm>
        </p:spPr>
        <p:txBody>
          <a:bodyPr/>
          <a:lstStyle/>
          <a:p>
            <a:pPr marL="0" indent="0" algn="ctr">
              <a:buNone/>
            </a:pPr>
            <a:endParaRPr lang="en-US" b="1" dirty="0" smtClean="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smtClean="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a:effectLst>
                <a:outerShdw blurRad="38100" dist="38100" dir="2700000" algn="tl">
                  <a:srgbClr val="000000">
                    <a:alpha val="43137"/>
                  </a:srgbClr>
                </a:outerShdw>
              </a:effectLst>
              <a:latin typeface="Candara" panose="020E0502030303020204" pitchFamily="34" charset="0"/>
            </a:endParaRPr>
          </a:p>
          <a:p>
            <a:pPr marL="0" indent="0" algn="ctr">
              <a:buNone/>
            </a:pPr>
            <a:endParaRPr lang="en-US" b="1" dirty="0" smtClean="0">
              <a:effectLst>
                <a:outerShdw blurRad="38100" dist="38100" dir="2700000" algn="tl">
                  <a:srgbClr val="000000">
                    <a:alpha val="43137"/>
                  </a:srgbClr>
                </a:outerShdw>
              </a:effectLst>
              <a:latin typeface="Candara" panose="020E0502030303020204" pitchFamily="34" charset="0"/>
            </a:endParaRPr>
          </a:p>
          <a:p>
            <a:pPr marL="0" indent="0" algn="ctr">
              <a:buNone/>
            </a:pPr>
            <a:r>
              <a:rPr lang="en-US" sz="3500" b="1" dirty="0" smtClean="0">
                <a:solidFill>
                  <a:srgbClr val="FF0000"/>
                </a:solidFill>
                <a:effectLst>
                  <a:outerShdw blurRad="38100" dist="38100" dir="2700000" algn="tl">
                    <a:srgbClr val="000000">
                      <a:alpha val="43137"/>
                    </a:srgbClr>
                  </a:outerShdw>
                </a:effectLst>
                <a:latin typeface="Candara" panose="020E0502030303020204" pitchFamily="34" charset="0"/>
              </a:rPr>
              <a:t>La </a:t>
            </a:r>
            <a:r>
              <a:rPr lang="en-US" sz="3500" b="1" dirty="0" err="1">
                <a:solidFill>
                  <a:srgbClr val="FF0000"/>
                </a:solidFill>
                <a:effectLst>
                  <a:outerShdw blurRad="38100" dist="38100" dir="2700000" algn="tl">
                    <a:srgbClr val="000000">
                      <a:alpha val="43137"/>
                    </a:srgbClr>
                  </a:outerShdw>
                </a:effectLst>
                <a:latin typeface="Candara" panose="020E0502030303020204" pitchFamily="34" charset="0"/>
              </a:rPr>
              <a:t>recherche</a:t>
            </a:r>
            <a:r>
              <a:rPr lang="en-US" sz="3500" b="1" dirty="0">
                <a:solidFill>
                  <a:srgbClr val="FF0000"/>
                </a:solidFill>
                <a:effectLst>
                  <a:outerShdw blurRad="38100" dist="38100" dir="2700000" algn="tl">
                    <a:srgbClr val="000000">
                      <a:alpha val="43137"/>
                    </a:srgbClr>
                  </a:outerShdw>
                </a:effectLst>
                <a:latin typeface="Candara" panose="020E0502030303020204" pitchFamily="34" charset="0"/>
              </a:rPr>
              <a:t> </a:t>
            </a:r>
            <a:r>
              <a:rPr lang="en-US" sz="3500" b="1" dirty="0" err="1">
                <a:solidFill>
                  <a:srgbClr val="FF0000"/>
                </a:solidFill>
                <a:effectLst>
                  <a:outerShdw blurRad="38100" dist="38100" dir="2700000" algn="tl">
                    <a:srgbClr val="000000">
                      <a:alpha val="43137"/>
                    </a:srgbClr>
                  </a:outerShdw>
                </a:effectLst>
                <a:latin typeface="Candara" panose="020E0502030303020204" pitchFamily="34" charset="0"/>
              </a:rPr>
              <a:t>documentaire</a:t>
            </a:r>
            <a:r>
              <a:rPr lang="en-US" sz="3500" b="1" dirty="0">
                <a:solidFill>
                  <a:srgbClr val="FF0000"/>
                </a:solidFill>
                <a:effectLst>
                  <a:outerShdw blurRad="38100" dist="38100" dir="2700000" algn="tl">
                    <a:srgbClr val="000000">
                      <a:alpha val="43137"/>
                    </a:srgbClr>
                  </a:outerShdw>
                </a:effectLst>
                <a:latin typeface="Candara" panose="020E0502030303020204" pitchFamily="34" charset="0"/>
              </a:rPr>
              <a:t> </a:t>
            </a: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5</a:t>
            </a:fld>
            <a:endParaRPr lang="fr-FR"/>
          </a:p>
        </p:txBody>
      </p:sp>
    </p:spTree>
    <p:extLst>
      <p:ext uri="{BB962C8B-B14F-4D97-AF65-F5344CB8AC3E}">
        <p14:creationId xmlns:p14="http://schemas.microsoft.com/office/powerpoint/2010/main" val="827198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Espace réservé du contenu 2"/>
          <p:cNvSpPr>
            <a:spLocks noGrp="1"/>
          </p:cNvSpPr>
          <p:nvPr>
            <p:ph idx="1"/>
          </p:nvPr>
        </p:nvSpPr>
        <p:spPr>
          <a:xfrm>
            <a:off x="271414" y="703263"/>
            <a:ext cx="13716096" cy="7639050"/>
          </a:xfrm>
        </p:spPr>
        <p:txBody>
          <a:bodyPr/>
          <a:lstStyle/>
          <a:p>
            <a:pPr marL="1012825" indent="-742950" algn="just">
              <a:spcAft>
                <a:spcPts val="0"/>
              </a:spcAft>
              <a:buFont typeface="+mj-lt"/>
              <a:buAutoNum type="arabicPeriod"/>
              <a:defRPr/>
            </a:pPr>
            <a:r>
              <a:rPr lang="fr-FR" b="1" dirty="0">
                <a:solidFill>
                  <a:srgbClr val="FF0000"/>
                </a:solidFill>
                <a:effectLst>
                  <a:outerShdw blurRad="38100" dist="38100" dir="2700000" algn="tl">
                    <a:srgbClr val="000000">
                      <a:alpha val="43137"/>
                    </a:srgbClr>
                  </a:outerShdw>
                </a:effectLst>
              </a:rPr>
              <a:t>Qu’est-ce que la recherche documentaire ?</a:t>
            </a:r>
          </a:p>
          <a:p>
            <a:pPr indent="0" algn="just">
              <a:spcAft>
                <a:spcPts val="0"/>
              </a:spcAft>
              <a:buNone/>
              <a:defRPr/>
            </a:pPr>
            <a:r>
              <a:rPr lang="fr-FR" sz="3600" dirty="0" smtClean="0"/>
              <a:t> </a:t>
            </a:r>
            <a:r>
              <a:rPr lang="fr-FR" sz="3600" dirty="0"/>
              <a:t>La recherche documentaire est une étape de travail à réaliser avant de se lancer dans une étude empirique. Elle permet de collecter des données informatives grâce à l’étude de documents issus de sources fiables, de documents officiels ou universitaires. Les informations récoltées seront utiles pour développer ses connaissances sur le sujet étudié</a:t>
            </a:r>
            <a:r>
              <a:rPr lang="fr-FR" sz="3600" dirty="0" smtClean="0"/>
              <a:t>.</a:t>
            </a:r>
          </a:p>
          <a:p>
            <a:pPr indent="0" algn="just">
              <a:spcAft>
                <a:spcPts val="0"/>
              </a:spcAft>
              <a:buNone/>
              <a:defRPr/>
            </a:pPr>
            <a:r>
              <a:rPr lang="fr-FR" sz="3600" dirty="0"/>
              <a:t>Les documents collectés de la recherche documentaire peuvent être de </a:t>
            </a:r>
            <a:r>
              <a:rPr lang="fr-FR" sz="3600" b="1" u="sng" dirty="0"/>
              <a:t>différents types </a:t>
            </a:r>
            <a:r>
              <a:rPr lang="fr-FR" sz="3600" dirty="0"/>
              <a:t>: </a:t>
            </a:r>
            <a:r>
              <a:rPr lang="fr-FR" sz="3600" dirty="0" smtClean="0"/>
              <a:t>Monographies </a:t>
            </a:r>
            <a:r>
              <a:rPr lang="fr-FR" sz="3600" dirty="0"/>
              <a:t>(livres), </a:t>
            </a:r>
            <a:r>
              <a:rPr lang="fr-FR" sz="3600" dirty="0" smtClean="0"/>
              <a:t>Mémoires</a:t>
            </a:r>
            <a:r>
              <a:rPr lang="fr-FR" sz="3600" dirty="0"/>
              <a:t>, </a:t>
            </a:r>
            <a:r>
              <a:rPr lang="fr-FR" sz="3600" dirty="0" smtClean="0"/>
              <a:t>Thèses</a:t>
            </a:r>
            <a:r>
              <a:rPr lang="fr-FR" sz="3600" dirty="0"/>
              <a:t>, </a:t>
            </a:r>
            <a:r>
              <a:rPr lang="fr-FR" sz="3600" dirty="0" smtClean="0"/>
              <a:t>Actes </a:t>
            </a:r>
            <a:r>
              <a:rPr lang="fr-FR" sz="3600" dirty="0"/>
              <a:t>de colloques, </a:t>
            </a:r>
            <a:r>
              <a:rPr lang="fr-FR" sz="3600" dirty="0" smtClean="0"/>
              <a:t>Rapports</a:t>
            </a:r>
            <a:r>
              <a:rPr lang="fr-FR" sz="3600" dirty="0"/>
              <a:t>, </a:t>
            </a:r>
            <a:r>
              <a:rPr lang="fr-FR" sz="3600" dirty="0" smtClean="0"/>
              <a:t>Articles </a:t>
            </a:r>
            <a:r>
              <a:rPr lang="fr-FR" sz="3600" dirty="0"/>
              <a:t>de périodiques, </a:t>
            </a:r>
            <a:r>
              <a:rPr lang="fr-FR" sz="3600" dirty="0" smtClean="0"/>
              <a:t>Archives </a:t>
            </a:r>
            <a:r>
              <a:rPr lang="fr-FR" sz="3600" dirty="0"/>
              <a:t>(d'auteurs ou d'institutions), </a:t>
            </a:r>
            <a:r>
              <a:rPr lang="fr-FR" sz="3600" dirty="0" smtClean="0"/>
              <a:t>Documents </a:t>
            </a:r>
            <a:r>
              <a:rPr lang="fr-FR" sz="3600" dirty="0"/>
              <a:t>audiovisuels, Images, </a:t>
            </a:r>
            <a:r>
              <a:rPr lang="fr-FR" sz="3600" dirty="0" smtClean="0"/>
              <a:t>Données </a:t>
            </a:r>
            <a:r>
              <a:rPr lang="fr-FR" sz="3600" dirty="0"/>
              <a:t>statistiques, </a:t>
            </a:r>
            <a:r>
              <a:rPr lang="fr-FR" sz="3600" dirty="0" smtClean="0"/>
              <a:t>Arrêtés </a:t>
            </a:r>
            <a:r>
              <a:rPr lang="fr-FR" sz="3600" dirty="0"/>
              <a:t>et autres textes juridiques (circulaires, lois, décrets)… </a:t>
            </a:r>
            <a:endParaRPr lang="fr-FR" sz="3600" dirty="0" smtClean="0"/>
          </a:p>
          <a:p>
            <a:pPr indent="0" algn="just">
              <a:spcAft>
                <a:spcPts val="0"/>
              </a:spcAft>
              <a:buFont typeface="Arial" pitchFamily="34" charset="0"/>
              <a:buNone/>
              <a:defRPr/>
            </a:pPr>
            <a:endParaRPr lang="fr-FR" sz="2800" dirty="0">
              <a:latin typeface="Candara" panose="020E0502030303020204" pitchFamily="34" charset="0"/>
            </a:endParaRPr>
          </a:p>
          <a:p>
            <a:pPr indent="0">
              <a:spcAft>
                <a:spcPts val="0"/>
              </a:spcAft>
              <a:buFont typeface="Arial" pitchFamily="34" charset="0"/>
              <a:buNone/>
              <a:defRPr/>
            </a:pPr>
            <a:endParaRPr lang="fr-FR" dirty="0"/>
          </a:p>
          <a:p>
            <a:pPr indent="0" algn="just">
              <a:spcAft>
                <a:spcPts val="0"/>
              </a:spcAft>
              <a:buFont typeface="Arial" pitchFamily="34" charset="0"/>
              <a:buNone/>
              <a:defRPr/>
            </a:pPr>
            <a:endParaRPr lang="fr-FR" sz="3600" dirty="0" smtClean="0">
              <a:solidFill>
                <a:schemeClr val="accent2">
                  <a:lumMod val="75000"/>
                </a:schemeClr>
              </a:solidFill>
              <a:effectLst>
                <a:outerShdw blurRad="38100" dist="38100" dir="2700000" algn="tl">
                  <a:srgbClr val="000000">
                    <a:alpha val="43137"/>
                  </a:srgbClr>
                </a:outerShdw>
              </a:effectLst>
              <a:latin typeface="Candara" panose="020E0502030303020204" pitchFamily="34" charset="0"/>
              <a:ea typeface="Times New Roman" panose="02020603050405020304" pitchFamily="18" charset="0"/>
            </a:endParaRPr>
          </a:p>
          <a:p>
            <a:pPr>
              <a:defRPr/>
            </a:pPr>
            <a:endParaRPr lang="fr-FR" altLang="fr-FR" dirty="0" smtClean="0">
              <a:latin typeface="Candara" panose="020E0502030303020204" pitchFamily="34" charset="0"/>
            </a:endParaRPr>
          </a:p>
        </p:txBody>
      </p:sp>
      <p:sp>
        <p:nvSpPr>
          <p:cNvPr id="7171" name="Espace réservé du numéro de diapositive 3"/>
          <p:cNvSpPr>
            <a:spLocks noGrp="1"/>
          </p:cNvSpPr>
          <p:nvPr>
            <p:ph type="sldNum" sz="quarter" idx="12"/>
          </p:nvPr>
        </p:nvSpPr>
        <p:spPr bwMode="auto">
          <a:noFill/>
          <a:ln>
            <a:miter lim="800000"/>
            <a:headEnd/>
            <a:tailEnd/>
          </a:ln>
        </p:spPr>
        <p:txBody>
          <a:bodyPr/>
          <a:lstStyle/>
          <a:p>
            <a:fld id="{9507BC70-166B-4602-88B5-D158D0EB604D}" type="slidenum">
              <a:rPr lang="fr-FR" smtClean="0"/>
              <a:pPr/>
              <a:t>6</a:t>
            </a:fld>
            <a:endParaRPr lang="fr-FR" smtClean="0"/>
          </a:p>
        </p:txBody>
      </p:sp>
    </p:spTree>
    <p:extLst>
      <p:ext uri="{BB962C8B-B14F-4D97-AF65-F5344CB8AC3E}">
        <p14:creationId xmlns:p14="http://schemas.microsoft.com/office/powerpoint/2010/main" val="494412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684138"/>
            <a:ext cx="12420600" cy="7423225"/>
          </a:xfrm>
        </p:spPr>
        <p:txBody>
          <a:bodyPr/>
          <a:lstStyle/>
          <a:p>
            <a:pPr marL="0" indent="0">
              <a:buNone/>
            </a:pPr>
            <a:r>
              <a:rPr lang="fr-FR" b="1" dirty="0">
                <a:solidFill>
                  <a:srgbClr val="FF0000"/>
                </a:solidFill>
                <a:effectLst>
                  <a:outerShdw blurRad="38100" dist="38100" dir="2700000" algn="tl">
                    <a:srgbClr val="000000">
                      <a:alpha val="43137"/>
                    </a:srgbClr>
                  </a:outerShdw>
                </a:effectLst>
              </a:rPr>
              <a:t>1.2. Objectifs de la recherche </a:t>
            </a:r>
            <a:r>
              <a:rPr lang="fr-FR" b="1" dirty="0" smtClean="0">
                <a:solidFill>
                  <a:srgbClr val="FF0000"/>
                </a:solidFill>
                <a:effectLst>
                  <a:outerShdw blurRad="38100" dist="38100" dir="2700000" algn="tl">
                    <a:srgbClr val="000000">
                      <a:alpha val="43137"/>
                    </a:srgbClr>
                  </a:outerShdw>
                </a:effectLst>
              </a:rPr>
              <a:t>documentaire</a:t>
            </a:r>
          </a:p>
          <a:p>
            <a:pPr marL="0" indent="0">
              <a:buNone/>
            </a:pPr>
            <a:r>
              <a:rPr lang="fr-FR" b="1" dirty="0" smtClean="0"/>
              <a:t> </a:t>
            </a:r>
            <a:r>
              <a:rPr lang="fr-FR" dirty="0"/>
              <a:t>La recherche documentaire permet de </a:t>
            </a:r>
            <a:r>
              <a:rPr lang="fr-FR" dirty="0" smtClean="0"/>
              <a:t>:</a:t>
            </a:r>
          </a:p>
          <a:p>
            <a:pPr marL="0" indent="0">
              <a:buNone/>
            </a:pPr>
            <a:r>
              <a:rPr lang="fr-FR" dirty="0" smtClean="0"/>
              <a:t> </a:t>
            </a:r>
            <a:r>
              <a:rPr lang="fr-FR" dirty="0"/>
              <a:t>• </a:t>
            </a:r>
            <a:r>
              <a:rPr lang="fr-FR" dirty="0" smtClean="0"/>
              <a:t>Renforcer les </a:t>
            </a:r>
            <a:r>
              <a:rPr lang="fr-FR" dirty="0"/>
              <a:t>connaissances du chercheur sur son sujet</a:t>
            </a:r>
            <a:r>
              <a:rPr lang="fr-FR" dirty="0" smtClean="0"/>
              <a:t>.</a:t>
            </a:r>
          </a:p>
          <a:p>
            <a:pPr marL="0" indent="0">
              <a:buNone/>
            </a:pPr>
            <a:r>
              <a:rPr lang="fr-FR" dirty="0" smtClean="0"/>
              <a:t> </a:t>
            </a:r>
            <a:r>
              <a:rPr lang="fr-FR" dirty="0"/>
              <a:t>• </a:t>
            </a:r>
            <a:r>
              <a:rPr lang="fr-FR" dirty="0" smtClean="0"/>
              <a:t>Faire naître </a:t>
            </a:r>
            <a:r>
              <a:rPr lang="fr-FR" dirty="0"/>
              <a:t>de nouvelles hypothèses de travail pour le chercheur. </a:t>
            </a:r>
            <a:endParaRPr lang="fr-FR" dirty="0" smtClean="0"/>
          </a:p>
          <a:p>
            <a:pPr marL="0" indent="0">
              <a:buNone/>
            </a:pPr>
            <a:r>
              <a:rPr lang="fr-FR" dirty="0"/>
              <a:t> </a:t>
            </a:r>
            <a:r>
              <a:rPr lang="fr-FR" dirty="0" smtClean="0"/>
              <a:t>• Trouver des </a:t>
            </a:r>
            <a:r>
              <a:rPr lang="fr-FR" dirty="0"/>
              <a:t>réponses à certaines interrogations de départ</a:t>
            </a:r>
            <a:r>
              <a:rPr lang="fr-FR" dirty="0" smtClean="0"/>
              <a:t>.</a:t>
            </a:r>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7</a:t>
            </a:fld>
            <a:endParaRPr lang="fr-FR"/>
          </a:p>
        </p:txBody>
      </p:sp>
      <p:sp>
        <p:nvSpPr>
          <p:cNvPr id="5" name="Rounded Rectangle 4"/>
          <p:cNvSpPr/>
          <p:nvPr/>
        </p:nvSpPr>
        <p:spPr>
          <a:xfrm>
            <a:off x="2160340" y="4572570"/>
            <a:ext cx="9433048" cy="2520280"/>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lang="fr-FR" sz="2800" dirty="0"/>
              <a:t>La finalité d'une bonne méthodologie de recherche est de faciliter la production d'un travail universitaire alliant richesse documentaire et rigueur scientifique</a:t>
            </a:r>
            <a:endParaRPr lang="en-US" sz="2800" dirty="0"/>
          </a:p>
        </p:txBody>
      </p:sp>
    </p:spTree>
    <p:extLst>
      <p:ext uri="{BB962C8B-B14F-4D97-AF65-F5344CB8AC3E}">
        <p14:creationId xmlns:p14="http://schemas.microsoft.com/office/powerpoint/2010/main" val="3198047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156" y="684138"/>
            <a:ext cx="13537504" cy="7423225"/>
          </a:xfrm>
        </p:spPr>
        <p:txBody>
          <a:bodyPr/>
          <a:lstStyle/>
          <a:p>
            <a:pPr marL="0" indent="0">
              <a:buNone/>
            </a:pPr>
            <a:r>
              <a:rPr lang="fr-FR" b="1" dirty="0">
                <a:solidFill>
                  <a:srgbClr val="FF0000"/>
                </a:solidFill>
                <a:effectLst>
                  <a:outerShdw blurRad="38100" dist="38100" dir="2700000" algn="tl">
                    <a:srgbClr val="000000">
                      <a:alpha val="43137"/>
                    </a:srgbClr>
                  </a:outerShdw>
                </a:effectLst>
              </a:rPr>
              <a:t>1.3. Méthodologie</a:t>
            </a:r>
          </a:p>
          <a:p>
            <a:pPr marL="0" indent="0">
              <a:buNone/>
            </a:pPr>
            <a:r>
              <a:rPr lang="fr-FR" dirty="0" smtClean="0"/>
              <a:t> </a:t>
            </a:r>
            <a:r>
              <a:rPr lang="fr-FR" dirty="0"/>
              <a:t>La démarche documentaire adoptée pour préparer son travail de recherche, quel qu’il soit, s’organise essentiellement en un processus de 3 grandes étapes </a:t>
            </a:r>
            <a:r>
              <a:rPr lang="fr-FR" dirty="0" smtClean="0"/>
              <a:t>:</a:t>
            </a:r>
          </a:p>
          <a:p>
            <a:pPr marL="0" indent="0">
              <a:buNone/>
            </a:pPr>
            <a:r>
              <a:rPr lang="fr-FR" dirty="0" smtClean="0"/>
              <a:t> </a:t>
            </a:r>
            <a:r>
              <a:rPr lang="fr-FR" dirty="0"/>
              <a:t>• </a:t>
            </a:r>
            <a:r>
              <a:rPr lang="fr-FR" b="1" dirty="0"/>
              <a:t>Étape 1 : </a:t>
            </a:r>
            <a:r>
              <a:rPr lang="fr-FR" dirty="0"/>
              <a:t>La préparation de la recherche qui consiste à analyser son sujet de recherche et à déterminer les types de documents permettant de fournir des informations pertinentes. </a:t>
            </a:r>
            <a:endParaRPr lang="fr-FR" dirty="0" smtClean="0"/>
          </a:p>
          <a:p>
            <a:pPr marL="0" indent="0">
              <a:buNone/>
            </a:pPr>
            <a:r>
              <a:rPr lang="fr-FR" dirty="0" smtClean="0"/>
              <a:t>• </a:t>
            </a:r>
            <a:r>
              <a:rPr lang="fr-FR" b="1" dirty="0"/>
              <a:t>Étape 2</a:t>
            </a:r>
            <a:r>
              <a:rPr lang="fr-FR" dirty="0"/>
              <a:t> </a:t>
            </a:r>
            <a:r>
              <a:rPr lang="fr-FR" b="1" dirty="0"/>
              <a:t>:</a:t>
            </a:r>
            <a:r>
              <a:rPr lang="fr-FR" dirty="0"/>
              <a:t> La recherche proprement dite qui consiste à chercher les références et à vérifier leur véracité et leur pertinence, et à sélectionner les informations. </a:t>
            </a:r>
            <a:endParaRPr lang="fr-FR" dirty="0" smtClean="0"/>
          </a:p>
          <a:p>
            <a:pPr marL="0" indent="0">
              <a:buNone/>
            </a:pPr>
            <a:r>
              <a:rPr lang="fr-FR" dirty="0" smtClean="0"/>
              <a:t>• </a:t>
            </a:r>
            <a:r>
              <a:rPr lang="fr-FR" b="1" dirty="0"/>
              <a:t>Étape 3 : </a:t>
            </a:r>
            <a:r>
              <a:rPr lang="fr-FR" dirty="0"/>
              <a:t>Citer correctement les sources et présenter une bibliographie afin d’éviter le plagiat</a:t>
            </a:r>
            <a:endParaRPr lang="en-US" dirty="0"/>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8</a:t>
            </a:fld>
            <a:endParaRPr lang="fr-FR"/>
          </a:p>
        </p:txBody>
      </p:sp>
    </p:spTree>
    <p:extLst>
      <p:ext uri="{BB962C8B-B14F-4D97-AF65-F5344CB8AC3E}">
        <p14:creationId xmlns:p14="http://schemas.microsoft.com/office/powerpoint/2010/main" val="2882957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756146"/>
            <a:ext cx="12420600" cy="7351217"/>
          </a:xfrm>
        </p:spPr>
        <p:txBody>
          <a:bodyPr/>
          <a:lstStyle/>
          <a:p>
            <a:pPr marL="0" indent="0" algn="ctr">
              <a:buNone/>
            </a:pPr>
            <a:endParaRPr lang="fr-FR" sz="3600" b="1" dirty="0" smtClean="0">
              <a:solidFill>
                <a:srgbClr val="FF0000"/>
              </a:solidFill>
              <a:effectLst>
                <a:outerShdw blurRad="38100" dist="38100" dir="2700000" algn="tl">
                  <a:srgbClr val="000000">
                    <a:alpha val="43137"/>
                  </a:srgbClr>
                </a:outerShdw>
              </a:effectLst>
            </a:endParaRPr>
          </a:p>
          <a:p>
            <a:pPr marL="0" indent="0" algn="ctr">
              <a:buNone/>
            </a:pPr>
            <a:endParaRPr lang="fr-FR" sz="3600" b="1" dirty="0">
              <a:solidFill>
                <a:srgbClr val="FF0000"/>
              </a:solidFill>
              <a:effectLst>
                <a:outerShdw blurRad="38100" dist="38100" dir="2700000" algn="tl">
                  <a:srgbClr val="000000">
                    <a:alpha val="43137"/>
                  </a:srgbClr>
                </a:outerShdw>
              </a:effectLst>
            </a:endParaRPr>
          </a:p>
          <a:p>
            <a:pPr marL="0" indent="0" algn="ctr">
              <a:buNone/>
            </a:pPr>
            <a:endParaRPr lang="fr-FR" sz="3600" b="1" dirty="0" smtClean="0">
              <a:solidFill>
                <a:srgbClr val="FF0000"/>
              </a:solidFill>
              <a:effectLst>
                <a:outerShdw blurRad="38100" dist="38100" dir="2700000" algn="tl">
                  <a:srgbClr val="000000">
                    <a:alpha val="43137"/>
                  </a:srgbClr>
                </a:outerShdw>
              </a:effectLst>
            </a:endParaRPr>
          </a:p>
          <a:p>
            <a:pPr marL="0" indent="0" algn="ctr">
              <a:buNone/>
            </a:pPr>
            <a:endParaRPr lang="fr-FR" sz="3600" b="1" dirty="0">
              <a:solidFill>
                <a:srgbClr val="FF0000"/>
              </a:solidFill>
              <a:effectLst>
                <a:outerShdw blurRad="38100" dist="38100" dir="2700000" algn="tl">
                  <a:srgbClr val="000000">
                    <a:alpha val="43137"/>
                  </a:srgbClr>
                </a:outerShdw>
              </a:effectLst>
            </a:endParaRPr>
          </a:p>
          <a:p>
            <a:pPr marL="0" indent="0" algn="ctr">
              <a:buNone/>
            </a:pPr>
            <a:endParaRPr lang="fr-FR" sz="3600" b="1" dirty="0" smtClean="0">
              <a:solidFill>
                <a:srgbClr val="FF0000"/>
              </a:solidFill>
              <a:effectLst>
                <a:outerShdw blurRad="38100" dist="38100" dir="2700000" algn="tl">
                  <a:srgbClr val="000000">
                    <a:alpha val="43137"/>
                  </a:srgbClr>
                </a:outerShdw>
              </a:effectLst>
            </a:endParaRPr>
          </a:p>
          <a:p>
            <a:pPr marL="0" indent="0" algn="ctr">
              <a:buNone/>
            </a:pPr>
            <a:r>
              <a:rPr lang="fr-FR" sz="3600" b="1" dirty="0" smtClean="0">
                <a:solidFill>
                  <a:srgbClr val="FF0000"/>
                </a:solidFill>
                <a:effectLst>
                  <a:outerShdw blurRad="38100" dist="38100" dir="2700000" algn="tl">
                    <a:srgbClr val="000000">
                      <a:alpha val="43137"/>
                    </a:srgbClr>
                  </a:outerShdw>
                </a:effectLst>
              </a:rPr>
              <a:t>La </a:t>
            </a:r>
            <a:r>
              <a:rPr lang="fr-FR" sz="3600" b="1" dirty="0">
                <a:solidFill>
                  <a:srgbClr val="FF0000"/>
                </a:solidFill>
                <a:effectLst>
                  <a:outerShdw blurRad="38100" dist="38100" dir="2700000" algn="tl">
                    <a:srgbClr val="000000">
                      <a:alpha val="43137"/>
                    </a:srgbClr>
                  </a:outerShdw>
                </a:effectLst>
              </a:rPr>
              <a:t>formulation d’une problématique</a:t>
            </a:r>
            <a:endParaRPr lang="en-US" dirty="0">
              <a:solidFill>
                <a:srgbClr val="FF0000"/>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pPr>
              <a:defRPr/>
            </a:pPr>
            <a:fld id="{DEC82800-461F-4232-A78A-69AC71ADF442}" type="slidenum">
              <a:rPr lang="fr-FR" smtClean="0"/>
              <a:pPr>
                <a:defRPr/>
              </a:pPr>
              <a:t>9</a:t>
            </a:fld>
            <a:endParaRPr lang="fr-FR"/>
          </a:p>
        </p:txBody>
      </p:sp>
    </p:spTree>
    <p:extLst>
      <p:ext uri="{BB962C8B-B14F-4D97-AF65-F5344CB8AC3E}">
        <p14:creationId xmlns:p14="http://schemas.microsoft.com/office/powerpoint/2010/main" val="1993792784"/>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19322</TotalTime>
  <Words>3980</Words>
  <Application>Microsoft Office PowerPoint</Application>
  <PresentationFormat>Custom</PresentationFormat>
  <Paragraphs>343</Paragraphs>
  <Slides>48</Slides>
  <Notes>8</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48</vt:i4>
      </vt:variant>
    </vt:vector>
  </HeadingPairs>
  <TitlesOfParts>
    <vt:vector size="61" baseType="lpstr">
      <vt:lpstr>Arial</vt:lpstr>
      <vt:lpstr>Calibri</vt:lpstr>
      <vt:lpstr>Calibri Light</vt:lpstr>
      <vt:lpstr>Candara</vt:lpstr>
      <vt:lpstr>Courier New</vt:lpstr>
      <vt:lpstr>Gilmer</vt:lpstr>
      <vt:lpstr>Inter</vt:lpstr>
      <vt:lpstr>Open Sans</vt:lpstr>
      <vt:lpstr>Times New Roman</vt:lpstr>
      <vt:lpstr>Wingdings</vt:lpstr>
      <vt:lpstr>Wingdings 2</vt:lpstr>
      <vt:lpstr>HDOfficeLightV0</vt:lpstr>
      <vt:lpstr>Thème Office</vt:lpstr>
      <vt:lpstr>UEM1(1)  Méthodes de recherche </vt:lpstr>
      <vt:lpstr>Programme du semestre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Initiation à la cartographie</dc:title>
  <dc:creator>amina mellakh</dc:creator>
  <cp:lastModifiedBy>SARIUB</cp:lastModifiedBy>
  <cp:revision>387</cp:revision>
  <dcterms:created xsi:type="dcterms:W3CDTF">2017-10-23T17:46:05Z</dcterms:created>
  <dcterms:modified xsi:type="dcterms:W3CDTF">2023-05-03T16:20:23Z</dcterms:modified>
</cp:coreProperties>
</file>