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6" r:id="rId3"/>
    <p:sldId id="287" r:id="rId4"/>
    <p:sldId id="257" r:id="rId5"/>
    <p:sldId id="258" r:id="rId6"/>
    <p:sldId id="262" r:id="rId7"/>
    <p:sldId id="259" r:id="rId8"/>
    <p:sldId id="260" r:id="rId9"/>
    <p:sldId id="261" r:id="rId10"/>
    <p:sldId id="270" r:id="rId11"/>
    <p:sldId id="271" r:id="rId12"/>
    <p:sldId id="272" r:id="rId13"/>
    <p:sldId id="273" r:id="rId14"/>
    <p:sldId id="275" r:id="rId15"/>
    <p:sldId id="277" r:id="rId16"/>
    <p:sldId id="278" r:id="rId17"/>
    <p:sldId id="279" r:id="rId18"/>
    <p:sldId id="285" r:id="rId19"/>
    <p:sldId id="264" r:id="rId20"/>
    <p:sldId id="265" r:id="rId21"/>
    <p:sldId id="266" r:id="rId22"/>
    <p:sldId id="267" r:id="rId23"/>
    <p:sldId id="26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9C21B-8947-4988-830D-703B3AB7ADB0}" type="datetimeFigureOut">
              <a:rPr lang="fr-FR" smtClean="0"/>
              <a:t>25/10/2024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4BD87-5289-45CA-8429-0A6DFF63731B}" type="slidenum">
              <a:rPr lang="fr-FR" smtClean="0"/>
              <a:t>‹#›</a:t>
            </a:fld>
            <a:endParaRPr lang="fr-FR"/>
          </a:p>
        </p:txBody>
      </p:sp>
    </p:spTree>
    <p:extLst>
      <p:ext uri="{BB962C8B-B14F-4D97-AF65-F5344CB8AC3E}">
        <p14:creationId xmlns:p14="http://schemas.microsoft.com/office/powerpoint/2010/main" val="10533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Par exemple, les quartiers verts sont un concept et un modèle d’aménagement urbain qui comporte des éléments environnementaux et socioéconomiques. Tam et al. (2018) définissent le concept du quartier vert à l’aide des caractéristiques suivantes : « dense, usage mixte, design à l’échelle humaine, active et orienté vers les transports en commun (TC) et présence d’espaces verts. » On remarque que ces critères portent sur des indicateurs de performance environnementale et socioéconomique. L’usage mixte, orienté à l’échelle humaine et vers les TC respecte les aspects socioéconomiques, favorise la présence de logements abordables et d’opportunité d’emplois variés à proximité. La densité et l’accessibilité des TC jouent d’ailleurs un rôle primordial en permettant de réduire les déplacements automobiles, les émissions de GES subséquents et les coûts de transports individuels. </a:t>
            </a:r>
          </a:p>
        </p:txBody>
      </p:sp>
      <p:sp>
        <p:nvSpPr>
          <p:cNvPr id="4" name="Slide Number Placeholder 3"/>
          <p:cNvSpPr>
            <a:spLocks noGrp="1"/>
          </p:cNvSpPr>
          <p:nvPr>
            <p:ph type="sldNum" sz="quarter" idx="5"/>
          </p:nvPr>
        </p:nvSpPr>
        <p:spPr/>
        <p:txBody>
          <a:bodyPr/>
          <a:lstStyle/>
          <a:p>
            <a:fld id="{DFB4BD87-5289-45CA-8429-0A6DFF63731B}" type="slidenum">
              <a:rPr lang="fr-FR" smtClean="0"/>
              <a:t>13</a:t>
            </a:fld>
            <a:endParaRPr lang="fr-FR"/>
          </a:p>
        </p:txBody>
      </p:sp>
    </p:spTree>
    <p:extLst>
      <p:ext uri="{BB962C8B-B14F-4D97-AF65-F5344CB8AC3E}">
        <p14:creationId xmlns:p14="http://schemas.microsoft.com/office/powerpoint/2010/main" val="159690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des plans d'action pour l'inclusion sociale afin de s'attaquer à des problèmes tels que la pauvreté, l’inclusion des femmes (p. ex. Vienne), le chômage, la discrimination et la ségrégation </a:t>
            </a:r>
          </a:p>
        </p:txBody>
      </p:sp>
      <p:sp>
        <p:nvSpPr>
          <p:cNvPr id="4" name="Slide Number Placeholder 3"/>
          <p:cNvSpPr>
            <a:spLocks noGrp="1"/>
          </p:cNvSpPr>
          <p:nvPr>
            <p:ph type="sldNum" sz="quarter" idx="5"/>
          </p:nvPr>
        </p:nvSpPr>
        <p:spPr/>
        <p:txBody>
          <a:bodyPr/>
          <a:lstStyle/>
          <a:p>
            <a:fld id="{DFB4BD87-5289-45CA-8429-0A6DFF63731B}" type="slidenum">
              <a:rPr lang="fr-FR" smtClean="0"/>
              <a:t>15</a:t>
            </a:fld>
            <a:endParaRPr lang="fr-FR"/>
          </a:p>
        </p:txBody>
      </p:sp>
    </p:spTree>
    <p:extLst>
      <p:ext uri="{BB962C8B-B14F-4D97-AF65-F5344CB8AC3E}">
        <p14:creationId xmlns:p14="http://schemas.microsoft.com/office/powerpoint/2010/main" val="135322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ville résiliente est organisée de manière à être capable de résister et de s’adapter au(x) choc(s) externes, assurant ainsi sa pérennité et sa capacité à être durable à long terme. </a:t>
            </a:r>
          </a:p>
        </p:txBody>
      </p:sp>
      <p:sp>
        <p:nvSpPr>
          <p:cNvPr id="4" name="Slide Number Placeholder 3"/>
          <p:cNvSpPr>
            <a:spLocks noGrp="1"/>
          </p:cNvSpPr>
          <p:nvPr>
            <p:ph type="sldNum" sz="quarter" idx="5"/>
          </p:nvPr>
        </p:nvSpPr>
        <p:spPr/>
        <p:txBody>
          <a:bodyPr/>
          <a:lstStyle/>
          <a:p>
            <a:fld id="{DFB4BD87-5289-45CA-8429-0A6DFF63731B}" type="slidenum">
              <a:rPr lang="fr-FR" smtClean="0"/>
              <a:t>17</a:t>
            </a:fld>
            <a:endParaRPr lang="fr-FR"/>
          </a:p>
        </p:txBody>
      </p:sp>
    </p:spTree>
    <p:extLst>
      <p:ext uri="{BB962C8B-B14F-4D97-AF65-F5344CB8AC3E}">
        <p14:creationId xmlns:p14="http://schemas.microsoft.com/office/powerpoint/2010/main" val="384543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GHG : emission de gaz a effet de serre </a:t>
            </a:r>
          </a:p>
        </p:txBody>
      </p:sp>
      <p:sp>
        <p:nvSpPr>
          <p:cNvPr id="4" name="Slide Number Placeholder 3"/>
          <p:cNvSpPr>
            <a:spLocks noGrp="1"/>
          </p:cNvSpPr>
          <p:nvPr>
            <p:ph type="sldNum" sz="quarter" idx="5"/>
          </p:nvPr>
        </p:nvSpPr>
        <p:spPr/>
        <p:txBody>
          <a:bodyPr/>
          <a:lstStyle/>
          <a:p>
            <a:fld id="{DFB4BD87-5289-45CA-8429-0A6DFF63731B}" type="slidenum">
              <a:rPr lang="fr-FR" smtClean="0"/>
              <a:t>20</a:t>
            </a:fld>
            <a:endParaRPr lang="fr-FR"/>
          </a:p>
        </p:txBody>
      </p:sp>
    </p:spTree>
    <p:extLst>
      <p:ext uri="{BB962C8B-B14F-4D97-AF65-F5344CB8AC3E}">
        <p14:creationId xmlns:p14="http://schemas.microsoft.com/office/powerpoint/2010/main" val="376363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Entrées : ce qui entre comme ressources (matiéres premiéres) </a:t>
            </a:r>
          </a:p>
          <a:p>
            <a:r>
              <a:rPr lang="fr-FR" dirty="0"/>
              <a:t>Addition nette au stock: </a:t>
            </a:r>
          </a:p>
        </p:txBody>
      </p:sp>
      <p:sp>
        <p:nvSpPr>
          <p:cNvPr id="4" name="Slide Number Placeholder 3"/>
          <p:cNvSpPr>
            <a:spLocks noGrp="1"/>
          </p:cNvSpPr>
          <p:nvPr>
            <p:ph type="sldNum" sz="quarter" idx="5"/>
          </p:nvPr>
        </p:nvSpPr>
        <p:spPr/>
        <p:txBody>
          <a:bodyPr/>
          <a:lstStyle/>
          <a:p>
            <a:fld id="{DFB4BD87-5289-45CA-8429-0A6DFF63731B}" type="slidenum">
              <a:rPr lang="fr-FR" smtClean="0"/>
              <a:t>22</a:t>
            </a:fld>
            <a:endParaRPr lang="fr-FR"/>
          </a:p>
        </p:txBody>
      </p:sp>
    </p:spTree>
    <p:extLst>
      <p:ext uri="{BB962C8B-B14F-4D97-AF65-F5344CB8AC3E}">
        <p14:creationId xmlns:p14="http://schemas.microsoft.com/office/powerpoint/2010/main" val="303751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approche vise à comprendre la manière dont un territoire prélève, importe, transforme, consomme, rejette et exporte l’énergie et les matières</a:t>
            </a:r>
          </a:p>
        </p:txBody>
      </p:sp>
      <p:sp>
        <p:nvSpPr>
          <p:cNvPr id="4" name="Slide Number Placeholder 3"/>
          <p:cNvSpPr>
            <a:spLocks noGrp="1"/>
          </p:cNvSpPr>
          <p:nvPr>
            <p:ph type="sldNum" sz="quarter" idx="5"/>
          </p:nvPr>
        </p:nvSpPr>
        <p:spPr/>
        <p:txBody>
          <a:bodyPr/>
          <a:lstStyle/>
          <a:p>
            <a:fld id="{DFB4BD87-5289-45CA-8429-0A6DFF63731B}" type="slidenum">
              <a:rPr lang="fr-FR" smtClean="0"/>
              <a:t>23</a:t>
            </a:fld>
            <a:endParaRPr lang="fr-FR"/>
          </a:p>
        </p:txBody>
      </p:sp>
    </p:spTree>
    <p:extLst>
      <p:ext uri="{BB962C8B-B14F-4D97-AF65-F5344CB8AC3E}">
        <p14:creationId xmlns:p14="http://schemas.microsoft.com/office/powerpoint/2010/main" val="354056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D5D4-1713-FDB9-8349-64E9077208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B76ACC89-9B53-7726-74B7-274B9BEE1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8AC15626-CCA0-5993-DE6F-9DD4B0756281}"/>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5" name="Footer Placeholder 4">
            <a:extLst>
              <a:ext uri="{FF2B5EF4-FFF2-40B4-BE49-F238E27FC236}">
                <a16:creationId xmlns:a16="http://schemas.microsoft.com/office/drawing/2014/main" id="{8BF19909-29C0-DA0A-7EA0-B9FEEEBF818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B3FFA09-282C-0ADE-2CB2-FE2EDAC1B015}"/>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364151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65CB-35F9-100B-795B-25541E80973A}"/>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253D588E-22AD-65CD-1122-96611016BC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EB011A63-62CC-73B0-734F-825A78656A36}"/>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5" name="Footer Placeholder 4">
            <a:extLst>
              <a:ext uri="{FF2B5EF4-FFF2-40B4-BE49-F238E27FC236}">
                <a16:creationId xmlns:a16="http://schemas.microsoft.com/office/drawing/2014/main" id="{99C00552-C496-305D-BCA6-6939DB47295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A0D6D7E-F6FF-91C7-ED37-7FE2EE9C3FC0}"/>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373008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5A2C4-DEC1-60E4-CBD3-AFA2AC0DD21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6ACFEF69-E973-CC79-F7DA-084870144F8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467727D2-A9E4-FFE6-4CA1-E291F3D6C28A}"/>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5" name="Footer Placeholder 4">
            <a:extLst>
              <a:ext uri="{FF2B5EF4-FFF2-40B4-BE49-F238E27FC236}">
                <a16:creationId xmlns:a16="http://schemas.microsoft.com/office/drawing/2014/main" id="{6D70D9D4-D460-5964-E6E8-F68723A3A71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4BA277F-9A21-8F92-5D1F-B620657A6500}"/>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427202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129C-AADA-E84B-3DB2-0C64E2041804}"/>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367516AA-8208-5CF7-3984-8F306D023B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0DD68583-7F1A-A713-FA0F-693E806420F9}"/>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5" name="Footer Placeholder 4">
            <a:extLst>
              <a:ext uri="{FF2B5EF4-FFF2-40B4-BE49-F238E27FC236}">
                <a16:creationId xmlns:a16="http://schemas.microsoft.com/office/drawing/2014/main" id="{E78E6C8C-14AF-3715-070A-14C7882351D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1F22551-0F05-FD47-C5EF-9328C475961A}"/>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344884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EF6B-C006-57BF-02AA-77301008DE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15B535CC-AA96-1C4A-A6C8-7CB778C10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C40BE98-7C99-EA9A-B2BC-D714E989D7DE}"/>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5" name="Footer Placeholder 4">
            <a:extLst>
              <a:ext uri="{FF2B5EF4-FFF2-40B4-BE49-F238E27FC236}">
                <a16:creationId xmlns:a16="http://schemas.microsoft.com/office/drawing/2014/main" id="{44F9FCFE-A9CB-F11A-E6EF-2A20C239480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D7DC286-5A05-BBA2-CF08-950C1791A6F4}"/>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211693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54B2-D304-EFC3-1869-4B248A90AF52}"/>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C6A67D5E-0059-DB4B-5690-B96F6A43AF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9D8E66EF-FA33-603F-32DC-877B5BC215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E94A1D06-E17E-15FA-F4CC-9C524D1B0B5F}"/>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6" name="Footer Placeholder 5">
            <a:extLst>
              <a:ext uri="{FF2B5EF4-FFF2-40B4-BE49-F238E27FC236}">
                <a16:creationId xmlns:a16="http://schemas.microsoft.com/office/drawing/2014/main" id="{5F90D31E-C86E-2A49-F833-CAAC8C9C3A7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D4FCD19-6282-DE83-1691-061082B2C674}"/>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305468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54DB-4205-1D43-FC50-7C3F57DD18E1}"/>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02B8E978-15D4-1883-B1FC-39FD8FD85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C83E63-C5ED-83C5-9F3D-90113FE044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4A77BA3F-B8F8-4F92-804B-FE87376EE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84F4ED-175D-D803-D819-EBC05A9233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6109FAF9-A616-B467-F3C7-556C850EA6D4}"/>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8" name="Footer Placeholder 7">
            <a:extLst>
              <a:ext uri="{FF2B5EF4-FFF2-40B4-BE49-F238E27FC236}">
                <a16:creationId xmlns:a16="http://schemas.microsoft.com/office/drawing/2014/main" id="{30108843-C247-ADCC-A7A5-C67DFFA5D5FF}"/>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7DAB49AB-6813-27E3-7F40-E17B441AF4F3}"/>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83708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59DF-51C7-3F10-E18B-3D2D43642631}"/>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D330C918-FD4C-FE5D-450E-239C4E3E842D}"/>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4" name="Footer Placeholder 3">
            <a:extLst>
              <a:ext uri="{FF2B5EF4-FFF2-40B4-BE49-F238E27FC236}">
                <a16:creationId xmlns:a16="http://schemas.microsoft.com/office/drawing/2014/main" id="{1E627568-F930-8BB4-8D00-06ACA3769F7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CFD5F92-3637-C752-A20B-A91C306E2828}"/>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306500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F0196-9005-F63C-9057-AC39917D907F}"/>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3" name="Footer Placeholder 2">
            <a:extLst>
              <a:ext uri="{FF2B5EF4-FFF2-40B4-BE49-F238E27FC236}">
                <a16:creationId xmlns:a16="http://schemas.microsoft.com/office/drawing/2014/main" id="{89EE85F7-B01A-0E1B-6B44-6C58374A383C}"/>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82B666D-DB6F-A924-B895-D941D1D63D7F}"/>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27026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7DB2-726E-3C27-BDB4-C325895DC6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2688BD29-03DC-C821-40AA-0FBB59249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0B273FD2-8425-0F74-847A-048D8E46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13B455-1F35-6336-FC4A-719E09AFB0B4}"/>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6" name="Footer Placeholder 5">
            <a:extLst>
              <a:ext uri="{FF2B5EF4-FFF2-40B4-BE49-F238E27FC236}">
                <a16:creationId xmlns:a16="http://schemas.microsoft.com/office/drawing/2014/main" id="{04122C81-62AB-B2A4-E82A-D17DD45A906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F47BE79-4CD7-6F0B-14F7-D47EA90F3391}"/>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204473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20A7-6AF9-3068-8EA9-7F4E5CF7AB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479C2416-402D-3E92-D6F7-C11919C3AC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BC0239B-2AD4-44A3-FFC0-D856E598F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A56891-2CF2-FF67-9E09-F3D600459833}"/>
              </a:ext>
            </a:extLst>
          </p:cNvPr>
          <p:cNvSpPr>
            <a:spLocks noGrp="1"/>
          </p:cNvSpPr>
          <p:nvPr>
            <p:ph type="dt" sz="half" idx="10"/>
          </p:nvPr>
        </p:nvSpPr>
        <p:spPr/>
        <p:txBody>
          <a:bodyPr/>
          <a:lstStyle/>
          <a:p>
            <a:fld id="{9D4DB8AB-FBE5-41F5-B0DA-30E0DAB6E534}" type="datetimeFigureOut">
              <a:rPr lang="fr-FR" smtClean="0"/>
              <a:t>25/10/2024</a:t>
            </a:fld>
            <a:endParaRPr lang="fr-FR"/>
          </a:p>
        </p:txBody>
      </p:sp>
      <p:sp>
        <p:nvSpPr>
          <p:cNvPr id="6" name="Footer Placeholder 5">
            <a:extLst>
              <a:ext uri="{FF2B5EF4-FFF2-40B4-BE49-F238E27FC236}">
                <a16:creationId xmlns:a16="http://schemas.microsoft.com/office/drawing/2014/main" id="{B9BDE328-9C7E-B456-8444-76ADD69B28E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E555968-5909-6BB7-F330-211F2C6E8870}"/>
              </a:ext>
            </a:extLst>
          </p:cNvPr>
          <p:cNvSpPr>
            <a:spLocks noGrp="1"/>
          </p:cNvSpPr>
          <p:nvPr>
            <p:ph type="sldNum" sz="quarter" idx="12"/>
          </p:nvPr>
        </p:nvSpPr>
        <p:spPr/>
        <p:txBody>
          <a:bodyPr/>
          <a:lstStyle/>
          <a:p>
            <a:fld id="{A861B6AA-5BC6-4F92-A794-D8DFE90E1973}" type="slidenum">
              <a:rPr lang="fr-FR" smtClean="0"/>
              <a:t>‹#›</a:t>
            </a:fld>
            <a:endParaRPr lang="fr-FR"/>
          </a:p>
        </p:txBody>
      </p:sp>
    </p:spTree>
    <p:extLst>
      <p:ext uri="{BB962C8B-B14F-4D97-AF65-F5344CB8AC3E}">
        <p14:creationId xmlns:p14="http://schemas.microsoft.com/office/powerpoint/2010/main" val="422448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916BC1-EDF7-2BE8-C0BB-8950588E7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E791C061-D5C2-9F4B-E897-502355F68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A16ADC02-F3AC-AC40-97B3-B9807EDC8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DB8AB-FBE5-41F5-B0DA-30E0DAB6E534}" type="datetimeFigureOut">
              <a:rPr lang="fr-FR" smtClean="0"/>
              <a:t>25/10/2024</a:t>
            </a:fld>
            <a:endParaRPr lang="fr-FR"/>
          </a:p>
        </p:txBody>
      </p:sp>
      <p:sp>
        <p:nvSpPr>
          <p:cNvPr id="5" name="Footer Placeholder 4">
            <a:extLst>
              <a:ext uri="{FF2B5EF4-FFF2-40B4-BE49-F238E27FC236}">
                <a16:creationId xmlns:a16="http://schemas.microsoft.com/office/drawing/2014/main" id="{7D216F72-B967-04AB-5957-3E1FF34EF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9C1F1E3-FFE2-706A-F0A6-4447E049F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1B6AA-5BC6-4F92-A794-D8DFE90E1973}" type="slidenum">
              <a:rPr lang="fr-FR" smtClean="0"/>
              <a:t>‹#›</a:t>
            </a:fld>
            <a:endParaRPr lang="fr-FR"/>
          </a:p>
        </p:txBody>
      </p:sp>
    </p:spTree>
    <p:extLst>
      <p:ext uri="{BB962C8B-B14F-4D97-AF65-F5344CB8AC3E}">
        <p14:creationId xmlns:p14="http://schemas.microsoft.com/office/powerpoint/2010/main" val="3975522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7849-DFEE-DC89-21CD-BEF32B6A6E76}"/>
              </a:ext>
            </a:extLst>
          </p:cNvPr>
          <p:cNvSpPr>
            <a:spLocks noGrp="1"/>
          </p:cNvSpPr>
          <p:nvPr>
            <p:ph type="ctrTitle"/>
          </p:nvPr>
        </p:nvSpPr>
        <p:spPr>
          <a:xfrm>
            <a:off x="1524000" y="3139263"/>
            <a:ext cx="9144000" cy="579474"/>
          </a:xfrm>
        </p:spPr>
        <p:txBody>
          <a:bodyPr>
            <a:noAutofit/>
          </a:bodyPr>
          <a:lstStyle/>
          <a:p>
            <a:r>
              <a:rPr lang="fr-FR" sz="4000" b="1" dirty="0">
                <a:solidFill>
                  <a:srgbClr val="FF0000"/>
                </a:solidFill>
              </a:rPr>
              <a:t>Initiation au développement durable en ville </a:t>
            </a:r>
          </a:p>
        </p:txBody>
      </p:sp>
      <p:sp>
        <p:nvSpPr>
          <p:cNvPr id="3" name="Subtitle 2">
            <a:extLst>
              <a:ext uri="{FF2B5EF4-FFF2-40B4-BE49-F238E27FC236}">
                <a16:creationId xmlns:a16="http://schemas.microsoft.com/office/drawing/2014/main" id="{3F8830B9-02F0-EAB8-FA8C-DAA44E404E7A}"/>
              </a:ext>
            </a:extLst>
          </p:cNvPr>
          <p:cNvSpPr>
            <a:spLocks noGrp="1"/>
          </p:cNvSpPr>
          <p:nvPr>
            <p:ph type="subTitle" idx="1"/>
          </p:nvPr>
        </p:nvSpPr>
        <p:spPr>
          <a:xfrm>
            <a:off x="1662223" y="6156250"/>
            <a:ext cx="9144000" cy="365383"/>
          </a:xfrm>
        </p:spPr>
        <p:txBody>
          <a:bodyPr>
            <a:normAutofit fontScale="92500" lnSpcReduction="20000"/>
          </a:bodyPr>
          <a:lstStyle/>
          <a:p>
            <a:r>
              <a:rPr lang="fr-FR" b="1" dirty="0"/>
              <a:t>H. Medjahed 2024</a:t>
            </a:r>
          </a:p>
        </p:txBody>
      </p:sp>
      <p:sp>
        <p:nvSpPr>
          <p:cNvPr id="4" name="TextBox 3">
            <a:extLst>
              <a:ext uri="{FF2B5EF4-FFF2-40B4-BE49-F238E27FC236}">
                <a16:creationId xmlns:a16="http://schemas.microsoft.com/office/drawing/2014/main" id="{5E816267-0DEC-4851-6582-37EAB136DCCF}"/>
              </a:ext>
            </a:extLst>
          </p:cNvPr>
          <p:cNvSpPr txBox="1"/>
          <p:nvPr/>
        </p:nvSpPr>
        <p:spPr>
          <a:xfrm>
            <a:off x="5325139" y="1904632"/>
            <a:ext cx="2085754" cy="584775"/>
          </a:xfrm>
          <a:prstGeom prst="rect">
            <a:avLst/>
          </a:prstGeom>
          <a:noFill/>
        </p:spPr>
        <p:txBody>
          <a:bodyPr wrap="square" rtlCol="0">
            <a:spAutoFit/>
          </a:bodyPr>
          <a:lstStyle/>
          <a:p>
            <a:pPr algn="ctr"/>
            <a:r>
              <a:rPr lang="fr-FR" sz="3200" b="1" u="sng" dirty="0">
                <a:solidFill>
                  <a:srgbClr val="C00000"/>
                </a:solidFill>
              </a:rPr>
              <a:t>Cours n° 1</a:t>
            </a:r>
            <a:r>
              <a:rPr lang="fr-FR" sz="2000" dirty="0"/>
              <a:t>:</a:t>
            </a:r>
          </a:p>
        </p:txBody>
      </p:sp>
    </p:spTree>
    <p:extLst>
      <p:ext uri="{BB962C8B-B14F-4D97-AF65-F5344CB8AC3E}">
        <p14:creationId xmlns:p14="http://schemas.microsoft.com/office/powerpoint/2010/main" val="57310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0568-AB17-2908-2770-9A345C45109E}"/>
              </a:ext>
            </a:extLst>
          </p:cNvPr>
          <p:cNvSpPr>
            <a:spLocks noGrp="1"/>
          </p:cNvSpPr>
          <p:nvPr>
            <p:ph type="ctrTitle"/>
          </p:nvPr>
        </p:nvSpPr>
        <p:spPr>
          <a:xfrm>
            <a:off x="0" y="101637"/>
            <a:ext cx="10125740" cy="557581"/>
          </a:xfrm>
        </p:spPr>
        <p:txBody>
          <a:bodyPr>
            <a:normAutofit fontScale="90000"/>
          </a:bodyPr>
          <a:lstStyle/>
          <a:p>
            <a:pPr algn="l"/>
            <a:r>
              <a:rPr lang="fr-FR" sz="4000" b="1" u="sng" dirty="0">
                <a:solidFill>
                  <a:srgbClr val="FF0000"/>
                </a:solidFill>
              </a:rPr>
              <a:t>4- Développement durable dans le contexte urbain:</a:t>
            </a:r>
          </a:p>
        </p:txBody>
      </p:sp>
      <p:sp>
        <p:nvSpPr>
          <p:cNvPr id="3" name="Subtitle 2">
            <a:extLst>
              <a:ext uri="{FF2B5EF4-FFF2-40B4-BE49-F238E27FC236}">
                <a16:creationId xmlns:a16="http://schemas.microsoft.com/office/drawing/2014/main" id="{8CF653C1-CEB8-D940-2250-4FCDF3CF7966}"/>
              </a:ext>
            </a:extLst>
          </p:cNvPr>
          <p:cNvSpPr>
            <a:spLocks noGrp="1"/>
          </p:cNvSpPr>
          <p:nvPr>
            <p:ph type="subTitle" idx="1"/>
          </p:nvPr>
        </p:nvSpPr>
        <p:spPr>
          <a:xfrm>
            <a:off x="0" y="868002"/>
            <a:ext cx="12036056" cy="1938993"/>
          </a:xfrm>
        </p:spPr>
        <p:txBody>
          <a:bodyPr>
            <a:normAutofit lnSpcReduction="10000"/>
          </a:bodyPr>
          <a:lstStyle/>
          <a:p>
            <a:pPr algn="l"/>
            <a:r>
              <a:rPr lang="fr-FR" sz="2800" b="1" u="sng" dirty="0">
                <a:solidFill>
                  <a:srgbClr val="00B050"/>
                </a:solidFill>
              </a:rPr>
              <a:t>A- L’approche environnementaliste : </a:t>
            </a:r>
          </a:p>
          <a:p>
            <a:pPr algn="l"/>
            <a:endParaRPr lang="fr-FR" sz="2800" b="1" u="sng" dirty="0">
              <a:solidFill>
                <a:srgbClr val="00B050"/>
              </a:solidFill>
            </a:endParaRPr>
          </a:p>
          <a:p>
            <a:pPr algn="just"/>
            <a:r>
              <a:rPr lang="fr-FR" dirty="0"/>
              <a:t>Selon cette approche, le développement durable de la ville serait circonscrit aux seules préoccupations environnementales. Il consisterait notamment à réduire les impacts environnementaux négatifs de la ville à travers:</a:t>
            </a:r>
          </a:p>
          <a:p>
            <a:pPr algn="l"/>
            <a:endParaRPr lang="fr-FR" dirty="0">
              <a:solidFill>
                <a:srgbClr val="FF0000"/>
              </a:solidFill>
            </a:endParaRPr>
          </a:p>
        </p:txBody>
      </p:sp>
      <p:sp>
        <p:nvSpPr>
          <p:cNvPr id="4" name="TextBox 3">
            <a:extLst>
              <a:ext uri="{FF2B5EF4-FFF2-40B4-BE49-F238E27FC236}">
                <a16:creationId xmlns:a16="http://schemas.microsoft.com/office/drawing/2014/main" id="{2CD26562-A8EA-9DD5-B76D-321FB683EB49}"/>
              </a:ext>
            </a:extLst>
          </p:cNvPr>
          <p:cNvSpPr txBox="1"/>
          <p:nvPr/>
        </p:nvSpPr>
        <p:spPr>
          <a:xfrm>
            <a:off x="159488" y="3429000"/>
            <a:ext cx="11717079" cy="1938992"/>
          </a:xfrm>
          <a:prstGeom prst="rect">
            <a:avLst/>
          </a:prstGeom>
          <a:solidFill>
            <a:srgbClr val="92D050"/>
          </a:solidFill>
        </p:spPr>
        <p:txBody>
          <a:bodyPr wrap="square" rtlCol="0">
            <a:spAutoFit/>
          </a:bodyPr>
          <a:lstStyle/>
          <a:p>
            <a:pPr marL="342900" indent="-342900" algn="l">
              <a:buFont typeface="Arial" panose="020B0604020202020204" pitchFamily="34" charset="0"/>
              <a:buChar char="•"/>
            </a:pPr>
            <a:r>
              <a:rPr lang="fr-FR" sz="2400" dirty="0"/>
              <a:t>La gestion des matiéres résiduels </a:t>
            </a:r>
          </a:p>
          <a:p>
            <a:pPr marL="342900" indent="-342900" algn="l">
              <a:buFont typeface="Arial" panose="020B0604020202020204" pitchFamily="34" charset="0"/>
              <a:buChar char="•"/>
            </a:pPr>
            <a:r>
              <a:rPr lang="fr-FR" sz="2400" dirty="0"/>
              <a:t>Le dévelopmmenet des modes de transport collectif et la densification urbaine</a:t>
            </a:r>
          </a:p>
          <a:p>
            <a:pPr marL="342900" indent="-342900" algn="l">
              <a:buFont typeface="Arial" panose="020B0604020202020204" pitchFamily="34" charset="0"/>
              <a:buChar char="•"/>
            </a:pPr>
            <a:r>
              <a:rPr lang="fr-FR" sz="2400" dirty="0"/>
              <a:t>Gestion rationnelle des resources en eau </a:t>
            </a:r>
          </a:p>
          <a:p>
            <a:pPr marL="342900" indent="-342900" algn="l">
              <a:buFont typeface="Arial" panose="020B0604020202020204" pitchFamily="34" charset="0"/>
              <a:buChar char="•"/>
            </a:pPr>
            <a:r>
              <a:rPr lang="fr-FR" sz="2400" dirty="0"/>
              <a:t>promouvoir des programmes de verdissement et d’expansion des parcs naturels afin de lutter contre les îlots de chaleur urbaine et la pollution de l’air</a:t>
            </a:r>
          </a:p>
        </p:txBody>
      </p:sp>
    </p:spTree>
    <p:extLst>
      <p:ext uri="{BB962C8B-B14F-4D97-AF65-F5344CB8AC3E}">
        <p14:creationId xmlns:p14="http://schemas.microsoft.com/office/powerpoint/2010/main" val="29168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1475-453B-DBBD-0ADC-FED3C748D542}"/>
              </a:ext>
            </a:extLst>
          </p:cNvPr>
          <p:cNvSpPr>
            <a:spLocks noGrp="1"/>
          </p:cNvSpPr>
          <p:nvPr>
            <p:ph type="ctrTitle"/>
          </p:nvPr>
        </p:nvSpPr>
        <p:spPr>
          <a:xfrm>
            <a:off x="67339" y="1"/>
            <a:ext cx="12057321" cy="1050222"/>
          </a:xfrm>
          <a:solidFill>
            <a:schemeClr val="accent4">
              <a:lumMod val="60000"/>
              <a:lumOff val="40000"/>
            </a:schemeClr>
          </a:solidFill>
        </p:spPr>
        <p:txBody>
          <a:bodyPr>
            <a:normAutofit/>
          </a:bodyPr>
          <a:lstStyle/>
          <a:p>
            <a:pPr algn="just"/>
            <a:r>
              <a:rPr lang="fr-FR" sz="2800" b="1" dirty="0">
                <a:solidFill>
                  <a:srgbClr val="FF0000"/>
                </a:solidFill>
              </a:rPr>
              <a:t>L’approche environnementaliste doit étre réconcilié avec ‘’le volet social’’ et ‘’économique’’</a:t>
            </a:r>
          </a:p>
        </p:txBody>
      </p:sp>
      <p:sp>
        <p:nvSpPr>
          <p:cNvPr id="3" name="Subtitle 2">
            <a:extLst>
              <a:ext uri="{FF2B5EF4-FFF2-40B4-BE49-F238E27FC236}">
                <a16:creationId xmlns:a16="http://schemas.microsoft.com/office/drawing/2014/main" id="{CD7D042F-EB94-578A-9909-101B1608CB97}"/>
              </a:ext>
            </a:extLst>
          </p:cNvPr>
          <p:cNvSpPr>
            <a:spLocks noGrp="1"/>
          </p:cNvSpPr>
          <p:nvPr>
            <p:ph type="subTitle" idx="1"/>
          </p:nvPr>
        </p:nvSpPr>
        <p:spPr>
          <a:xfrm>
            <a:off x="0" y="1347933"/>
            <a:ext cx="12192000" cy="1512225"/>
          </a:xfrm>
        </p:spPr>
        <p:txBody>
          <a:bodyPr>
            <a:normAutofit/>
          </a:bodyPr>
          <a:lstStyle/>
          <a:p>
            <a:pPr algn="just"/>
            <a:r>
              <a:rPr lang="fr-FR" dirty="0"/>
              <a:t>les dimensions sociale et économique dépendent de l’environnement et ne peuvent pas subsister sans l’apport du capital naturel. Par exemple, lorsqu’un projet tente de compenser la destruction de l’environnement par des bénéfices sociaux et/ou de retombées monétaires, la vision environnementaliste s’y opposerait</a:t>
            </a:r>
          </a:p>
          <a:p>
            <a:pPr algn="just"/>
            <a:endParaRPr lang="fr-FR" dirty="0"/>
          </a:p>
        </p:txBody>
      </p:sp>
      <p:sp>
        <p:nvSpPr>
          <p:cNvPr id="4" name="TextBox 3">
            <a:extLst>
              <a:ext uri="{FF2B5EF4-FFF2-40B4-BE49-F238E27FC236}">
                <a16:creationId xmlns:a16="http://schemas.microsoft.com/office/drawing/2014/main" id="{45C33D98-87C6-0C03-A938-00F814D364FE}"/>
              </a:ext>
            </a:extLst>
          </p:cNvPr>
          <p:cNvSpPr txBox="1"/>
          <p:nvPr/>
        </p:nvSpPr>
        <p:spPr>
          <a:xfrm>
            <a:off x="67339" y="5510067"/>
            <a:ext cx="12057320" cy="830997"/>
          </a:xfrm>
          <a:prstGeom prst="rect">
            <a:avLst/>
          </a:prstGeom>
          <a:solidFill>
            <a:srgbClr val="92D050"/>
          </a:solidFill>
        </p:spPr>
        <p:txBody>
          <a:bodyPr wrap="square" rtlCol="0">
            <a:spAutoFit/>
          </a:bodyPr>
          <a:lstStyle/>
          <a:p>
            <a:pPr algn="just"/>
            <a:r>
              <a:rPr lang="fr-FR" sz="2400" dirty="0"/>
              <a:t>Une approche centrée sur l’environnement demeure insuffisante pour tendre vers un développement urbain durable.</a:t>
            </a:r>
          </a:p>
        </p:txBody>
      </p:sp>
      <p:sp>
        <p:nvSpPr>
          <p:cNvPr id="5" name="TextBox 4">
            <a:extLst>
              <a:ext uri="{FF2B5EF4-FFF2-40B4-BE49-F238E27FC236}">
                <a16:creationId xmlns:a16="http://schemas.microsoft.com/office/drawing/2014/main" id="{060ED6E7-581A-5172-CD60-48D242A2BA2F}"/>
              </a:ext>
            </a:extLst>
          </p:cNvPr>
          <p:cNvSpPr txBox="1"/>
          <p:nvPr/>
        </p:nvSpPr>
        <p:spPr>
          <a:xfrm>
            <a:off x="67339" y="3062177"/>
            <a:ext cx="12057320" cy="2369880"/>
          </a:xfrm>
          <a:prstGeom prst="rect">
            <a:avLst/>
          </a:prstGeom>
          <a:solidFill>
            <a:srgbClr val="92D050"/>
          </a:solidFill>
        </p:spPr>
        <p:txBody>
          <a:bodyPr wrap="square" rtlCol="0">
            <a:spAutoFit/>
          </a:bodyPr>
          <a:lstStyle/>
          <a:p>
            <a:pPr algn="just"/>
            <a:r>
              <a:rPr lang="fr-FR" sz="2800" b="1" u="sng" dirty="0">
                <a:solidFill>
                  <a:srgbClr val="FF0000"/>
                </a:solidFill>
              </a:rPr>
              <a:t>Exemple:</a:t>
            </a:r>
            <a:r>
              <a:rPr lang="fr-FR" sz="2800" b="1" dirty="0">
                <a:solidFill>
                  <a:srgbClr val="FF0000"/>
                </a:solidFill>
              </a:rPr>
              <a:t> </a:t>
            </a:r>
            <a:r>
              <a:rPr lang="fr-FR" sz="2400" dirty="0"/>
              <a:t>Par exemple, le secteur de la pêche doit être fait dans le respect des limites de reproduction des poissons et que sa quantité disponible ne doit pas en être affectée.</a:t>
            </a:r>
          </a:p>
          <a:p>
            <a:pPr algn="just"/>
            <a:r>
              <a:rPr lang="fr-FR" sz="2400" dirty="0"/>
              <a:t>*L’xpansion des espaces verts apporte des bénéfices environnementaux importants</a:t>
            </a:r>
          </a:p>
          <a:p>
            <a:pPr algn="just"/>
            <a:r>
              <a:rPr lang="fr-FR" sz="2400" dirty="0"/>
              <a:t>Cependant, une telle démarche peut contribuer à la gentrification des quartiers bénéficiaires au détriment des populations à faible revenu, qui devront se relocaliser vers d’autres quartiers plus défavorisés</a:t>
            </a:r>
          </a:p>
        </p:txBody>
      </p:sp>
    </p:spTree>
    <p:extLst>
      <p:ext uri="{BB962C8B-B14F-4D97-AF65-F5344CB8AC3E}">
        <p14:creationId xmlns:p14="http://schemas.microsoft.com/office/powerpoint/2010/main" val="21338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7B6F-D8AD-5FF9-D788-86303245D247}"/>
              </a:ext>
            </a:extLst>
          </p:cNvPr>
          <p:cNvSpPr>
            <a:spLocks noGrp="1"/>
          </p:cNvSpPr>
          <p:nvPr>
            <p:ph type="ctrTitle"/>
          </p:nvPr>
        </p:nvSpPr>
        <p:spPr>
          <a:xfrm>
            <a:off x="0" y="420614"/>
            <a:ext cx="9144000" cy="281135"/>
          </a:xfrm>
        </p:spPr>
        <p:txBody>
          <a:bodyPr>
            <a:normAutofit fontScale="90000"/>
          </a:bodyPr>
          <a:lstStyle/>
          <a:p>
            <a:pPr algn="just"/>
            <a:r>
              <a:rPr lang="fr-FR" sz="3100" b="1" u="sng" dirty="0">
                <a:solidFill>
                  <a:srgbClr val="00B050"/>
                </a:solidFill>
              </a:rPr>
              <a:t>B- L’approche anthropocentrique</a:t>
            </a:r>
            <a:r>
              <a:rPr lang="fr-FR" sz="4000" b="1" dirty="0">
                <a:solidFill>
                  <a:srgbClr val="00B050"/>
                </a:solidFill>
              </a:rPr>
              <a:t>:</a:t>
            </a:r>
            <a:r>
              <a:rPr lang="fr-FR" dirty="0">
                <a:solidFill>
                  <a:srgbClr val="FF0000"/>
                </a:solidFill>
              </a:rPr>
              <a:t> </a:t>
            </a:r>
          </a:p>
        </p:txBody>
      </p:sp>
      <p:sp>
        <p:nvSpPr>
          <p:cNvPr id="3" name="Subtitle 2">
            <a:extLst>
              <a:ext uri="{FF2B5EF4-FFF2-40B4-BE49-F238E27FC236}">
                <a16:creationId xmlns:a16="http://schemas.microsoft.com/office/drawing/2014/main" id="{8F5E46C3-DD8B-9DF7-C1A0-179AEDF0AA02}"/>
              </a:ext>
            </a:extLst>
          </p:cNvPr>
          <p:cNvSpPr>
            <a:spLocks noGrp="1"/>
          </p:cNvSpPr>
          <p:nvPr>
            <p:ph type="subTitle" idx="1"/>
          </p:nvPr>
        </p:nvSpPr>
        <p:spPr>
          <a:xfrm>
            <a:off x="0" y="1095153"/>
            <a:ext cx="12192000" cy="829340"/>
          </a:xfrm>
          <a:solidFill>
            <a:schemeClr val="accent2">
              <a:lumMod val="60000"/>
              <a:lumOff val="40000"/>
            </a:schemeClr>
          </a:solidFill>
        </p:spPr>
        <p:txBody>
          <a:bodyPr>
            <a:normAutofit/>
          </a:bodyPr>
          <a:lstStyle/>
          <a:p>
            <a:pPr algn="just"/>
            <a:r>
              <a:rPr lang="fr-FR" dirty="0"/>
              <a:t>L’approche anthropocentrée du développement durable consiste à accorder une prééminence aux besoins économiques et sociaux des humains qui est faite au détriment de l’environnement</a:t>
            </a:r>
          </a:p>
        </p:txBody>
      </p:sp>
      <p:sp>
        <p:nvSpPr>
          <p:cNvPr id="4" name="TextBox 3">
            <a:extLst>
              <a:ext uri="{FF2B5EF4-FFF2-40B4-BE49-F238E27FC236}">
                <a16:creationId xmlns:a16="http://schemas.microsoft.com/office/drawing/2014/main" id="{F5C3D387-E809-7719-6C62-08331FCB3CD2}"/>
              </a:ext>
            </a:extLst>
          </p:cNvPr>
          <p:cNvSpPr txBox="1"/>
          <p:nvPr/>
        </p:nvSpPr>
        <p:spPr>
          <a:xfrm>
            <a:off x="0" y="2176298"/>
            <a:ext cx="12192000" cy="707886"/>
          </a:xfrm>
          <a:prstGeom prst="rect">
            <a:avLst/>
          </a:prstGeom>
          <a:solidFill>
            <a:schemeClr val="accent2">
              <a:lumMod val="60000"/>
              <a:lumOff val="40000"/>
            </a:schemeClr>
          </a:solidFill>
        </p:spPr>
        <p:txBody>
          <a:bodyPr wrap="square" rtlCol="0">
            <a:spAutoFit/>
          </a:bodyPr>
          <a:lstStyle/>
          <a:p>
            <a:pPr algn="just"/>
            <a:r>
              <a:rPr lang="fr-FR" sz="2000" dirty="0"/>
              <a:t>Dans cette vision du DD, le capital naturel est perçu comme une ressource substituable au capital humain et la dégradation de l’environnement peut se justifier par la création d’une plus- value jugée suffisante</a:t>
            </a:r>
          </a:p>
        </p:txBody>
      </p:sp>
      <p:sp>
        <p:nvSpPr>
          <p:cNvPr id="5" name="TextBox 4">
            <a:extLst>
              <a:ext uri="{FF2B5EF4-FFF2-40B4-BE49-F238E27FC236}">
                <a16:creationId xmlns:a16="http://schemas.microsoft.com/office/drawing/2014/main" id="{5C92FE8D-7DF6-F6FC-E3DA-1C42E48611F8}"/>
              </a:ext>
            </a:extLst>
          </p:cNvPr>
          <p:cNvSpPr txBox="1"/>
          <p:nvPr/>
        </p:nvSpPr>
        <p:spPr>
          <a:xfrm>
            <a:off x="1" y="3133734"/>
            <a:ext cx="12191999" cy="707886"/>
          </a:xfrm>
          <a:prstGeom prst="rect">
            <a:avLst/>
          </a:prstGeom>
          <a:solidFill>
            <a:schemeClr val="accent2">
              <a:lumMod val="60000"/>
              <a:lumOff val="40000"/>
            </a:schemeClr>
          </a:solidFill>
        </p:spPr>
        <p:txBody>
          <a:bodyPr wrap="square" rtlCol="0">
            <a:spAutoFit/>
          </a:bodyPr>
          <a:lstStyle/>
          <a:p>
            <a:pPr algn="just"/>
            <a:r>
              <a:rPr lang="fr-FR" sz="2000" dirty="0"/>
              <a:t>le développement durable de la ville viserait principalement à offrir les meilleures conditions socioéconomiques qui permettent de maintenir et d’attirer dans la ville des ménages, des entreprises variées et des visiteurs</a:t>
            </a:r>
          </a:p>
        </p:txBody>
      </p:sp>
      <p:sp>
        <p:nvSpPr>
          <p:cNvPr id="6" name="TextBox 5">
            <a:extLst>
              <a:ext uri="{FF2B5EF4-FFF2-40B4-BE49-F238E27FC236}">
                <a16:creationId xmlns:a16="http://schemas.microsoft.com/office/drawing/2014/main" id="{5B7BCF8C-DE74-2BD8-5FFA-C765907B1BDF}"/>
              </a:ext>
            </a:extLst>
          </p:cNvPr>
          <p:cNvSpPr txBox="1"/>
          <p:nvPr/>
        </p:nvSpPr>
        <p:spPr>
          <a:xfrm>
            <a:off x="2" y="4091170"/>
            <a:ext cx="12191998" cy="1569660"/>
          </a:xfrm>
          <a:prstGeom prst="rect">
            <a:avLst/>
          </a:prstGeom>
          <a:solidFill>
            <a:schemeClr val="accent2">
              <a:lumMod val="60000"/>
              <a:lumOff val="40000"/>
            </a:schemeClr>
          </a:solidFill>
        </p:spPr>
        <p:txBody>
          <a:bodyPr wrap="square" rtlCol="0">
            <a:spAutoFit/>
          </a:bodyPr>
          <a:lstStyle/>
          <a:p>
            <a:pPr algn="just"/>
            <a:r>
              <a:rPr lang="fr-FR" sz="2400" dirty="0"/>
              <a:t>Les démarches qui découlent de cette approche centrée sur la dimension socioéconomique de la ville se traduisent par des stratégies, des politiques et des projets qui améliorent la performance socioéconomique de la ville le développement de commerces et de zones d’emplois peuvent également contribuer à rendre la ville plus attractive pour les ménages et les entreprises.</a:t>
            </a:r>
          </a:p>
        </p:txBody>
      </p:sp>
    </p:spTree>
    <p:extLst>
      <p:ext uri="{BB962C8B-B14F-4D97-AF65-F5344CB8AC3E}">
        <p14:creationId xmlns:p14="http://schemas.microsoft.com/office/powerpoint/2010/main" val="25354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6E6C-2203-50FA-3C29-30A81580AA5B}"/>
              </a:ext>
            </a:extLst>
          </p:cNvPr>
          <p:cNvSpPr>
            <a:spLocks noGrp="1"/>
          </p:cNvSpPr>
          <p:nvPr>
            <p:ph type="ctrTitle"/>
          </p:nvPr>
        </p:nvSpPr>
        <p:spPr>
          <a:xfrm>
            <a:off x="0" y="207963"/>
            <a:ext cx="12248706" cy="477837"/>
          </a:xfrm>
        </p:spPr>
        <p:txBody>
          <a:bodyPr>
            <a:noAutofit/>
          </a:bodyPr>
          <a:lstStyle/>
          <a:p>
            <a:pPr algn="l"/>
            <a:r>
              <a:rPr lang="fr-FR" sz="2800" b="1" u="sng" dirty="0">
                <a:solidFill>
                  <a:srgbClr val="00B050"/>
                </a:solidFill>
              </a:rPr>
              <a:t>C- L’approche classique du développement durable:</a:t>
            </a:r>
          </a:p>
        </p:txBody>
      </p:sp>
      <p:sp>
        <p:nvSpPr>
          <p:cNvPr id="3" name="Subtitle 2">
            <a:extLst>
              <a:ext uri="{FF2B5EF4-FFF2-40B4-BE49-F238E27FC236}">
                <a16:creationId xmlns:a16="http://schemas.microsoft.com/office/drawing/2014/main" id="{853A5F78-5339-90A0-EDDD-2FCAF66EB8DF}"/>
              </a:ext>
            </a:extLst>
          </p:cNvPr>
          <p:cNvSpPr>
            <a:spLocks noGrp="1"/>
          </p:cNvSpPr>
          <p:nvPr>
            <p:ph type="subTitle" idx="1"/>
          </p:nvPr>
        </p:nvSpPr>
        <p:spPr>
          <a:xfrm>
            <a:off x="0" y="813674"/>
            <a:ext cx="12248706" cy="1419163"/>
          </a:xfrm>
          <a:solidFill>
            <a:schemeClr val="accent4">
              <a:lumMod val="60000"/>
              <a:lumOff val="40000"/>
            </a:schemeClr>
          </a:solidFill>
        </p:spPr>
        <p:txBody>
          <a:bodyPr>
            <a:normAutofit/>
          </a:bodyPr>
          <a:lstStyle/>
          <a:p>
            <a:pPr algn="just"/>
            <a:r>
              <a:rPr lang="fr-FR" dirty="0"/>
              <a:t>L’approche classique à l’échelle urbaine consiste à accorder une importance égale aux préoccupations environnementales, sociale et économiques dans le développement de la ville. Les démarches qui découlent de cette approche se traduisent par des stratégies, des politiques et des projets qui ciblent à la fois des problèmes environnementaux et socioéconomiques de la ville.</a:t>
            </a:r>
          </a:p>
        </p:txBody>
      </p:sp>
      <p:pic>
        <p:nvPicPr>
          <p:cNvPr id="5" name="Picture 4">
            <a:extLst>
              <a:ext uri="{FF2B5EF4-FFF2-40B4-BE49-F238E27FC236}">
                <a16:creationId xmlns:a16="http://schemas.microsoft.com/office/drawing/2014/main" id="{677C0A79-08CA-E7FD-DE15-20606970B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908" y="2445487"/>
            <a:ext cx="4742120" cy="3598839"/>
          </a:xfrm>
          <a:prstGeom prst="rect">
            <a:avLst/>
          </a:prstGeom>
        </p:spPr>
      </p:pic>
      <p:sp>
        <p:nvSpPr>
          <p:cNvPr id="6" name="TextBox 5">
            <a:extLst>
              <a:ext uri="{FF2B5EF4-FFF2-40B4-BE49-F238E27FC236}">
                <a16:creationId xmlns:a16="http://schemas.microsoft.com/office/drawing/2014/main" id="{4E6BADEA-0F7E-0827-F1D4-9C8A251FE101}"/>
              </a:ext>
            </a:extLst>
          </p:cNvPr>
          <p:cNvSpPr txBox="1"/>
          <p:nvPr/>
        </p:nvSpPr>
        <p:spPr>
          <a:xfrm>
            <a:off x="3076353" y="6249927"/>
            <a:ext cx="6039293" cy="400110"/>
          </a:xfrm>
          <a:prstGeom prst="rect">
            <a:avLst/>
          </a:prstGeom>
          <a:noFill/>
        </p:spPr>
        <p:txBody>
          <a:bodyPr wrap="square" rtlCol="0">
            <a:spAutoFit/>
          </a:bodyPr>
          <a:lstStyle/>
          <a:p>
            <a:r>
              <a:rPr lang="fr-FR" sz="2000" b="1" dirty="0"/>
              <a:t>Les dimensions classiques du développement durable</a:t>
            </a:r>
          </a:p>
        </p:txBody>
      </p:sp>
    </p:spTree>
    <p:extLst>
      <p:ext uri="{BB962C8B-B14F-4D97-AF65-F5344CB8AC3E}">
        <p14:creationId xmlns:p14="http://schemas.microsoft.com/office/powerpoint/2010/main" val="244674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1357-3665-A8D4-4A9A-FC4A5916ED4D}"/>
              </a:ext>
            </a:extLst>
          </p:cNvPr>
          <p:cNvSpPr>
            <a:spLocks noGrp="1"/>
          </p:cNvSpPr>
          <p:nvPr>
            <p:ph type="ctrTitle"/>
          </p:nvPr>
        </p:nvSpPr>
        <p:spPr>
          <a:xfrm>
            <a:off x="-70883" y="106816"/>
            <a:ext cx="11780874" cy="477837"/>
          </a:xfrm>
        </p:spPr>
        <p:txBody>
          <a:bodyPr>
            <a:noAutofit/>
          </a:bodyPr>
          <a:lstStyle/>
          <a:p>
            <a:pPr algn="l"/>
            <a:r>
              <a:rPr lang="fr-FR" sz="3200" b="1" u="sng" dirty="0">
                <a:solidFill>
                  <a:srgbClr val="FF0000"/>
                </a:solidFill>
              </a:rPr>
              <a:t>5- Mise en oeuvre du développement durable dans la ville: </a:t>
            </a:r>
          </a:p>
        </p:txBody>
      </p:sp>
      <p:sp>
        <p:nvSpPr>
          <p:cNvPr id="3" name="Subtitle 2">
            <a:extLst>
              <a:ext uri="{FF2B5EF4-FFF2-40B4-BE49-F238E27FC236}">
                <a16:creationId xmlns:a16="http://schemas.microsoft.com/office/drawing/2014/main" id="{C2A3C94F-FB7D-3E56-CB63-588FC1356F1A}"/>
              </a:ext>
            </a:extLst>
          </p:cNvPr>
          <p:cNvSpPr>
            <a:spLocks noGrp="1"/>
          </p:cNvSpPr>
          <p:nvPr>
            <p:ph type="subTitle" idx="1"/>
          </p:nvPr>
        </p:nvSpPr>
        <p:spPr>
          <a:xfrm>
            <a:off x="0" y="1129098"/>
            <a:ext cx="7240772" cy="1082475"/>
          </a:xfrm>
          <a:solidFill>
            <a:schemeClr val="accent2">
              <a:lumMod val="60000"/>
              <a:lumOff val="40000"/>
            </a:schemeClr>
          </a:solidFill>
        </p:spPr>
        <p:txBody>
          <a:bodyPr>
            <a:normAutofit/>
          </a:bodyPr>
          <a:lstStyle/>
          <a:p>
            <a:pPr algn="l"/>
            <a:r>
              <a:rPr lang="fr-FR" dirty="0"/>
              <a:t>le concept d'urbanisme vert a été développé à la fin des années 1990 et se concentre sur des méthodes de planification urbaine durable pour les villes. </a:t>
            </a:r>
          </a:p>
          <a:p>
            <a:pPr algn="l"/>
            <a:endParaRPr lang="fr-FR" dirty="0"/>
          </a:p>
        </p:txBody>
      </p:sp>
      <p:pic>
        <p:nvPicPr>
          <p:cNvPr id="5" name="Picture 4">
            <a:extLst>
              <a:ext uri="{FF2B5EF4-FFF2-40B4-BE49-F238E27FC236}">
                <a16:creationId xmlns:a16="http://schemas.microsoft.com/office/drawing/2014/main" id="{1602322F-3FB1-DA6B-DDD2-2976E0596EA0}"/>
              </a:ext>
            </a:extLst>
          </p:cNvPr>
          <p:cNvPicPr>
            <a:picLocks noChangeAspect="1"/>
          </p:cNvPicPr>
          <p:nvPr/>
        </p:nvPicPr>
        <p:blipFill>
          <a:blip r:embed="rId2"/>
          <a:stretch>
            <a:fillRect/>
          </a:stretch>
        </p:blipFill>
        <p:spPr>
          <a:xfrm>
            <a:off x="7481777" y="1024012"/>
            <a:ext cx="4710223" cy="5079076"/>
          </a:xfrm>
          <a:prstGeom prst="rect">
            <a:avLst/>
          </a:prstGeom>
        </p:spPr>
      </p:pic>
      <p:sp>
        <p:nvSpPr>
          <p:cNvPr id="6" name="TextBox 5">
            <a:extLst>
              <a:ext uri="{FF2B5EF4-FFF2-40B4-BE49-F238E27FC236}">
                <a16:creationId xmlns:a16="http://schemas.microsoft.com/office/drawing/2014/main" id="{76FFF014-2B0B-2EAB-AC51-5926B8A4BD40}"/>
              </a:ext>
            </a:extLst>
          </p:cNvPr>
          <p:cNvSpPr txBox="1"/>
          <p:nvPr/>
        </p:nvSpPr>
        <p:spPr>
          <a:xfrm>
            <a:off x="7481777" y="6150032"/>
            <a:ext cx="4710223" cy="646331"/>
          </a:xfrm>
          <a:prstGeom prst="rect">
            <a:avLst/>
          </a:prstGeom>
          <a:noFill/>
        </p:spPr>
        <p:txBody>
          <a:bodyPr wrap="square" rtlCol="0">
            <a:spAutoFit/>
          </a:bodyPr>
          <a:lstStyle/>
          <a:p>
            <a:r>
              <a:rPr lang="fr-FR" b="1" dirty="0"/>
              <a:t>Singapour, un exemple de ville jardin (Facades vertes)</a:t>
            </a:r>
          </a:p>
        </p:txBody>
      </p:sp>
      <p:sp>
        <p:nvSpPr>
          <p:cNvPr id="4" name="TextBox 3">
            <a:extLst>
              <a:ext uri="{FF2B5EF4-FFF2-40B4-BE49-F238E27FC236}">
                <a16:creationId xmlns:a16="http://schemas.microsoft.com/office/drawing/2014/main" id="{852B0971-3E75-067A-63DD-222C2C448163}"/>
              </a:ext>
            </a:extLst>
          </p:cNvPr>
          <p:cNvSpPr txBox="1"/>
          <p:nvPr/>
        </p:nvSpPr>
        <p:spPr>
          <a:xfrm>
            <a:off x="0" y="2482036"/>
            <a:ext cx="7155712" cy="2677656"/>
          </a:xfrm>
          <a:prstGeom prst="rect">
            <a:avLst/>
          </a:prstGeom>
          <a:solidFill>
            <a:schemeClr val="accent3">
              <a:lumMod val="60000"/>
              <a:lumOff val="40000"/>
            </a:schemeClr>
          </a:solidFill>
        </p:spPr>
        <p:txBody>
          <a:bodyPr wrap="square" rtlCol="0">
            <a:spAutoFit/>
          </a:bodyPr>
          <a:lstStyle/>
          <a:p>
            <a:pPr algn="l"/>
            <a:r>
              <a:rPr lang="en-US" sz="2400" dirty="0"/>
              <a:t>le concept </a:t>
            </a:r>
            <a:r>
              <a:rPr lang="en-US" sz="2400" dirty="0" err="1"/>
              <a:t>d'urbanisme</a:t>
            </a:r>
            <a:r>
              <a:rPr lang="en-US" sz="2400" dirty="0"/>
              <a:t> vert </a:t>
            </a:r>
            <a:r>
              <a:rPr lang="en-US" sz="2400" dirty="0" err="1"/>
              <a:t>en</a:t>
            </a:r>
            <a:r>
              <a:rPr lang="en-US" sz="2400" dirty="0"/>
              <a:t> </a:t>
            </a:r>
            <a:r>
              <a:rPr lang="en-US" sz="2400" b="1" dirty="0"/>
              <a:t>5</a:t>
            </a:r>
            <a:r>
              <a:rPr lang="en-US" sz="2400" dirty="0"/>
              <a:t> </a:t>
            </a:r>
            <a:r>
              <a:rPr lang="en-US" sz="2400" dirty="0" err="1"/>
              <a:t>caractéristiques</a:t>
            </a:r>
            <a:r>
              <a:rPr lang="en-US" sz="2400" dirty="0"/>
              <a:t> des </a:t>
            </a:r>
            <a:r>
              <a:rPr lang="en-US" sz="2400" dirty="0" err="1"/>
              <a:t>villes</a:t>
            </a:r>
            <a:r>
              <a:rPr lang="en-US" sz="2400" dirty="0"/>
              <a:t> : </a:t>
            </a:r>
          </a:p>
          <a:p>
            <a:pPr algn="l"/>
            <a:r>
              <a:rPr lang="en-US" sz="2400" dirty="0"/>
              <a:t>1) the renewable energy city.</a:t>
            </a:r>
          </a:p>
          <a:p>
            <a:pPr algn="l"/>
            <a:r>
              <a:rPr lang="en-US" sz="2400" dirty="0"/>
              <a:t>2) the carbon-neutral city.</a:t>
            </a:r>
          </a:p>
          <a:p>
            <a:pPr algn="l"/>
            <a:r>
              <a:rPr lang="en-US" sz="2400" dirty="0"/>
              <a:t>3) the biophilic city.</a:t>
            </a:r>
          </a:p>
          <a:p>
            <a:pPr algn="l"/>
            <a:r>
              <a:rPr lang="en-US" sz="2400" dirty="0"/>
              <a:t>4) the eco-efficient city.</a:t>
            </a:r>
          </a:p>
          <a:p>
            <a:pPr algn="l"/>
            <a:r>
              <a:rPr lang="en-US" sz="2400" dirty="0"/>
              <a:t>5) the sustainable transport city.</a:t>
            </a:r>
          </a:p>
        </p:txBody>
      </p:sp>
      <p:sp>
        <p:nvSpPr>
          <p:cNvPr id="7" name="TextBox 6">
            <a:extLst>
              <a:ext uri="{FF2B5EF4-FFF2-40B4-BE49-F238E27FC236}">
                <a16:creationId xmlns:a16="http://schemas.microsoft.com/office/drawing/2014/main" id="{4638A19E-5E5F-A74B-4403-8E1674F4AA6A}"/>
              </a:ext>
            </a:extLst>
          </p:cNvPr>
          <p:cNvSpPr txBox="1"/>
          <p:nvPr/>
        </p:nvSpPr>
        <p:spPr>
          <a:xfrm>
            <a:off x="0" y="5502923"/>
            <a:ext cx="7155712" cy="1200329"/>
          </a:xfrm>
          <a:prstGeom prst="rect">
            <a:avLst/>
          </a:prstGeom>
          <a:noFill/>
        </p:spPr>
        <p:txBody>
          <a:bodyPr wrap="square" rtlCol="0">
            <a:spAutoFit/>
          </a:bodyPr>
          <a:lstStyle/>
          <a:p>
            <a:pPr algn="just"/>
            <a:r>
              <a:rPr lang="fr-FR" sz="2400" dirty="0"/>
              <a:t>Dans les villes qui ont adopté ce concept, des zones de verdissement, des façades vertes et des toits verts sont implantés pour atténuer les îlots de chaleur urbains</a:t>
            </a:r>
            <a:endParaRPr lang="en-US" sz="2400" dirty="0"/>
          </a:p>
        </p:txBody>
      </p:sp>
      <p:sp>
        <p:nvSpPr>
          <p:cNvPr id="8" name="TextBox 7">
            <a:extLst>
              <a:ext uri="{FF2B5EF4-FFF2-40B4-BE49-F238E27FC236}">
                <a16:creationId xmlns:a16="http://schemas.microsoft.com/office/drawing/2014/main" id="{CFB21A73-5D6A-F461-BC81-323D4C7F54AE}"/>
              </a:ext>
            </a:extLst>
          </p:cNvPr>
          <p:cNvSpPr txBox="1"/>
          <p:nvPr/>
        </p:nvSpPr>
        <p:spPr>
          <a:xfrm>
            <a:off x="-70883" y="608125"/>
            <a:ext cx="6166883" cy="461665"/>
          </a:xfrm>
          <a:prstGeom prst="rect">
            <a:avLst/>
          </a:prstGeom>
          <a:noFill/>
        </p:spPr>
        <p:txBody>
          <a:bodyPr wrap="square" rtlCol="0">
            <a:spAutoFit/>
          </a:bodyPr>
          <a:lstStyle/>
          <a:p>
            <a:pPr algn="l"/>
            <a:r>
              <a:rPr lang="fr-FR" sz="2400" b="1" u="sng" dirty="0">
                <a:solidFill>
                  <a:srgbClr val="00B050"/>
                </a:solidFill>
              </a:rPr>
              <a:t>A- L’urbanisme vert et les villes vertes</a:t>
            </a:r>
            <a:r>
              <a:rPr lang="fr-FR" b="1" dirty="0">
                <a:solidFill>
                  <a:srgbClr val="00B050"/>
                </a:solidFill>
              </a:rPr>
              <a:t>:</a:t>
            </a:r>
          </a:p>
        </p:txBody>
      </p:sp>
    </p:spTree>
    <p:extLst>
      <p:ext uri="{BB962C8B-B14F-4D97-AF65-F5344CB8AC3E}">
        <p14:creationId xmlns:p14="http://schemas.microsoft.com/office/powerpoint/2010/main" val="196981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3960-58B6-8136-D9F4-8931F7101916}"/>
              </a:ext>
            </a:extLst>
          </p:cNvPr>
          <p:cNvSpPr>
            <a:spLocks noGrp="1"/>
          </p:cNvSpPr>
          <p:nvPr>
            <p:ph type="ctrTitle"/>
          </p:nvPr>
        </p:nvSpPr>
        <p:spPr>
          <a:xfrm>
            <a:off x="0" y="269194"/>
            <a:ext cx="9144000" cy="477837"/>
          </a:xfrm>
        </p:spPr>
        <p:txBody>
          <a:bodyPr>
            <a:noAutofit/>
          </a:bodyPr>
          <a:lstStyle/>
          <a:p>
            <a:pPr algn="l"/>
            <a:r>
              <a:rPr lang="fr-FR" sz="2400" b="1" u="sng" dirty="0">
                <a:solidFill>
                  <a:srgbClr val="00B050"/>
                </a:solidFill>
                <a:latin typeface="+mn-lt"/>
              </a:rPr>
              <a:t>B- La ville inclusive: </a:t>
            </a:r>
          </a:p>
        </p:txBody>
      </p:sp>
      <p:sp>
        <p:nvSpPr>
          <p:cNvPr id="3" name="Subtitle 2">
            <a:extLst>
              <a:ext uri="{FF2B5EF4-FFF2-40B4-BE49-F238E27FC236}">
                <a16:creationId xmlns:a16="http://schemas.microsoft.com/office/drawing/2014/main" id="{B4D3CB04-033E-5EEA-974C-E6FBF30B2284}"/>
              </a:ext>
            </a:extLst>
          </p:cNvPr>
          <p:cNvSpPr>
            <a:spLocks noGrp="1"/>
          </p:cNvSpPr>
          <p:nvPr>
            <p:ph type="subTitle" idx="1"/>
          </p:nvPr>
        </p:nvSpPr>
        <p:spPr>
          <a:xfrm>
            <a:off x="0" y="816308"/>
            <a:ext cx="12192000" cy="1655762"/>
          </a:xfrm>
          <a:solidFill>
            <a:schemeClr val="accent3">
              <a:lumMod val="60000"/>
              <a:lumOff val="40000"/>
            </a:schemeClr>
          </a:solidFill>
        </p:spPr>
        <p:txBody>
          <a:bodyPr>
            <a:normAutofit/>
          </a:bodyPr>
          <a:lstStyle/>
          <a:p>
            <a:pPr algn="just"/>
            <a:r>
              <a:rPr lang="fr-FR" dirty="0"/>
              <a:t>La ville inclusive repose sur le fait pour de garantir que chacun ait un accès égal aux avantages de la croissance urbaine</a:t>
            </a:r>
          </a:p>
          <a:p>
            <a:pPr algn="just"/>
            <a:r>
              <a:rPr lang="fr-FR" dirty="0"/>
              <a:t>Une ville inclusive inclut les citoyens dans les processus décisionnels, leur offre la possibilité de façonner leur environnement et leur fournit des services essentiels</a:t>
            </a:r>
          </a:p>
        </p:txBody>
      </p:sp>
      <p:sp>
        <p:nvSpPr>
          <p:cNvPr id="4" name="TextBox 3">
            <a:extLst>
              <a:ext uri="{FF2B5EF4-FFF2-40B4-BE49-F238E27FC236}">
                <a16:creationId xmlns:a16="http://schemas.microsoft.com/office/drawing/2014/main" id="{0DD42FA7-B3A0-C96F-6A1E-BABDDD92D01C}"/>
              </a:ext>
            </a:extLst>
          </p:cNvPr>
          <p:cNvSpPr txBox="1"/>
          <p:nvPr/>
        </p:nvSpPr>
        <p:spPr>
          <a:xfrm>
            <a:off x="-138223" y="3198167"/>
            <a:ext cx="5550195" cy="461665"/>
          </a:xfrm>
          <a:prstGeom prst="rect">
            <a:avLst/>
          </a:prstGeom>
          <a:noFill/>
        </p:spPr>
        <p:txBody>
          <a:bodyPr wrap="square" rtlCol="0">
            <a:spAutoFit/>
          </a:bodyPr>
          <a:lstStyle/>
          <a:p>
            <a:r>
              <a:rPr lang="fr-FR" sz="2400" b="1" u="sng" dirty="0">
                <a:solidFill>
                  <a:srgbClr val="00B050"/>
                </a:solidFill>
              </a:rPr>
              <a:t> C- La ville intelligente (smart city) : </a:t>
            </a:r>
          </a:p>
        </p:txBody>
      </p:sp>
      <p:sp>
        <p:nvSpPr>
          <p:cNvPr id="5" name="TextBox 4">
            <a:extLst>
              <a:ext uri="{FF2B5EF4-FFF2-40B4-BE49-F238E27FC236}">
                <a16:creationId xmlns:a16="http://schemas.microsoft.com/office/drawing/2014/main" id="{7CB9CAAA-F375-A76E-0AC5-0AD3CB1CAC67}"/>
              </a:ext>
            </a:extLst>
          </p:cNvPr>
          <p:cNvSpPr txBox="1"/>
          <p:nvPr/>
        </p:nvSpPr>
        <p:spPr>
          <a:xfrm>
            <a:off x="-1" y="3765879"/>
            <a:ext cx="12138837" cy="2677656"/>
          </a:xfrm>
          <a:prstGeom prst="rect">
            <a:avLst/>
          </a:prstGeom>
          <a:solidFill>
            <a:schemeClr val="accent3">
              <a:lumMod val="60000"/>
              <a:lumOff val="40000"/>
            </a:schemeClr>
          </a:solidFill>
        </p:spPr>
        <p:txBody>
          <a:bodyPr wrap="square" rtlCol="0">
            <a:spAutoFit/>
          </a:bodyPr>
          <a:lstStyle/>
          <a:p>
            <a:pPr algn="just"/>
            <a:r>
              <a:rPr lang="fr-FR" sz="2400" dirty="0"/>
              <a:t>Les villes intelligentes sont définies comme des villes qui utilisent la technologie pour accroître l'efficacité et la durabilité de leurs systèmes urbains . En général, ces systèmes comprennent l'énergie, les transports et l'eau. Les villes intelligentes intègrent également les technologies de l'information et de la communication pour gérer les infrastructures . Elles permettraient par exemple à leurs habitants d’accéder à des informations sur les services publics tels que la circulation, la disponibilité des places de stationnement ou la qualité de l'air par le biais d'une application mobile ou d'un portail en ligne.</a:t>
            </a:r>
          </a:p>
        </p:txBody>
      </p:sp>
    </p:spTree>
    <p:extLst>
      <p:ext uri="{BB962C8B-B14F-4D97-AF65-F5344CB8AC3E}">
        <p14:creationId xmlns:p14="http://schemas.microsoft.com/office/powerpoint/2010/main" val="61957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75017C-4B34-6145-5C13-E579A9C80FA7}"/>
              </a:ext>
            </a:extLst>
          </p:cNvPr>
          <p:cNvSpPr>
            <a:spLocks noGrp="1"/>
          </p:cNvSpPr>
          <p:nvPr>
            <p:ph type="subTitle" idx="1"/>
          </p:nvPr>
        </p:nvSpPr>
        <p:spPr>
          <a:xfrm>
            <a:off x="40758" y="704702"/>
            <a:ext cx="12110484" cy="2027865"/>
          </a:xfrm>
          <a:solidFill>
            <a:schemeClr val="accent3">
              <a:lumMod val="60000"/>
              <a:lumOff val="40000"/>
            </a:schemeClr>
          </a:solidFill>
        </p:spPr>
        <p:txBody>
          <a:bodyPr>
            <a:normAutofit/>
          </a:bodyPr>
          <a:lstStyle/>
          <a:p>
            <a:pPr algn="just"/>
            <a:r>
              <a:rPr lang="fr-FR" dirty="0"/>
              <a:t>L'objectif de ces villes est de créer des économies plus durables en bouclant la boucle du recyclage des ressources (circularité). </a:t>
            </a:r>
          </a:p>
          <a:p>
            <a:pPr algn="just"/>
            <a:r>
              <a:rPr lang="fr-FR" dirty="0"/>
              <a:t>En d'autres termes, elles visent à conserver autant que possible les produits, et l'énergie à l'intérieur de leurs frontières – elles réduisent/réutilisent les extrants (output) pour limiter le gaspillage et mener à une vision circulaire </a:t>
            </a:r>
            <a:r>
              <a:rPr lang="fr-FR" b="1" dirty="0"/>
              <a:t>(rien ne se perd, rien ne se crée, tout se transforme). </a:t>
            </a:r>
          </a:p>
        </p:txBody>
      </p:sp>
      <p:sp>
        <p:nvSpPr>
          <p:cNvPr id="4" name="TextBox 3">
            <a:extLst>
              <a:ext uri="{FF2B5EF4-FFF2-40B4-BE49-F238E27FC236}">
                <a16:creationId xmlns:a16="http://schemas.microsoft.com/office/drawing/2014/main" id="{45A3E1FB-9335-EDA8-1E57-2EC768579519}"/>
              </a:ext>
            </a:extLst>
          </p:cNvPr>
          <p:cNvSpPr txBox="1"/>
          <p:nvPr/>
        </p:nvSpPr>
        <p:spPr>
          <a:xfrm>
            <a:off x="40758" y="17195"/>
            <a:ext cx="5752214" cy="523220"/>
          </a:xfrm>
          <a:prstGeom prst="rect">
            <a:avLst/>
          </a:prstGeom>
          <a:noFill/>
        </p:spPr>
        <p:txBody>
          <a:bodyPr wrap="square" rtlCol="0">
            <a:spAutoFit/>
          </a:bodyPr>
          <a:lstStyle/>
          <a:p>
            <a:pPr algn="just"/>
            <a:r>
              <a:rPr lang="fr-FR" sz="2800" b="1" dirty="0">
                <a:solidFill>
                  <a:srgbClr val="00B050"/>
                </a:solidFill>
              </a:rPr>
              <a:t>D- La ville circulaire </a:t>
            </a:r>
            <a:r>
              <a:rPr lang="fr-FR" sz="1800" b="1" dirty="0">
                <a:solidFill>
                  <a:srgbClr val="00B050"/>
                </a:solidFill>
              </a:rPr>
              <a:t>:</a:t>
            </a:r>
            <a:endParaRPr lang="ar-DZ" sz="1800" b="1" dirty="0">
              <a:solidFill>
                <a:srgbClr val="00B050"/>
              </a:solidFill>
            </a:endParaRPr>
          </a:p>
        </p:txBody>
      </p:sp>
    </p:spTree>
    <p:extLst>
      <p:ext uri="{BB962C8B-B14F-4D97-AF65-F5344CB8AC3E}">
        <p14:creationId xmlns:p14="http://schemas.microsoft.com/office/powerpoint/2010/main" val="387350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F550-AACA-3F17-B3AD-21F2F37982E3}"/>
              </a:ext>
            </a:extLst>
          </p:cNvPr>
          <p:cNvSpPr>
            <a:spLocks noGrp="1"/>
          </p:cNvSpPr>
          <p:nvPr>
            <p:ph type="ctrTitle"/>
          </p:nvPr>
        </p:nvSpPr>
        <p:spPr>
          <a:xfrm>
            <a:off x="-92149" y="1"/>
            <a:ext cx="9144000" cy="606056"/>
          </a:xfrm>
        </p:spPr>
        <p:txBody>
          <a:bodyPr>
            <a:noAutofit/>
          </a:bodyPr>
          <a:lstStyle/>
          <a:p>
            <a:pPr algn="l"/>
            <a:r>
              <a:rPr lang="fr-FR" sz="2800" b="1" u="sng" dirty="0">
                <a:solidFill>
                  <a:srgbClr val="00B050"/>
                </a:solidFill>
                <a:latin typeface="+mn-lt"/>
              </a:rPr>
              <a:t>E- La ville résiliente:</a:t>
            </a:r>
            <a:endParaRPr lang="fr-FR" sz="3600" b="1" u="sng" dirty="0">
              <a:solidFill>
                <a:srgbClr val="00B050"/>
              </a:solidFill>
              <a:latin typeface="+mn-lt"/>
            </a:endParaRPr>
          </a:p>
        </p:txBody>
      </p:sp>
      <p:sp>
        <p:nvSpPr>
          <p:cNvPr id="3" name="Subtitle 2">
            <a:extLst>
              <a:ext uri="{FF2B5EF4-FFF2-40B4-BE49-F238E27FC236}">
                <a16:creationId xmlns:a16="http://schemas.microsoft.com/office/drawing/2014/main" id="{383A7478-E8D8-CF13-EB49-3FCC349B7570}"/>
              </a:ext>
            </a:extLst>
          </p:cNvPr>
          <p:cNvSpPr>
            <a:spLocks noGrp="1"/>
          </p:cNvSpPr>
          <p:nvPr>
            <p:ph type="subTitle" idx="1"/>
          </p:nvPr>
        </p:nvSpPr>
        <p:spPr>
          <a:xfrm>
            <a:off x="1" y="720614"/>
            <a:ext cx="12192000" cy="1655762"/>
          </a:xfrm>
          <a:solidFill>
            <a:schemeClr val="accent3">
              <a:lumMod val="60000"/>
              <a:lumOff val="40000"/>
            </a:schemeClr>
          </a:solidFill>
        </p:spPr>
        <p:txBody>
          <a:bodyPr>
            <a:normAutofit fontScale="92500" lnSpcReduction="20000"/>
          </a:bodyPr>
          <a:lstStyle/>
          <a:p>
            <a:pPr algn="just"/>
            <a:r>
              <a:rPr lang="fr-FR" dirty="0"/>
              <a:t>Les villes résilientes ont une meilleure capacité de résister et de rebondir face aux effets négatifs des catastrophes naturelles et des problèmes sociaux</a:t>
            </a:r>
          </a:p>
          <a:p>
            <a:pPr algn="just"/>
            <a:r>
              <a:rPr lang="fr-FR" dirty="0"/>
              <a:t>La résilience inclut la capacité d’une ville à s’adapter aux changements qui peuvent être de natures économique, sociale et environnementale. Les changements climatiques augmentent le risque et la fréquence des chocs environnementaux tels que les vagues de chaleur ce qui augmente la prolifération des virus</a:t>
            </a:r>
          </a:p>
        </p:txBody>
      </p:sp>
      <p:sp>
        <p:nvSpPr>
          <p:cNvPr id="4" name="TextBox 3">
            <a:extLst>
              <a:ext uri="{FF2B5EF4-FFF2-40B4-BE49-F238E27FC236}">
                <a16:creationId xmlns:a16="http://schemas.microsoft.com/office/drawing/2014/main" id="{27814783-B152-D9ED-3CA9-5BDCC96A6E5D}"/>
              </a:ext>
            </a:extLst>
          </p:cNvPr>
          <p:cNvSpPr txBox="1"/>
          <p:nvPr/>
        </p:nvSpPr>
        <p:spPr>
          <a:xfrm>
            <a:off x="0" y="2896575"/>
            <a:ext cx="12043144" cy="3170099"/>
          </a:xfrm>
          <a:prstGeom prst="rect">
            <a:avLst/>
          </a:prstGeom>
          <a:solidFill>
            <a:schemeClr val="accent3">
              <a:lumMod val="60000"/>
              <a:lumOff val="40000"/>
            </a:schemeClr>
          </a:solidFill>
        </p:spPr>
        <p:txBody>
          <a:bodyPr wrap="square" rtlCol="0">
            <a:spAutoFit/>
          </a:bodyPr>
          <a:lstStyle/>
          <a:p>
            <a:pPr marL="342900" indent="-342900" algn="just">
              <a:buFont typeface="Arial" panose="020B0604020202020204" pitchFamily="34" charset="0"/>
              <a:buChar char="•"/>
            </a:pPr>
            <a:r>
              <a:rPr lang="fr-FR" sz="2000" dirty="0"/>
              <a:t>Les villes résilientes présentent un niveau d'inégalité sociale plus faible. Lorsqu'une catastrophe naturelle se produit, il est important que tous les habitants de la ville aient le sentiment de pouvoir faire face aux conséquences, plutôt que d'avoir des individus laissés-pour-compte. </a:t>
            </a:r>
          </a:p>
          <a:p>
            <a:pPr algn="just"/>
            <a:r>
              <a:rPr lang="fr-FR" sz="2000" dirty="0"/>
              <a:t>L'inégalité entraîne une mentalité de "nous contre eux" entre les groupes de citoyens, ce qui signifie qu'un groupe ne sera pas disposé à aider un autre groupe dans le besoin</a:t>
            </a:r>
          </a:p>
          <a:p>
            <a:pPr algn="just"/>
            <a:endParaRPr lang="fr-FR" sz="2000" dirty="0"/>
          </a:p>
          <a:p>
            <a:pPr algn="just"/>
            <a:r>
              <a:rPr lang="fr-FR" sz="2000" dirty="0"/>
              <a:t>*  Les villes résilientes sont plus susceptibles d'avoir de meilleures institutions publiques et plus d’espaces publics partagés. Lorsqu'une catastrophe survient, les institutions publiques doivent être suffisamment organisées pour réagir rapidement et efficacement - la police, les pompiers et les hôpitaux doivent tous travailler ensemble pour que les secours soient efficaces</a:t>
            </a:r>
          </a:p>
        </p:txBody>
      </p:sp>
    </p:spTree>
    <p:extLst>
      <p:ext uri="{BB962C8B-B14F-4D97-AF65-F5344CB8AC3E}">
        <p14:creationId xmlns:p14="http://schemas.microsoft.com/office/powerpoint/2010/main" val="17692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539C1E-30BC-162C-23B0-3840E7032CD8}"/>
              </a:ext>
            </a:extLst>
          </p:cNvPr>
          <p:cNvSpPr>
            <a:spLocks noGrp="1"/>
          </p:cNvSpPr>
          <p:nvPr>
            <p:ph type="subTitle" idx="1"/>
          </p:nvPr>
        </p:nvSpPr>
        <p:spPr>
          <a:xfrm>
            <a:off x="0" y="593024"/>
            <a:ext cx="12192000" cy="1655762"/>
          </a:xfrm>
          <a:solidFill>
            <a:schemeClr val="accent3">
              <a:lumMod val="60000"/>
              <a:lumOff val="40000"/>
            </a:schemeClr>
          </a:solidFill>
        </p:spPr>
        <p:txBody>
          <a:bodyPr>
            <a:normAutofit/>
          </a:bodyPr>
          <a:lstStyle/>
          <a:p>
            <a:pPr algn="just"/>
            <a:r>
              <a:rPr lang="fr-FR" dirty="0"/>
              <a:t>*  L</a:t>
            </a:r>
            <a:r>
              <a:rPr lang="fr-FR" sz="2400" dirty="0"/>
              <a:t>es villes résilientes présentent un degré élevé de connectivité entre les quartiers de la ville ainsi qu'entre les différentes régions de la ville elle-même. Ces interconnexions peuvent prendre la forme d'infrastructures physiques telles que des routes, des ponts ou des voies ferrées, ou bien elles peuvent être plus conceptuels, comme un sentiment d'identité partagé </a:t>
            </a:r>
          </a:p>
          <a:p>
            <a:endParaRPr lang="fr-FR" dirty="0"/>
          </a:p>
        </p:txBody>
      </p:sp>
    </p:spTree>
    <p:extLst>
      <p:ext uri="{BB962C8B-B14F-4D97-AF65-F5344CB8AC3E}">
        <p14:creationId xmlns:p14="http://schemas.microsoft.com/office/powerpoint/2010/main" val="131304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B1C7-61DB-F30D-0A16-7B6432AE9AE4}"/>
              </a:ext>
            </a:extLst>
          </p:cNvPr>
          <p:cNvSpPr>
            <a:spLocks noGrp="1"/>
          </p:cNvSpPr>
          <p:nvPr>
            <p:ph type="ctrTitle"/>
          </p:nvPr>
        </p:nvSpPr>
        <p:spPr>
          <a:xfrm>
            <a:off x="0" y="109244"/>
            <a:ext cx="9144000" cy="528710"/>
          </a:xfrm>
        </p:spPr>
        <p:txBody>
          <a:bodyPr>
            <a:noAutofit/>
          </a:bodyPr>
          <a:lstStyle/>
          <a:p>
            <a:pPr algn="l"/>
            <a:r>
              <a:rPr lang="fr-FR" sz="3200" b="1" u="sng" dirty="0">
                <a:solidFill>
                  <a:srgbClr val="FF0000"/>
                </a:solidFill>
                <a:latin typeface="+mn-lt"/>
              </a:rPr>
              <a:t>6- Évaluation de la durabilité de la ville:</a:t>
            </a:r>
          </a:p>
        </p:txBody>
      </p:sp>
      <p:sp>
        <p:nvSpPr>
          <p:cNvPr id="3" name="Subtitle 2">
            <a:extLst>
              <a:ext uri="{FF2B5EF4-FFF2-40B4-BE49-F238E27FC236}">
                <a16:creationId xmlns:a16="http://schemas.microsoft.com/office/drawing/2014/main" id="{6441E565-2C1A-1FA7-6EED-6ADB73CD5040}"/>
              </a:ext>
            </a:extLst>
          </p:cNvPr>
          <p:cNvSpPr>
            <a:spLocks noGrp="1"/>
          </p:cNvSpPr>
          <p:nvPr>
            <p:ph type="subTitle" idx="1"/>
          </p:nvPr>
        </p:nvSpPr>
        <p:spPr>
          <a:xfrm>
            <a:off x="138223" y="751885"/>
            <a:ext cx="12053777" cy="5996872"/>
          </a:xfrm>
        </p:spPr>
        <p:txBody>
          <a:bodyPr>
            <a:normAutofit/>
          </a:bodyPr>
          <a:lstStyle/>
          <a:p>
            <a:pPr algn="l"/>
            <a:r>
              <a:rPr lang="fr-FR" sz="2800" b="1" u="sng" dirty="0">
                <a:solidFill>
                  <a:srgbClr val="00B050"/>
                </a:solidFill>
              </a:rPr>
              <a:t>A- L’empreinte écologique : </a:t>
            </a:r>
          </a:p>
        </p:txBody>
      </p:sp>
      <p:pic>
        <p:nvPicPr>
          <p:cNvPr id="5" name="Picture 4">
            <a:extLst>
              <a:ext uri="{FF2B5EF4-FFF2-40B4-BE49-F238E27FC236}">
                <a16:creationId xmlns:a16="http://schemas.microsoft.com/office/drawing/2014/main" id="{ACA1AFD8-6CDE-C5A2-FC55-511029B5B8E7}"/>
              </a:ext>
            </a:extLst>
          </p:cNvPr>
          <p:cNvPicPr>
            <a:picLocks noChangeAspect="1"/>
          </p:cNvPicPr>
          <p:nvPr/>
        </p:nvPicPr>
        <p:blipFill>
          <a:blip r:embed="rId2"/>
          <a:stretch>
            <a:fillRect/>
          </a:stretch>
        </p:blipFill>
        <p:spPr>
          <a:xfrm>
            <a:off x="7527851" y="751886"/>
            <a:ext cx="4263656" cy="5574486"/>
          </a:xfrm>
          <a:prstGeom prst="rect">
            <a:avLst/>
          </a:prstGeom>
        </p:spPr>
      </p:pic>
      <p:sp>
        <p:nvSpPr>
          <p:cNvPr id="6" name="TextBox 5">
            <a:extLst>
              <a:ext uri="{FF2B5EF4-FFF2-40B4-BE49-F238E27FC236}">
                <a16:creationId xmlns:a16="http://schemas.microsoft.com/office/drawing/2014/main" id="{9E332E3F-AB09-CCC0-645C-A3C7813B505C}"/>
              </a:ext>
            </a:extLst>
          </p:cNvPr>
          <p:cNvSpPr txBox="1"/>
          <p:nvPr/>
        </p:nvSpPr>
        <p:spPr>
          <a:xfrm>
            <a:off x="0" y="1254642"/>
            <a:ext cx="7410893" cy="4093428"/>
          </a:xfrm>
          <a:prstGeom prst="rect">
            <a:avLst/>
          </a:prstGeom>
          <a:noFill/>
        </p:spPr>
        <p:txBody>
          <a:bodyPr wrap="square" rtlCol="0">
            <a:spAutoFit/>
          </a:bodyPr>
          <a:lstStyle/>
          <a:p>
            <a:pPr algn="just">
              <a:buFont typeface="Arial" panose="020B0604020202020204" pitchFamily="34" charset="0"/>
              <a:buNone/>
              <a:defRPr/>
            </a:pPr>
            <a:r>
              <a:rPr lang="fr-FR" sz="2000" dirty="0">
                <a:latin typeface="Candara" panose="020E0502030303020204" pitchFamily="34" charset="0"/>
              </a:rPr>
              <a:t>L’empreinte écologique est </a:t>
            </a:r>
            <a:r>
              <a:rPr lang="fr-FR" sz="2000" b="1" dirty="0">
                <a:solidFill>
                  <a:srgbClr val="FF0000"/>
                </a:solidFill>
                <a:latin typeface="Candara" panose="020E0502030303020204" pitchFamily="34" charset="0"/>
              </a:rPr>
              <a:t>un outil </a:t>
            </a:r>
            <a:r>
              <a:rPr lang="fr-FR" sz="2000" b="1" dirty="0">
                <a:latin typeface="Candara" panose="020E0502030303020204" pitchFamily="34" charset="0"/>
              </a:rPr>
              <a:t>simple </a:t>
            </a:r>
            <a:r>
              <a:rPr lang="fr-FR" sz="2000" dirty="0">
                <a:latin typeface="Candara" panose="020E0502030303020204" pitchFamily="34" charset="0"/>
              </a:rPr>
              <a:t>d’utilisation,</a:t>
            </a:r>
            <a:r>
              <a:rPr lang="fr-FR" sz="2000" b="1" dirty="0">
                <a:latin typeface="Candara" panose="020E0502030303020204" pitchFamily="34" charset="0"/>
              </a:rPr>
              <a:t> facile </a:t>
            </a:r>
            <a:r>
              <a:rPr lang="fr-FR" sz="2000" dirty="0">
                <a:latin typeface="Candara" panose="020E0502030303020204" pitchFamily="34" charset="0"/>
              </a:rPr>
              <a:t>à comprendre il sert à montrer l’étendu de l’impact d’un objet d’étude quelconque, il peut être appliqué à différentes échelles, de l’individu à la ville.</a:t>
            </a:r>
          </a:p>
          <a:p>
            <a:pPr algn="just">
              <a:buFont typeface="Arial" panose="020B0604020202020204" pitchFamily="34" charset="0"/>
              <a:buNone/>
              <a:defRPr/>
            </a:pPr>
            <a:r>
              <a:rPr lang="fr-FR" sz="2000" dirty="0">
                <a:latin typeface="Candara" panose="020E0502030303020204" pitchFamily="34" charset="0"/>
              </a:rPr>
              <a:t>L’empreinte écologique est un </a:t>
            </a:r>
            <a:r>
              <a:rPr lang="fr-FR" sz="2000" b="1" dirty="0">
                <a:solidFill>
                  <a:srgbClr val="00A249"/>
                </a:solidFill>
                <a:latin typeface="Candara" panose="020E0502030303020204" pitchFamily="34" charset="0"/>
              </a:rPr>
              <a:t>indicateur de la durabilité </a:t>
            </a:r>
            <a:r>
              <a:rPr lang="fr-FR" sz="2000" dirty="0">
                <a:latin typeface="Candara" panose="020E0502030303020204" pitchFamily="34" charset="0"/>
              </a:rPr>
              <a:t>dans une ville. Quand l’empreinte écologique </a:t>
            </a:r>
            <a:r>
              <a:rPr lang="fr-FR" sz="2000" dirty="0">
                <a:solidFill>
                  <a:srgbClr val="FF3300"/>
                </a:solidFill>
                <a:latin typeface="Candara" panose="020E0502030303020204" pitchFamily="34" charset="0"/>
              </a:rPr>
              <a:t>augmente </a:t>
            </a:r>
            <a:r>
              <a:rPr lang="fr-FR" sz="2000" dirty="0">
                <a:latin typeface="Candara" panose="020E0502030303020204" pitchFamily="34" charset="0"/>
              </a:rPr>
              <a:t>, la durabilité d’une ville </a:t>
            </a:r>
            <a:r>
              <a:rPr lang="fr-FR" sz="2000" dirty="0">
                <a:solidFill>
                  <a:srgbClr val="FF3300"/>
                </a:solidFill>
                <a:latin typeface="Candara" panose="020E0502030303020204" pitchFamily="34" charset="0"/>
              </a:rPr>
              <a:t>diminue</a:t>
            </a:r>
            <a:r>
              <a:rPr lang="fr-FR" sz="2000" dirty="0">
                <a:latin typeface="Candara" panose="020E0502030303020204" pitchFamily="34" charset="0"/>
              </a:rPr>
              <a:t>    et inversement.</a:t>
            </a:r>
          </a:p>
          <a:p>
            <a:pPr algn="just">
              <a:buFont typeface="Arial" panose="020B0604020202020204" pitchFamily="34" charset="0"/>
              <a:buNone/>
              <a:defRPr/>
            </a:pPr>
            <a:endParaRPr lang="fr-FR" sz="2000" dirty="0">
              <a:latin typeface="Candara" panose="020E0502030303020204" pitchFamily="34" charset="0"/>
            </a:endParaRPr>
          </a:p>
          <a:p>
            <a:pPr algn="just">
              <a:buFont typeface="Arial" panose="020B0604020202020204" pitchFamily="34" charset="0"/>
              <a:buNone/>
              <a:defRPr/>
            </a:pPr>
            <a:r>
              <a:rPr lang="fr-FR" sz="2000" dirty="0"/>
              <a:t>L’empreinte écologique mesure la demande de l’humanité en ressources ,en comptabilisant pour une zone donnée, les surfaces de terre et de mer biologiquement productives, qui sont requises pour fournir les ressources que nous consommons et pour absorber nos déchets. Cet espace comprend</a:t>
            </a:r>
            <a:endParaRPr lang="fr-FR" sz="2000" dirty="0">
              <a:latin typeface="+mj-lt"/>
            </a:endParaRPr>
          </a:p>
        </p:txBody>
      </p:sp>
    </p:spTree>
    <p:extLst>
      <p:ext uri="{BB962C8B-B14F-4D97-AF65-F5344CB8AC3E}">
        <p14:creationId xmlns:p14="http://schemas.microsoft.com/office/powerpoint/2010/main" val="83572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B05B-1352-BCB4-A89B-7A574EAEEDA2}"/>
              </a:ext>
            </a:extLst>
          </p:cNvPr>
          <p:cNvSpPr>
            <a:spLocks noGrp="1"/>
          </p:cNvSpPr>
          <p:nvPr>
            <p:ph type="ctrTitle"/>
          </p:nvPr>
        </p:nvSpPr>
        <p:spPr>
          <a:xfrm>
            <a:off x="0" y="176066"/>
            <a:ext cx="11429999" cy="477837"/>
          </a:xfrm>
        </p:spPr>
        <p:txBody>
          <a:bodyPr>
            <a:normAutofit fontScale="90000"/>
          </a:bodyPr>
          <a:lstStyle/>
          <a:p>
            <a:pPr algn="l"/>
            <a:r>
              <a:rPr lang="fr-FR" sz="4000" b="1" u="sng" dirty="0">
                <a:solidFill>
                  <a:srgbClr val="FF0000"/>
                </a:solidFill>
              </a:rPr>
              <a:t>1. Génése du concept de développement durable:</a:t>
            </a:r>
            <a:endParaRPr lang="fr-FR" sz="4000" dirty="0"/>
          </a:p>
        </p:txBody>
      </p:sp>
      <p:sp>
        <p:nvSpPr>
          <p:cNvPr id="3" name="Subtitle 2">
            <a:extLst>
              <a:ext uri="{FF2B5EF4-FFF2-40B4-BE49-F238E27FC236}">
                <a16:creationId xmlns:a16="http://schemas.microsoft.com/office/drawing/2014/main" id="{031153A4-3BAE-EC31-F836-1D2CD07EFFC8}"/>
              </a:ext>
            </a:extLst>
          </p:cNvPr>
          <p:cNvSpPr>
            <a:spLocks noGrp="1"/>
          </p:cNvSpPr>
          <p:nvPr>
            <p:ph type="subTitle" idx="1"/>
          </p:nvPr>
        </p:nvSpPr>
        <p:spPr>
          <a:xfrm>
            <a:off x="67339" y="1321196"/>
            <a:ext cx="12057321" cy="1905628"/>
          </a:xfrm>
          <a:solidFill>
            <a:schemeClr val="accent4">
              <a:lumMod val="60000"/>
              <a:lumOff val="40000"/>
            </a:schemeClr>
          </a:solidFill>
        </p:spPr>
        <p:txBody>
          <a:bodyPr>
            <a:normAutofit/>
          </a:bodyPr>
          <a:lstStyle/>
          <a:p>
            <a:pPr algn="just"/>
            <a:r>
              <a:rPr lang="fr-FR" b="1" u="sng" dirty="0">
                <a:solidFill>
                  <a:schemeClr val="accent6"/>
                </a:solidFill>
              </a:rPr>
              <a:t>A- Club de Rome </a:t>
            </a:r>
            <a:r>
              <a:rPr lang="fr-FR" b="1" u="sng" dirty="0">
                <a:solidFill>
                  <a:srgbClr val="FF0000"/>
                </a:solidFill>
              </a:rPr>
              <a:t>(1968): </a:t>
            </a:r>
          </a:p>
          <a:p>
            <a:pPr algn="just"/>
            <a:r>
              <a:rPr lang="fr-FR" dirty="0">
                <a:solidFill>
                  <a:srgbClr val="272727"/>
                </a:solidFill>
                <a:latin typeface="Roboto" panose="02000000000000000000" pitchFamily="2" charset="0"/>
              </a:rPr>
              <a:t>Il s’agit d’un </a:t>
            </a:r>
            <a:r>
              <a:rPr lang="fr-FR" b="0" i="0" dirty="0">
                <a:solidFill>
                  <a:srgbClr val="272727"/>
                </a:solidFill>
                <a:effectLst/>
                <a:latin typeface="Roboto" panose="02000000000000000000" pitchFamily="2" charset="0"/>
              </a:rPr>
              <a:t>groupe de réflextion qui rassemble des scientifiques, des économistes, des fonctionnaires nationaux et internationaux, ainsi que des industriels de </a:t>
            </a:r>
            <a:r>
              <a:rPr lang="fr-FR" b="1" i="0" u="sng" dirty="0">
                <a:solidFill>
                  <a:srgbClr val="272727"/>
                </a:solidFill>
                <a:effectLst/>
                <a:latin typeface="Roboto" panose="02000000000000000000" pitchFamily="2" charset="0"/>
              </a:rPr>
              <a:t>53 pays</a:t>
            </a:r>
            <a:r>
              <a:rPr lang="fr-FR" b="0" i="0" dirty="0">
                <a:solidFill>
                  <a:srgbClr val="272727"/>
                </a:solidFill>
                <a:effectLst/>
                <a:latin typeface="Roboto" panose="02000000000000000000" pitchFamily="2" charset="0"/>
              </a:rPr>
              <a:t>. Il se préoccupe des problèmes complexes auxquels doivent faire face toutes les sociétés, tant industrialisées, qu'en voie de développement. </a:t>
            </a:r>
          </a:p>
        </p:txBody>
      </p:sp>
      <p:sp>
        <p:nvSpPr>
          <p:cNvPr id="4" name="TextBox 3">
            <a:extLst>
              <a:ext uri="{FF2B5EF4-FFF2-40B4-BE49-F238E27FC236}">
                <a16:creationId xmlns:a16="http://schemas.microsoft.com/office/drawing/2014/main" id="{E7C5DB2E-F04F-0CDA-59BC-412D37D31727}"/>
              </a:ext>
            </a:extLst>
          </p:cNvPr>
          <p:cNvSpPr txBox="1"/>
          <p:nvPr/>
        </p:nvSpPr>
        <p:spPr>
          <a:xfrm>
            <a:off x="0" y="4226601"/>
            <a:ext cx="12080358" cy="1569660"/>
          </a:xfrm>
          <a:prstGeom prst="rect">
            <a:avLst/>
          </a:prstGeom>
          <a:solidFill>
            <a:schemeClr val="accent4">
              <a:lumMod val="60000"/>
              <a:lumOff val="40000"/>
            </a:schemeClr>
          </a:solidFill>
        </p:spPr>
        <p:txBody>
          <a:bodyPr wrap="square" rtlCol="0">
            <a:spAutoFit/>
          </a:bodyPr>
          <a:lstStyle/>
          <a:p>
            <a:pPr algn="just"/>
            <a:r>
              <a:rPr lang="fr-FR" sz="2400" b="1" u="sng" dirty="0">
                <a:solidFill>
                  <a:schemeClr val="accent6"/>
                </a:solidFill>
              </a:rPr>
              <a:t>B- Rapport (Halte a la croissance) </a:t>
            </a:r>
            <a:r>
              <a:rPr lang="fr-FR" sz="2400" b="1" u="sng" dirty="0">
                <a:solidFill>
                  <a:srgbClr val="FF0000"/>
                </a:solidFill>
              </a:rPr>
              <a:t>(1971): </a:t>
            </a:r>
          </a:p>
          <a:p>
            <a:pPr algn="just"/>
            <a:r>
              <a:rPr lang="fr-FR" sz="2400" b="0" i="0" dirty="0">
                <a:effectLst/>
                <a:latin typeface="Arial" panose="020B0604020202020204" pitchFamily="34" charset="0"/>
              </a:rPr>
              <a:t>Ce groupe de réflexion publie un ra</a:t>
            </a:r>
            <a:r>
              <a:rPr lang="fr-FR" sz="2400" dirty="0">
                <a:latin typeface="Arial" panose="020B0604020202020204" pitchFamily="34" charset="0"/>
              </a:rPr>
              <a:t>p</a:t>
            </a:r>
            <a:r>
              <a:rPr lang="fr-FR" sz="2400" b="0" i="0" dirty="0">
                <a:effectLst/>
                <a:latin typeface="Arial" panose="020B0604020202020204" pitchFamily="34" charset="0"/>
              </a:rPr>
              <a:t>port nommé ‘’Halte a la croissance’’ ou il prédisait que la croissance matérielle perpétuelle entraînerait tôt ou tard une dégradation des conditions de vie et de la démographie.</a:t>
            </a:r>
            <a:endParaRPr lang="fr-FR" sz="2400" dirty="0"/>
          </a:p>
        </p:txBody>
      </p:sp>
    </p:spTree>
    <p:extLst>
      <p:ext uri="{BB962C8B-B14F-4D97-AF65-F5344CB8AC3E}">
        <p14:creationId xmlns:p14="http://schemas.microsoft.com/office/powerpoint/2010/main" val="221704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6345-A86B-4C72-9834-401F91C2639A}"/>
              </a:ext>
            </a:extLst>
          </p:cNvPr>
          <p:cNvSpPr>
            <a:spLocks noGrp="1"/>
          </p:cNvSpPr>
          <p:nvPr>
            <p:ph type="ctrTitle"/>
          </p:nvPr>
        </p:nvSpPr>
        <p:spPr>
          <a:xfrm>
            <a:off x="0" y="24182"/>
            <a:ext cx="9144000" cy="557581"/>
          </a:xfrm>
        </p:spPr>
        <p:txBody>
          <a:bodyPr>
            <a:normAutofit fontScale="90000"/>
          </a:bodyPr>
          <a:lstStyle/>
          <a:p>
            <a:pPr algn="l"/>
            <a:r>
              <a:rPr lang="fr-FR" sz="4000" b="1" u="sng" dirty="0">
                <a:solidFill>
                  <a:srgbClr val="00B050"/>
                </a:solidFill>
                <a:latin typeface="+mn-lt"/>
              </a:rPr>
              <a:t>B- Le métabolisme urbain: </a:t>
            </a:r>
          </a:p>
        </p:txBody>
      </p:sp>
      <p:sp>
        <p:nvSpPr>
          <p:cNvPr id="3" name="Subtitle 2">
            <a:extLst>
              <a:ext uri="{FF2B5EF4-FFF2-40B4-BE49-F238E27FC236}">
                <a16:creationId xmlns:a16="http://schemas.microsoft.com/office/drawing/2014/main" id="{ADF48DE9-68EF-BFFC-A5D7-A36849D7D884}"/>
              </a:ext>
            </a:extLst>
          </p:cNvPr>
          <p:cNvSpPr>
            <a:spLocks noGrp="1"/>
          </p:cNvSpPr>
          <p:nvPr>
            <p:ph type="subTitle" idx="1"/>
          </p:nvPr>
        </p:nvSpPr>
        <p:spPr>
          <a:xfrm>
            <a:off x="0" y="823284"/>
            <a:ext cx="12192000" cy="3128371"/>
          </a:xfrm>
        </p:spPr>
        <p:txBody>
          <a:bodyPr>
            <a:normAutofit/>
          </a:bodyPr>
          <a:lstStyle/>
          <a:p>
            <a:pPr algn="just"/>
            <a:r>
              <a:rPr lang="fr-FR" sz="2000" dirty="0">
                <a:solidFill>
                  <a:srgbClr val="000000"/>
                </a:solidFill>
                <a:latin typeface="Helvetica Neue"/>
              </a:rPr>
              <a:t>U</a:t>
            </a:r>
            <a:r>
              <a:rPr lang="fr-FR" sz="2000" b="0" dirty="0">
                <a:solidFill>
                  <a:srgbClr val="000000"/>
                </a:solidFill>
                <a:effectLst/>
                <a:latin typeface="Helvetica Neue"/>
              </a:rPr>
              <a:t>n ensemble de transformations et de flux de matière et dʼénergie intervenant dans le cycle de vie dʼune zone urbaine. </a:t>
            </a:r>
          </a:p>
          <a:p>
            <a:pPr algn="just"/>
            <a:r>
              <a:rPr lang="fr-FR" sz="2000" b="0" dirty="0">
                <a:solidFill>
                  <a:srgbClr val="000000"/>
                </a:solidFill>
                <a:effectLst/>
                <a:latin typeface="Helvetica Neue"/>
              </a:rPr>
              <a:t>La ville est alors représentée comme un écosystème qui gère ses entrants et ses sortants par la régulation, ainsi qu’une ‘unité métabolique complexe avec un ensemble dʼentrées (matières premières, produits semi-finis, produits alimentaires, etc.), de transformations (de ces matières, produits semi-finis, etc.) et de sorties (produits manufacturés, déchets gazeux, liquides et solides, etc.</a:t>
            </a:r>
            <a:endParaRPr lang="fr-FR" sz="2000" dirty="0"/>
          </a:p>
        </p:txBody>
      </p:sp>
      <p:pic>
        <p:nvPicPr>
          <p:cNvPr id="7" name="Picture 6">
            <a:extLst>
              <a:ext uri="{FF2B5EF4-FFF2-40B4-BE49-F238E27FC236}">
                <a16:creationId xmlns:a16="http://schemas.microsoft.com/office/drawing/2014/main" id="{0F188BB6-E121-BAC7-2ABA-A395BEB03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827" y="2615609"/>
            <a:ext cx="6507125" cy="4051005"/>
          </a:xfrm>
          <a:prstGeom prst="rect">
            <a:avLst/>
          </a:prstGeom>
        </p:spPr>
      </p:pic>
    </p:spTree>
    <p:extLst>
      <p:ext uri="{BB962C8B-B14F-4D97-AF65-F5344CB8AC3E}">
        <p14:creationId xmlns:p14="http://schemas.microsoft.com/office/powerpoint/2010/main" val="39239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7B5BB9-CE22-6102-3C2F-4CEDB288422B}"/>
              </a:ext>
            </a:extLst>
          </p:cNvPr>
          <p:cNvSpPr>
            <a:spLocks noGrp="1"/>
          </p:cNvSpPr>
          <p:nvPr>
            <p:ph type="subTitle" idx="1"/>
          </p:nvPr>
        </p:nvSpPr>
        <p:spPr>
          <a:xfrm>
            <a:off x="62024" y="157088"/>
            <a:ext cx="12067952" cy="3617470"/>
          </a:xfrm>
          <a:solidFill>
            <a:schemeClr val="accent4">
              <a:lumMod val="60000"/>
              <a:lumOff val="40000"/>
            </a:schemeClr>
          </a:solidFill>
        </p:spPr>
        <p:txBody>
          <a:bodyPr>
            <a:normAutofit fontScale="85000" lnSpcReduction="20000"/>
          </a:bodyPr>
          <a:lstStyle/>
          <a:p>
            <a:pPr algn="just"/>
            <a:r>
              <a:rPr lang="fr-FR" sz="2600" b="1" i="0" u="sng" dirty="0">
                <a:solidFill>
                  <a:srgbClr val="FF0000"/>
                </a:solidFill>
                <a:effectLst/>
                <a:latin typeface="Noto Sans" panose="020B0502040504020204" pitchFamily="34" charset="0"/>
              </a:rPr>
              <a:t>L’analyse des flux de matiéres:</a:t>
            </a:r>
          </a:p>
          <a:p>
            <a:pPr algn="just"/>
            <a:endParaRPr lang="fr-FR" b="0" i="0" dirty="0">
              <a:solidFill>
                <a:srgbClr val="262626"/>
              </a:solidFill>
              <a:effectLst/>
              <a:latin typeface="Noto Sans" panose="020B0502040504020204" pitchFamily="34" charset="0"/>
            </a:endParaRPr>
          </a:p>
          <a:p>
            <a:pPr algn="just"/>
            <a:r>
              <a:rPr lang="fr-FR" b="0" i="0" dirty="0">
                <a:solidFill>
                  <a:srgbClr val="262626"/>
                </a:solidFill>
                <a:effectLst/>
                <a:latin typeface="Noto Sans" panose="020B0502040504020204" pitchFamily="34" charset="0"/>
              </a:rPr>
              <a:t>Le fonctionnement met en jeu des flux d’énergie et de matières qu’elle échange avec d’autres sociétés humaines et avec la biosphère. </a:t>
            </a:r>
          </a:p>
          <a:p>
            <a:pPr algn="just"/>
            <a:r>
              <a:rPr lang="fr-FR" b="0" i="0" dirty="0">
                <a:solidFill>
                  <a:srgbClr val="262626"/>
                </a:solidFill>
                <a:effectLst/>
                <a:latin typeface="Noto Sans" panose="020B0502040504020204" pitchFamily="34" charset="0"/>
              </a:rPr>
              <a:t>L’analyse du métabolisme urbain contribue à caractériser ces interactions : </a:t>
            </a:r>
          </a:p>
          <a:p>
            <a:pPr algn="just"/>
            <a:endParaRPr lang="fr-FR" b="0" i="0" dirty="0">
              <a:solidFill>
                <a:srgbClr val="262626"/>
              </a:solidFill>
              <a:effectLst/>
              <a:latin typeface="Noto Sans" panose="020B0502040504020204" pitchFamily="34" charset="0"/>
            </a:endParaRPr>
          </a:p>
          <a:p>
            <a:pPr algn="just"/>
            <a:r>
              <a:rPr lang="fr-FR" dirty="0">
                <a:solidFill>
                  <a:srgbClr val="262626"/>
                </a:solidFill>
                <a:latin typeface="Noto Sans" panose="020B0502040504020204" pitchFamily="34" charset="0"/>
              </a:rPr>
              <a:t>     C</a:t>
            </a:r>
            <a:r>
              <a:rPr lang="fr-FR" b="0" i="0" dirty="0">
                <a:solidFill>
                  <a:srgbClr val="262626"/>
                </a:solidFill>
                <a:effectLst/>
                <a:latin typeface="Noto Sans" panose="020B0502040504020204" pitchFamily="34" charset="0"/>
              </a:rPr>
              <a:t>ombien d’énergie représente l’ensemble des activités urbaines ? </a:t>
            </a:r>
          </a:p>
          <a:p>
            <a:pPr algn="just"/>
            <a:r>
              <a:rPr lang="fr-FR" b="0" i="0" dirty="0">
                <a:solidFill>
                  <a:srgbClr val="262626"/>
                </a:solidFill>
                <a:effectLst/>
                <a:latin typeface="Noto Sans" panose="020B0502040504020204" pitchFamily="34" charset="0"/>
              </a:rPr>
              <a:t>     Combien de matières – eau, aliments, produits finis… ? </a:t>
            </a:r>
          </a:p>
          <a:p>
            <a:pPr algn="just"/>
            <a:r>
              <a:rPr lang="fr-FR" b="0" i="0" dirty="0">
                <a:solidFill>
                  <a:srgbClr val="262626"/>
                </a:solidFill>
                <a:effectLst/>
                <a:latin typeface="Noto Sans" panose="020B0502040504020204" pitchFamily="34" charset="0"/>
              </a:rPr>
              <a:t>     Que deviennent ces flux une fois qu’ils sont entrés dans les sociétés urbaines ? </a:t>
            </a:r>
          </a:p>
          <a:p>
            <a:pPr algn="just"/>
            <a:r>
              <a:rPr lang="fr-FR" b="0" i="0" dirty="0">
                <a:solidFill>
                  <a:srgbClr val="262626"/>
                </a:solidFill>
                <a:effectLst/>
                <a:latin typeface="Noto Sans" panose="020B0502040504020204" pitchFamily="34" charset="0"/>
              </a:rPr>
              <a:t>     Sous quelles formes sont-ils éventuellement rendus à la nature ? </a:t>
            </a:r>
          </a:p>
          <a:p>
            <a:pPr algn="just"/>
            <a:r>
              <a:rPr lang="fr-FR" dirty="0">
                <a:solidFill>
                  <a:srgbClr val="262626"/>
                </a:solidFill>
                <a:latin typeface="Noto Sans" panose="020B0502040504020204" pitchFamily="34" charset="0"/>
              </a:rPr>
              <a:t>      </a:t>
            </a:r>
            <a:r>
              <a:rPr lang="fr-FR" b="0" i="0" dirty="0">
                <a:solidFill>
                  <a:srgbClr val="262626"/>
                </a:solidFill>
                <a:effectLst/>
                <a:latin typeface="Noto Sans" panose="020B0502040504020204" pitchFamily="34" charset="0"/>
              </a:rPr>
              <a:t>Quelles en sont les conséquences ?</a:t>
            </a:r>
            <a:endParaRPr lang="fr-FR" dirty="0"/>
          </a:p>
        </p:txBody>
      </p:sp>
      <p:sp>
        <p:nvSpPr>
          <p:cNvPr id="4" name="TextBox 3">
            <a:extLst>
              <a:ext uri="{FF2B5EF4-FFF2-40B4-BE49-F238E27FC236}">
                <a16:creationId xmlns:a16="http://schemas.microsoft.com/office/drawing/2014/main" id="{4AFBC835-2C7F-3652-C49E-ED298AAC9BF4}"/>
              </a:ext>
            </a:extLst>
          </p:cNvPr>
          <p:cNvSpPr txBox="1"/>
          <p:nvPr/>
        </p:nvSpPr>
        <p:spPr>
          <a:xfrm>
            <a:off x="62024" y="4476307"/>
            <a:ext cx="12053777" cy="707886"/>
          </a:xfrm>
          <a:prstGeom prst="rect">
            <a:avLst/>
          </a:prstGeom>
          <a:solidFill>
            <a:srgbClr val="92D050"/>
          </a:solidFill>
        </p:spPr>
        <p:txBody>
          <a:bodyPr wrap="square" rtlCol="0">
            <a:spAutoFit/>
          </a:bodyPr>
          <a:lstStyle/>
          <a:p>
            <a:r>
              <a:rPr lang="fr-FR" sz="2000" dirty="0">
                <a:effectLst/>
                <a:latin typeface="Calibri" panose="020F0502020204030204" pitchFamily="34" charset="0"/>
                <a:ea typeface="Calibri" panose="020F0502020204030204" pitchFamily="34" charset="0"/>
                <a:cs typeface="Arial" panose="020B0604020202020204" pitchFamily="34" charset="0"/>
              </a:rPr>
              <a:t>l’AFM est un outil qui permet d’effectuer un diagnostic sur la gestion des ressources sur un territoire donné à un temps donné</a:t>
            </a:r>
            <a:endParaRPr lang="fr-FR" sz="2000" dirty="0"/>
          </a:p>
        </p:txBody>
      </p:sp>
    </p:spTree>
    <p:extLst>
      <p:ext uri="{BB962C8B-B14F-4D97-AF65-F5344CB8AC3E}">
        <p14:creationId xmlns:p14="http://schemas.microsoft.com/office/powerpoint/2010/main" val="128210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67766B-0BE8-F396-42C8-9765727AC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586" y="786809"/>
            <a:ext cx="7676707" cy="5433237"/>
          </a:xfrm>
          <a:prstGeom prst="rect">
            <a:avLst/>
          </a:prstGeom>
        </p:spPr>
      </p:pic>
      <p:sp>
        <p:nvSpPr>
          <p:cNvPr id="2" name="TextBox 1">
            <a:extLst>
              <a:ext uri="{FF2B5EF4-FFF2-40B4-BE49-F238E27FC236}">
                <a16:creationId xmlns:a16="http://schemas.microsoft.com/office/drawing/2014/main" id="{0BF2E887-2D68-D208-E582-7C425844846D}"/>
              </a:ext>
            </a:extLst>
          </p:cNvPr>
          <p:cNvSpPr txBox="1"/>
          <p:nvPr/>
        </p:nvSpPr>
        <p:spPr>
          <a:xfrm>
            <a:off x="5231219" y="6220046"/>
            <a:ext cx="5380074" cy="400110"/>
          </a:xfrm>
          <a:prstGeom prst="rect">
            <a:avLst/>
          </a:prstGeom>
          <a:noFill/>
        </p:spPr>
        <p:txBody>
          <a:bodyPr wrap="square" rtlCol="0">
            <a:spAutoFit/>
          </a:bodyPr>
          <a:lstStyle/>
          <a:p>
            <a:r>
              <a:rPr lang="fr-FR" sz="2000" b="1" dirty="0"/>
              <a:t>Flux des matiéres au milieu urbain </a:t>
            </a:r>
          </a:p>
        </p:txBody>
      </p:sp>
    </p:spTree>
    <p:extLst>
      <p:ext uri="{BB962C8B-B14F-4D97-AF65-F5344CB8AC3E}">
        <p14:creationId xmlns:p14="http://schemas.microsoft.com/office/powerpoint/2010/main" val="203653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68F658-5A61-0766-4540-F97E87D646A1}"/>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D4BCA1C5-451F-9A42-2F90-65508E721005}"/>
              </a:ext>
            </a:extLst>
          </p:cNvPr>
          <p:cNvPicPr>
            <a:picLocks noChangeAspect="1"/>
          </p:cNvPicPr>
          <p:nvPr/>
        </p:nvPicPr>
        <p:blipFill>
          <a:blip r:embed="rId3"/>
          <a:stretch>
            <a:fillRect/>
          </a:stretch>
        </p:blipFill>
        <p:spPr>
          <a:xfrm>
            <a:off x="983273" y="579474"/>
            <a:ext cx="10225454" cy="6049926"/>
          </a:xfrm>
          <a:prstGeom prst="rect">
            <a:avLst/>
          </a:prstGeom>
        </p:spPr>
      </p:pic>
      <p:sp>
        <p:nvSpPr>
          <p:cNvPr id="6" name="Title 5">
            <a:extLst>
              <a:ext uri="{FF2B5EF4-FFF2-40B4-BE49-F238E27FC236}">
                <a16:creationId xmlns:a16="http://schemas.microsoft.com/office/drawing/2014/main" id="{ADE34A87-2A00-2CD7-6967-AEC8EF1ECA80}"/>
              </a:ext>
            </a:extLst>
          </p:cNvPr>
          <p:cNvSpPr>
            <a:spLocks noGrp="1"/>
          </p:cNvSpPr>
          <p:nvPr>
            <p:ph type="ctrTitle"/>
          </p:nvPr>
        </p:nvSpPr>
        <p:spPr/>
        <p:txBody>
          <a:bodyPr/>
          <a:lstStyle/>
          <a:p>
            <a:endParaRPr lang="fr-FR"/>
          </a:p>
        </p:txBody>
      </p:sp>
    </p:spTree>
    <p:extLst>
      <p:ext uri="{BB962C8B-B14F-4D97-AF65-F5344CB8AC3E}">
        <p14:creationId xmlns:p14="http://schemas.microsoft.com/office/powerpoint/2010/main" val="375695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53BF57-9E38-1659-7C74-00BB933F7958}"/>
              </a:ext>
            </a:extLst>
          </p:cNvPr>
          <p:cNvSpPr>
            <a:spLocks noGrp="1"/>
          </p:cNvSpPr>
          <p:nvPr>
            <p:ph type="subTitle" idx="1"/>
          </p:nvPr>
        </p:nvSpPr>
        <p:spPr>
          <a:xfrm>
            <a:off x="-1" y="4239991"/>
            <a:ext cx="12192000" cy="1905627"/>
          </a:xfrm>
          <a:solidFill>
            <a:schemeClr val="accent4">
              <a:lumMod val="60000"/>
              <a:lumOff val="40000"/>
            </a:schemeClr>
          </a:solidFill>
        </p:spPr>
        <p:txBody>
          <a:bodyPr>
            <a:normAutofit fontScale="92500" lnSpcReduction="10000"/>
          </a:bodyPr>
          <a:lstStyle/>
          <a:p>
            <a:pPr algn="just"/>
            <a:r>
              <a:rPr lang="fr-FR" b="1" i="0" u="sng" dirty="0">
                <a:solidFill>
                  <a:schemeClr val="accent6"/>
                </a:solidFill>
                <a:effectLst/>
                <a:latin typeface="Roboto" panose="02000000000000000000" pitchFamily="2" charset="0"/>
              </a:rPr>
              <a:t>D- l’Union Internationale pour la Conservation de la Nature (UICN) </a:t>
            </a:r>
            <a:r>
              <a:rPr lang="fr-FR" b="1" i="0" u="sng" dirty="0">
                <a:solidFill>
                  <a:srgbClr val="FF0000"/>
                </a:solidFill>
                <a:effectLst/>
                <a:latin typeface="Roboto" panose="02000000000000000000" pitchFamily="2" charset="0"/>
              </a:rPr>
              <a:t>(1980):</a:t>
            </a:r>
            <a:r>
              <a:rPr lang="fr-FR" b="1" i="0" dirty="0">
                <a:solidFill>
                  <a:srgbClr val="FF0000"/>
                </a:solidFill>
                <a:effectLst/>
                <a:latin typeface="Roboto" panose="02000000000000000000" pitchFamily="2" charset="0"/>
              </a:rPr>
              <a:t> </a:t>
            </a:r>
          </a:p>
          <a:p>
            <a:pPr algn="just"/>
            <a:r>
              <a:rPr lang="fr-FR" b="0" i="0" dirty="0">
                <a:solidFill>
                  <a:srgbClr val="272727"/>
                </a:solidFill>
                <a:effectLst/>
                <a:latin typeface="Roboto" panose="02000000000000000000" pitchFamily="2" charset="0"/>
              </a:rPr>
              <a:t>Il publie sa stratégie mondiale de la conservation. Ce document constitue l’une des origines de l’utilisation de l’expression « développement durable », devenu « sustainable development » en anglais. Le concept est donc né des constats suivants : la fracture Nord/Sud (porteuse de conflits futurs), la recherche d’un développement humain et les risques écologiques, qui imposent la sauvegarde urgente de l’environnement</a:t>
            </a:r>
            <a:endParaRPr lang="fr-FR" dirty="0"/>
          </a:p>
        </p:txBody>
      </p:sp>
      <p:sp>
        <p:nvSpPr>
          <p:cNvPr id="4" name="TextBox 3">
            <a:extLst>
              <a:ext uri="{FF2B5EF4-FFF2-40B4-BE49-F238E27FC236}">
                <a16:creationId xmlns:a16="http://schemas.microsoft.com/office/drawing/2014/main" id="{69A048FC-FCC3-F18F-F875-6BE81599093E}"/>
              </a:ext>
            </a:extLst>
          </p:cNvPr>
          <p:cNvSpPr txBox="1"/>
          <p:nvPr/>
        </p:nvSpPr>
        <p:spPr>
          <a:xfrm>
            <a:off x="67339" y="425303"/>
            <a:ext cx="12057321" cy="3293209"/>
          </a:xfrm>
          <a:prstGeom prst="rect">
            <a:avLst/>
          </a:prstGeom>
          <a:solidFill>
            <a:schemeClr val="accent4">
              <a:lumMod val="60000"/>
              <a:lumOff val="40000"/>
            </a:schemeClr>
          </a:solidFill>
        </p:spPr>
        <p:txBody>
          <a:bodyPr wrap="square" rtlCol="0">
            <a:spAutoFit/>
          </a:bodyPr>
          <a:lstStyle/>
          <a:p>
            <a:r>
              <a:rPr lang="fr-FR" sz="2400" b="1" i="0" u="sng" dirty="0">
                <a:solidFill>
                  <a:schemeClr val="accent6"/>
                </a:solidFill>
                <a:effectLst/>
                <a:latin typeface="Roboto" panose="02000000000000000000" pitchFamily="2" charset="0"/>
              </a:rPr>
              <a:t>C- La conférence des Nations Unies sur l’environnement humain, à Stockholm en </a:t>
            </a:r>
            <a:r>
              <a:rPr lang="fr-FR" sz="2400" b="1" i="0" u="sng" dirty="0">
                <a:solidFill>
                  <a:srgbClr val="FF0000"/>
                </a:solidFill>
                <a:effectLst/>
                <a:latin typeface="Roboto" panose="02000000000000000000" pitchFamily="2" charset="0"/>
              </a:rPr>
              <a:t>(1972</a:t>
            </a:r>
            <a:r>
              <a:rPr lang="fr-FR" sz="2400" b="0" i="0" dirty="0">
                <a:solidFill>
                  <a:srgbClr val="FF0000"/>
                </a:solidFill>
                <a:effectLst/>
                <a:latin typeface="Roboto" panose="02000000000000000000" pitchFamily="2" charset="0"/>
              </a:rPr>
              <a:t>,):</a:t>
            </a:r>
          </a:p>
          <a:p>
            <a:pPr algn="just"/>
            <a:r>
              <a:rPr lang="fr-FR" sz="2000" dirty="0">
                <a:solidFill>
                  <a:srgbClr val="272727"/>
                </a:solidFill>
                <a:latin typeface="Roboto" panose="02000000000000000000" pitchFamily="2" charset="0"/>
              </a:rPr>
              <a:t>La conférence de Stockholm </a:t>
            </a:r>
            <a:r>
              <a:rPr lang="fr-FR" sz="2000" b="0" i="0" dirty="0">
                <a:solidFill>
                  <a:srgbClr val="272727"/>
                </a:solidFill>
                <a:effectLst/>
                <a:latin typeface="Roboto" panose="02000000000000000000" pitchFamily="2" charset="0"/>
              </a:rPr>
              <a:t>est à l’origine du premier véritable concept de développement durable, appelé à cette date </a:t>
            </a:r>
            <a:r>
              <a:rPr lang="fr-FR" sz="2000" b="1" i="0" dirty="0">
                <a:solidFill>
                  <a:srgbClr val="272727"/>
                </a:solidFill>
                <a:effectLst/>
                <a:latin typeface="Roboto" panose="02000000000000000000" pitchFamily="2" charset="0"/>
              </a:rPr>
              <a:t>éco développement</a:t>
            </a:r>
            <a:r>
              <a:rPr lang="fr-FR" sz="2000" b="0" i="0" dirty="0">
                <a:solidFill>
                  <a:srgbClr val="272727"/>
                </a:solidFill>
                <a:effectLst/>
                <a:latin typeface="Roboto" panose="02000000000000000000" pitchFamily="2" charset="0"/>
              </a:rPr>
              <a:t>. Cette conférence fondatrice s’était tenue dans un environnement d’affrontement entre l’écologie et l’économie. Grâce à l’appui de personnalités d’état de tendance écologiste, l’intégration de l’équité sociale et la prudence écologique, ont été intégrés dans les modèles de développement économique du Nord et du Sud. </a:t>
            </a:r>
          </a:p>
          <a:p>
            <a:pPr algn="just"/>
            <a:endParaRPr lang="fr-FR" sz="2000" dirty="0">
              <a:solidFill>
                <a:srgbClr val="272727"/>
              </a:solidFill>
              <a:latin typeface="Roboto" panose="02000000000000000000" pitchFamily="2" charset="0"/>
            </a:endParaRPr>
          </a:p>
          <a:p>
            <a:pPr algn="just"/>
            <a:r>
              <a:rPr lang="fr-FR" sz="2000" b="0" i="0" dirty="0">
                <a:solidFill>
                  <a:srgbClr val="272727"/>
                </a:solidFill>
                <a:effectLst/>
                <a:latin typeface="Roboto" panose="02000000000000000000" pitchFamily="2" charset="0"/>
              </a:rPr>
              <a:t>Il en résultera la création du Programme des Nations Unies pour l’Environnement (PNUE), de même que le Programme des Nations Unies pour le Développement (PNUD).</a:t>
            </a:r>
            <a:endParaRPr lang="fr-FR" sz="2000" dirty="0"/>
          </a:p>
        </p:txBody>
      </p:sp>
    </p:spTree>
    <p:extLst>
      <p:ext uri="{BB962C8B-B14F-4D97-AF65-F5344CB8AC3E}">
        <p14:creationId xmlns:p14="http://schemas.microsoft.com/office/powerpoint/2010/main" val="412545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A19973-6CE9-9865-1DC3-097AF3B50C50}"/>
              </a:ext>
            </a:extLst>
          </p:cNvPr>
          <p:cNvSpPr>
            <a:spLocks noGrp="1"/>
          </p:cNvSpPr>
          <p:nvPr>
            <p:ph type="subTitle" idx="1"/>
          </p:nvPr>
        </p:nvSpPr>
        <p:spPr>
          <a:xfrm>
            <a:off x="0" y="826939"/>
            <a:ext cx="12192000" cy="1958792"/>
          </a:xfrm>
          <a:solidFill>
            <a:schemeClr val="accent2">
              <a:lumMod val="60000"/>
              <a:lumOff val="40000"/>
            </a:schemeClr>
          </a:solidFill>
        </p:spPr>
        <p:txBody>
          <a:bodyPr>
            <a:normAutofit/>
          </a:bodyPr>
          <a:lstStyle/>
          <a:p>
            <a:pPr algn="l"/>
            <a:r>
              <a:rPr lang="fr-FR" b="1" u="sng" dirty="0">
                <a:solidFill>
                  <a:schemeClr val="accent6"/>
                </a:solidFill>
              </a:rPr>
              <a:t>Le rapport de Bruntland (1987) :</a:t>
            </a:r>
          </a:p>
          <a:p>
            <a:pPr algn="just"/>
            <a:r>
              <a:rPr lang="fr-FR" dirty="0">
                <a:latin typeface="Times New Roman" panose="02020603050405020304" pitchFamily="18" charset="0"/>
                <a:cs typeface="Times New Roman" panose="02020603050405020304" pitchFamily="18" charset="0"/>
              </a:rPr>
              <a:t>Le rapport de Bruntland (eu égard a la femme d’état Norvégienne </a:t>
            </a:r>
            <a:r>
              <a:rPr lang="fr-FR" b="1" dirty="0">
                <a:latin typeface="Times New Roman" panose="02020603050405020304" pitchFamily="18" charset="0"/>
                <a:cs typeface="Times New Roman" panose="02020603050405020304" pitchFamily="18" charset="0"/>
              </a:rPr>
              <a:t>‘’Gro Harlem Bruntland’’</a:t>
            </a:r>
            <a:r>
              <a:rPr lang="fr-FR" dirty="0">
                <a:latin typeface="Times New Roman" panose="02020603050405020304" pitchFamily="18" charset="0"/>
                <a:cs typeface="Times New Roman" panose="02020603050405020304" pitchFamily="18" charset="0"/>
              </a:rPr>
              <a:t>) est le nom donnée a une publication, officiellement intitulé ‘’Notre avenir a tous’’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common future</a:t>
            </a:r>
            <a:r>
              <a:rPr lang="fr-FR" dirty="0">
                <a:latin typeface="Times New Roman" panose="02020603050405020304" pitchFamily="18" charset="0"/>
                <a:cs typeface="Times New Roman" panose="02020603050405020304" pitchFamily="18" charset="0"/>
              </a:rPr>
              <a:t>’’ </a:t>
            </a:r>
            <a:r>
              <a:rPr lang="fr-FR" b="0" i="0" dirty="0">
                <a:solidFill>
                  <a:srgbClr val="202122"/>
                </a:solidFill>
                <a:effectLst/>
                <a:latin typeface="Times New Roman" panose="02020603050405020304" pitchFamily="18" charset="0"/>
                <a:cs typeface="Times New Roman" panose="02020603050405020304" pitchFamily="18" charset="0"/>
              </a:rPr>
              <a:t>publiée en 1987 par la Commission mondiale sur l’environnement et le développement de l’ONU.</a:t>
            </a:r>
          </a:p>
          <a:p>
            <a:pPr algn="just"/>
            <a:endParaRPr lang="fr-FR" b="0" i="0" dirty="0">
              <a:solidFill>
                <a:srgbClr val="202122"/>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F32DDDD-1AFE-F4E4-B8EC-F31D9EAC70A9}"/>
              </a:ext>
            </a:extLst>
          </p:cNvPr>
          <p:cNvSpPr txBox="1"/>
          <p:nvPr/>
        </p:nvSpPr>
        <p:spPr>
          <a:xfrm>
            <a:off x="0" y="3710763"/>
            <a:ext cx="12192000" cy="1569660"/>
          </a:xfrm>
          <a:prstGeom prst="rect">
            <a:avLst/>
          </a:prstGeom>
          <a:solidFill>
            <a:schemeClr val="accent5">
              <a:lumMod val="60000"/>
              <a:lumOff val="40000"/>
            </a:schemeClr>
          </a:solidFill>
        </p:spPr>
        <p:txBody>
          <a:bodyPr wrap="square" rtlCol="0">
            <a:spAutoFit/>
          </a:bodyPr>
          <a:lstStyle/>
          <a:p>
            <a:pPr algn="just"/>
            <a:r>
              <a:rPr lang="fr-FR" sz="2400" b="1" u="sng" dirty="0">
                <a:solidFill>
                  <a:srgbClr val="202122"/>
                </a:solidFill>
                <a:latin typeface="Times New Roman" panose="02020603050405020304" pitchFamily="18" charset="0"/>
                <a:cs typeface="Times New Roman" panose="02020603050405020304" pitchFamily="18" charset="0"/>
              </a:rPr>
              <a:t>Définition : </a:t>
            </a:r>
          </a:p>
          <a:p>
            <a:pPr algn="just"/>
            <a:endParaRPr lang="fr-FR" sz="2400" b="1" u="sng"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 développement durable est le développement qui répond aux besoins du présent sans compromettre la capacité des générations futures à répondre aux leurs’’ </a:t>
            </a:r>
          </a:p>
        </p:txBody>
      </p:sp>
    </p:spTree>
    <p:extLst>
      <p:ext uri="{BB962C8B-B14F-4D97-AF65-F5344CB8AC3E}">
        <p14:creationId xmlns:p14="http://schemas.microsoft.com/office/powerpoint/2010/main" val="385283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18304E-56A2-7246-1416-7A8A837E846A}"/>
              </a:ext>
            </a:extLst>
          </p:cNvPr>
          <p:cNvSpPr>
            <a:spLocks noGrp="1"/>
          </p:cNvSpPr>
          <p:nvPr>
            <p:ph type="subTitle" idx="1"/>
          </p:nvPr>
        </p:nvSpPr>
        <p:spPr>
          <a:xfrm>
            <a:off x="0" y="191386"/>
            <a:ext cx="12192000" cy="2413591"/>
          </a:xfrm>
        </p:spPr>
        <p:txBody>
          <a:bodyPr/>
          <a:lstStyle/>
          <a:p>
            <a:pPr algn="just"/>
            <a:r>
              <a:rPr lang="fr-FR" dirty="0"/>
              <a:t>Le rapport de Burntland 1987 rappelle </a:t>
            </a:r>
            <a:r>
              <a:rPr lang="fr-FR" sz="2800" b="1" u="sng" dirty="0">
                <a:solidFill>
                  <a:srgbClr val="FF0000"/>
                </a:solidFill>
              </a:rPr>
              <a:t>les 3 P </a:t>
            </a:r>
            <a:r>
              <a:rPr lang="fr-FR" dirty="0"/>
              <a:t>qui  résument : </a:t>
            </a:r>
          </a:p>
          <a:p>
            <a:pPr algn="just"/>
            <a:endParaRPr lang="fr-FR" dirty="0"/>
          </a:p>
        </p:txBody>
      </p:sp>
      <p:pic>
        <p:nvPicPr>
          <p:cNvPr id="5" name="Picture 4">
            <a:extLst>
              <a:ext uri="{FF2B5EF4-FFF2-40B4-BE49-F238E27FC236}">
                <a16:creationId xmlns:a16="http://schemas.microsoft.com/office/drawing/2014/main" id="{EA22EF5D-2A1F-2597-D1ED-192064FDF947}"/>
              </a:ext>
            </a:extLst>
          </p:cNvPr>
          <p:cNvPicPr>
            <a:picLocks noChangeAspect="1"/>
          </p:cNvPicPr>
          <p:nvPr/>
        </p:nvPicPr>
        <p:blipFill>
          <a:blip r:embed="rId2"/>
          <a:stretch>
            <a:fillRect/>
          </a:stretch>
        </p:blipFill>
        <p:spPr>
          <a:xfrm>
            <a:off x="1297173" y="1095153"/>
            <a:ext cx="10281684" cy="4667694"/>
          </a:xfrm>
          <a:prstGeom prst="rect">
            <a:avLst/>
          </a:prstGeom>
        </p:spPr>
      </p:pic>
      <p:sp>
        <p:nvSpPr>
          <p:cNvPr id="6" name="TextBox 5">
            <a:extLst>
              <a:ext uri="{FF2B5EF4-FFF2-40B4-BE49-F238E27FC236}">
                <a16:creationId xmlns:a16="http://schemas.microsoft.com/office/drawing/2014/main" id="{5CD07A1E-6F54-FD25-8EE4-11775064ED36}"/>
              </a:ext>
            </a:extLst>
          </p:cNvPr>
          <p:cNvSpPr txBox="1"/>
          <p:nvPr/>
        </p:nvSpPr>
        <p:spPr>
          <a:xfrm>
            <a:off x="2729910" y="5595287"/>
            <a:ext cx="1249325" cy="830997"/>
          </a:xfrm>
          <a:prstGeom prst="rect">
            <a:avLst/>
          </a:prstGeom>
          <a:solidFill>
            <a:schemeClr val="accent5">
              <a:lumMod val="60000"/>
              <a:lumOff val="40000"/>
            </a:schemeClr>
          </a:solidFill>
        </p:spPr>
        <p:txBody>
          <a:bodyPr wrap="square" rtlCol="0">
            <a:spAutoFit/>
          </a:bodyPr>
          <a:lstStyle/>
          <a:p>
            <a:pPr algn="ctr"/>
            <a:r>
              <a:rPr lang="fr-FR" sz="2400" b="1" dirty="0">
                <a:solidFill>
                  <a:srgbClr val="FF0000"/>
                </a:solidFill>
              </a:rPr>
              <a:t>L’équité sociale</a:t>
            </a:r>
          </a:p>
        </p:txBody>
      </p:sp>
      <p:sp>
        <p:nvSpPr>
          <p:cNvPr id="7" name="TextBox 6">
            <a:extLst>
              <a:ext uri="{FF2B5EF4-FFF2-40B4-BE49-F238E27FC236}">
                <a16:creationId xmlns:a16="http://schemas.microsoft.com/office/drawing/2014/main" id="{E1A7BC1A-5B1F-A291-02BB-8F363FCECC3D}"/>
              </a:ext>
            </a:extLst>
          </p:cNvPr>
          <p:cNvSpPr txBox="1"/>
          <p:nvPr/>
        </p:nvSpPr>
        <p:spPr>
          <a:xfrm>
            <a:off x="5183373" y="5595287"/>
            <a:ext cx="2509284" cy="1200329"/>
          </a:xfrm>
          <a:prstGeom prst="rect">
            <a:avLst/>
          </a:prstGeom>
          <a:solidFill>
            <a:schemeClr val="accent5">
              <a:lumMod val="60000"/>
              <a:lumOff val="40000"/>
            </a:schemeClr>
          </a:solidFill>
        </p:spPr>
        <p:txBody>
          <a:bodyPr wrap="square" rtlCol="0">
            <a:spAutoFit/>
          </a:bodyPr>
          <a:lstStyle/>
          <a:p>
            <a:pPr algn="ctr"/>
            <a:r>
              <a:rPr lang="fr-FR" sz="2400" b="1" dirty="0">
                <a:solidFill>
                  <a:srgbClr val="FF0000"/>
                </a:solidFill>
              </a:rPr>
              <a:t>La préservation de l’environnement </a:t>
            </a:r>
          </a:p>
        </p:txBody>
      </p:sp>
      <p:sp>
        <p:nvSpPr>
          <p:cNvPr id="8" name="TextBox 7">
            <a:extLst>
              <a:ext uri="{FF2B5EF4-FFF2-40B4-BE49-F238E27FC236}">
                <a16:creationId xmlns:a16="http://schemas.microsoft.com/office/drawing/2014/main" id="{1A51C281-792B-66E1-A68E-E697E8017C69}"/>
              </a:ext>
            </a:extLst>
          </p:cNvPr>
          <p:cNvSpPr txBox="1"/>
          <p:nvPr/>
        </p:nvSpPr>
        <p:spPr>
          <a:xfrm>
            <a:off x="8692117" y="5595287"/>
            <a:ext cx="1887280" cy="830997"/>
          </a:xfrm>
          <a:prstGeom prst="rect">
            <a:avLst/>
          </a:prstGeom>
          <a:solidFill>
            <a:schemeClr val="accent5">
              <a:lumMod val="60000"/>
              <a:lumOff val="40000"/>
            </a:schemeClr>
          </a:solidFill>
        </p:spPr>
        <p:txBody>
          <a:bodyPr wrap="square" rtlCol="0">
            <a:spAutoFit/>
          </a:bodyPr>
          <a:lstStyle/>
          <a:p>
            <a:pPr algn="ctr"/>
            <a:r>
              <a:rPr lang="fr-FR" sz="2400" b="1" dirty="0">
                <a:solidFill>
                  <a:srgbClr val="FF0000"/>
                </a:solidFill>
              </a:rPr>
              <a:t>L’efficacité économique </a:t>
            </a:r>
          </a:p>
        </p:txBody>
      </p:sp>
    </p:spTree>
    <p:extLst>
      <p:ext uri="{BB962C8B-B14F-4D97-AF65-F5344CB8AC3E}">
        <p14:creationId xmlns:p14="http://schemas.microsoft.com/office/powerpoint/2010/main" val="231093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CDB5-7889-6D3C-4F9A-1917CDF46517}"/>
              </a:ext>
            </a:extLst>
          </p:cNvPr>
          <p:cNvSpPr>
            <a:spLocks noGrp="1"/>
          </p:cNvSpPr>
          <p:nvPr>
            <p:ph type="ctrTitle"/>
          </p:nvPr>
        </p:nvSpPr>
        <p:spPr>
          <a:xfrm>
            <a:off x="0" y="87978"/>
            <a:ext cx="9144000" cy="496813"/>
          </a:xfrm>
        </p:spPr>
        <p:txBody>
          <a:bodyPr>
            <a:normAutofit fontScale="90000"/>
          </a:bodyPr>
          <a:lstStyle/>
          <a:p>
            <a:pPr algn="l"/>
            <a:r>
              <a:rPr lang="fr-FR" sz="3200" b="1" u="sng" dirty="0">
                <a:solidFill>
                  <a:srgbClr val="FF0000"/>
                </a:solidFill>
              </a:rPr>
              <a:t>2- La politique du développement durable en Algérie :</a:t>
            </a:r>
          </a:p>
        </p:txBody>
      </p:sp>
      <p:sp>
        <p:nvSpPr>
          <p:cNvPr id="4" name="Arrow: Right 3">
            <a:extLst>
              <a:ext uri="{FF2B5EF4-FFF2-40B4-BE49-F238E27FC236}">
                <a16:creationId xmlns:a16="http://schemas.microsoft.com/office/drawing/2014/main" id="{797D782A-EA9A-1043-8C01-9FE13C779A64}"/>
              </a:ext>
            </a:extLst>
          </p:cNvPr>
          <p:cNvSpPr/>
          <p:nvPr/>
        </p:nvSpPr>
        <p:spPr>
          <a:xfrm>
            <a:off x="35442" y="3558928"/>
            <a:ext cx="12156558" cy="6993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Straight Connector 5">
            <a:extLst>
              <a:ext uri="{FF2B5EF4-FFF2-40B4-BE49-F238E27FC236}">
                <a16:creationId xmlns:a16="http://schemas.microsoft.com/office/drawing/2014/main" id="{C861C796-B7D3-4A9A-5E5E-CD4705C08189}"/>
              </a:ext>
            </a:extLst>
          </p:cNvPr>
          <p:cNvCxnSpPr/>
          <p:nvPr/>
        </p:nvCxnSpPr>
        <p:spPr>
          <a:xfrm flipV="1">
            <a:off x="244548" y="3537132"/>
            <a:ext cx="0" cy="382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A9C9AB-9A49-1CEA-4E33-D1A149AD51A0}"/>
              </a:ext>
            </a:extLst>
          </p:cNvPr>
          <p:cNvCxnSpPr/>
          <p:nvPr/>
        </p:nvCxnSpPr>
        <p:spPr>
          <a:xfrm flipV="1">
            <a:off x="11717079" y="3509105"/>
            <a:ext cx="0" cy="3827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F09A6A-0636-565D-E40A-4BAE5CD808A2}"/>
              </a:ext>
            </a:extLst>
          </p:cNvPr>
          <p:cNvSpPr txBox="1"/>
          <p:nvPr/>
        </p:nvSpPr>
        <p:spPr>
          <a:xfrm>
            <a:off x="-109870" y="3160687"/>
            <a:ext cx="1169580" cy="400110"/>
          </a:xfrm>
          <a:prstGeom prst="rect">
            <a:avLst/>
          </a:prstGeom>
          <a:noFill/>
        </p:spPr>
        <p:txBody>
          <a:bodyPr wrap="square" rtlCol="0">
            <a:spAutoFit/>
          </a:bodyPr>
          <a:lstStyle/>
          <a:p>
            <a:r>
              <a:rPr lang="fr-FR" sz="2000" b="1" dirty="0"/>
              <a:t>2000</a:t>
            </a:r>
          </a:p>
        </p:txBody>
      </p:sp>
      <p:sp>
        <p:nvSpPr>
          <p:cNvPr id="10" name="TextBox 9">
            <a:extLst>
              <a:ext uri="{FF2B5EF4-FFF2-40B4-BE49-F238E27FC236}">
                <a16:creationId xmlns:a16="http://schemas.microsoft.com/office/drawing/2014/main" id="{676576E4-6F83-3021-F782-4C21B8875C6C}"/>
              </a:ext>
            </a:extLst>
          </p:cNvPr>
          <p:cNvSpPr txBox="1"/>
          <p:nvPr/>
        </p:nvSpPr>
        <p:spPr>
          <a:xfrm>
            <a:off x="11293549" y="3137022"/>
            <a:ext cx="847060" cy="400110"/>
          </a:xfrm>
          <a:prstGeom prst="rect">
            <a:avLst/>
          </a:prstGeom>
          <a:noFill/>
        </p:spPr>
        <p:txBody>
          <a:bodyPr wrap="square" rtlCol="0">
            <a:spAutoFit/>
          </a:bodyPr>
          <a:lstStyle/>
          <a:p>
            <a:r>
              <a:rPr lang="fr-FR" sz="2000" b="1" dirty="0"/>
              <a:t>2010</a:t>
            </a:r>
          </a:p>
        </p:txBody>
      </p:sp>
      <p:cxnSp>
        <p:nvCxnSpPr>
          <p:cNvPr id="12" name="Straight Connector 11">
            <a:extLst>
              <a:ext uri="{FF2B5EF4-FFF2-40B4-BE49-F238E27FC236}">
                <a16:creationId xmlns:a16="http://schemas.microsoft.com/office/drawing/2014/main" id="{B767B604-C702-DA63-E186-8D40F749B291}"/>
              </a:ext>
            </a:extLst>
          </p:cNvPr>
          <p:cNvCxnSpPr>
            <a:cxnSpLocks/>
          </p:cNvCxnSpPr>
          <p:nvPr/>
        </p:nvCxnSpPr>
        <p:spPr>
          <a:xfrm flipV="1">
            <a:off x="1188188" y="2591372"/>
            <a:ext cx="0" cy="113919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21A8C4-F968-6187-186D-4945563DFC2C}"/>
              </a:ext>
            </a:extLst>
          </p:cNvPr>
          <p:cNvSpPr txBox="1"/>
          <p:nvPr/>
        </p:nvSpPr>
        <p:spPr>
          <a:xfrm>
            <a:off x="318977" y="820166"/>
            <a:ext cx="2661684" cy="1785104"/>
          </a:xfrm>
          <a:prstGeom prst="rect">
            <a:avLst/>
          </a:prstGeom>
          <a:solidFill>
            <a:srgbClr val="92D050"/>
          </a:solidFill>
          <a:ln w="19050">
            <a:solidFill>
              <a:schemeClr val="tx1"/>
            </a:solidFill>
          </a:ln>
        </p:spPr>
        <p:txBody>
          <a:bodyPr wrap="square" rtlCol="0">
            <a:spAutoFit/>
          </a:bodyPr>
          <a:lstStyle/>
          <a:p>
            <a:pPr algn="ctr"/>
            <a:r>
              <a:rPr lang="fr-FR" sz="2000" b="1" u="sng" dirty="0"/>
              <a:t>2001</a:t>
            </a:r>
            <a:r>
              <a:rPr lang="fr-FR" sz="2000" u="sng" dirty="0"/>
              <a:t> </a:t>
            </a:r>
          </a:p>
          <a:p>
            <a:r>
              <a:rPr lang="fr-FR" dirty="0"/>
              <a:t>*Mise en place du MATE</a:t>
            </a:r>
          </a:p>
          <a:p>
            <a:r>
              <a:rPr lang="fr-FR" dirty="0"/>
              <a:t>*Promulgation de la Loi 01-20 relative a                                    l’aménagement et                                                le développement durable </a:t>
            </a:r>
          </a:p>
        </p:txBody>
      </p:sp>
      <p:cxnSp>
        <p:nvCxnSpPr>
          <p:cNvPr id="16" name="Straight Connector 15">
            <a:extLst>
              <a:ext uri="{FF2B5EF4-FFF2-40B4-BE49-F238E27FC236}">
                <a16:creationId xmlns:a16="http://schemas.microsoft.com/office/drawing/2014/main" id="{F8D36B12-E548-D1AC-8BF9-538A15C5C329}"/>
              </a:ext>
            </a:extLst>
          </p:cNvPr>
          <p:cNvCxnSpPr>
            <a:cxnSpLocks/>
          </p:cNvCxnSpPr>
          <p:nvPr/>
        </p:nvCxnSpPr>
        <p:spPr>
          <a:xfrm>
            <a:off x="2417135" y="4095113"/>
            <a:ext cx="0" cy="6788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4F30E5-785D-3A89-F591-FBF526ABFA10}"/>
              </a:ext>
            </a:extLst>
          </p:cNvPr>
          <p:cNvSpPr txBox="1"/>
          <p:nvPr/>
        </p:nvSpPr>
        <p:spPr>
          <a:xfrm>
            <a:off x="1188188" y="4743207"/>
            <a:ext cx="3732028" cy="1846659"/>
          </a:xfrm>
          <a:prstGeom prst="rect">
            <a:avLst/>
          </a:prstGeom>
          <a:solidFill>
            <a:srgbClr val="92D050"/>
          </a:solidFill>
          <a:ln w="12700">
            <a:solidFill>
              <a:schemeClr val="tx1"/>
            </a:solidFill>
          </a:ln>
        </p:spPr>
        <p:txBody>
          <a:bodyPr wrap="square" rtlCol="0">
            <a:spAutoFit/>
          </a:bodyPr>
          <a:lstStyle/>
          <a:p>
            <a:pPr algn="ctr"/>
            <a:r>
              <a:rPr lang="fr-FR" sz="2000" b="1" u="sng" dirty="0"/>
              <a:t>2002</a:t>
            </a:r>
          </a:p>
          <a:p>
            <a:r>
              <a:rPr lang="fr-FR" dirty="0"/>
              <a:t>*Adoption de SNE (Stratégie nationale de l’’environnement)</a:t>
            </a:r>
          </a:p>
          <a:p>
            <a:r>
              <a:rPr lang="fr-FR" dirty="0"/>
              <a:t>*Adoption du PNAAEDD (Plan national d’action pour l’environement et le développement durable </a:t>
            </a:r>
          </a:p>
        </p:txBody>
      </p:sp>
      <p:cxnSp>
        <p:nvCxnSpPr>
          <p:cNvPr id="20" name="Straight Connector 19">
            <a:extLst>
              <a:ext uri="{FF2B5EF4-FFF2-40B4-BE49-F238E27FC236}">
                <a16:creationId xmlns:a16="http://schemas.microsoft.com/office/drawing/2014/main" id="{472D7A21-C390-DFEC-885F-F8EE6F23B098}"/>
              </a:ext>
            </a:extLst>
          </p:cNvPr>
          <p:cNvCxnSpPr>
            <a:cxnSpLocks/>
          </p:cNvCxnSpPr>
          <p:nvPr/>
        </p:nvCxnSpPr>
        <p:spPr>
          <a:xfrm flipV="1">
            <a:off x="3721396" y="2611236"/>
            <a:ext cx="0" cy="11193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E36EC53-9C22-18EF-2778-318181F59AFD}"/>
              </a:ext>
            </a:extLst>
          </p:cNvPr>
          <p:cNvSpPr txBox="1"/>
          <p:nvPr/>
        </p:nvSpPr>
        <p:spPr>
          <a:xfrm>
            <a:off x="3407738" y="816509"/>
            <a:ext cx="2817621" cy="1785104"/>
          </a:xfrm>
          <a:prstGeom prst="rect">
            <a:avLst/>
          </a:prstGeom>
          <a:solidFill>
            <a:srgbClr val="92D050"/>
          </a:solidFill>
          <a:ln w="19050">
            <a:solidFill>
              <a:schemeClr val="tx1"/>
            </a:solidFill>
          </a:ln>
        </p:spPr>
        <p:txBody>
          <a:bodyPr wrap="square" rtlCol="0">
            <a:spAutoFit/>
          </a:bodyPr>
          <a:lstStyle/>
          <a:p>
            <a:pPr algn="ctr"/>
            <a:r>
              <a:rPr lang="fr-FR" sz="2000" b="1" u="sng" dirty="0"/>
              <a:t>2003 </a:t>
            </a:r>
          </a:p>
          <a:p>
            <a:pPr algn="just"/>
            <a:r>
              <a:rPr lang="fr-FR" dirty="0"/>
              <a:t>*Promulgation de la loi 03.20 relative a la pritection de l’environnement dans le cadre du développement durable </a:t>
            </a:r>
          </a:p>
        </p:txBody>
      </p:sp>
      <p:cxnSp>
        <p:nvCxnSpPr>
          <p:cNvPr id="24" name="Straight Connector 23">
            <a:extLst>
              <a:ext uri="{FF2B5EF4-FFF2-40B4-BE49-F238E27FC236}">
                <a16:creationId xmlns:a16="http://schemas.microsoft.com/office/drawing/2014/main" id="{89DD3899-D7F3-730E-E664-B63A4D3F148F}"/>
              </a:ext>
            </a:extLst>
          </p:cNvPr>
          <p:cNvCxnSpPr/>
          <p:nvPr/>
        </p:nvCxnSpPr>
        <p:spPr>
          <a:xfrm>
            <a:off x="5497032" y="4096865"/>
            <a:ext cx="0" cy="6771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5F74A61-B16D-C0BB-0D51-F7D3449CF181}"/>
              </a:ext>
            </a:extLst>
          </p:cNvPr>
          <p:cNvSpPr txBox="1"/>
          <p:nvPr/>
        </p:nvSpPr>
        <p:spPr>
          <a:xfrm>
            <a:off x="5279065" y="4773985"/>
            <a:ext cx="3732028" cy="1785104"/>
          </a:xfrm>
          <a:prstGeom prst="rect">
            <a:avLst/>
          </a:prstGeom>
          <a:solidFill>
            <a:srgbClr val="92D050"/>
          </a:solidFill>
          <a:ln w="12700">
            <a:solidFill>
              <a:schemeClr val="tx1"/>
            </a:solidFill>
          </a:ln>
        </p:spPr>
        <p:txBody>
          <a:bodyPr wrap="square" rtlCol="0">
            <a:spAutoFit/>
          </a:bodyPr>
          <a:lstStyle/>
          <a:p>
            <a:pPr algn="ctr"/>
            <a:r>
              <a:rPr lang="fr-FR" sz="2000" b="1" u="sng" dirty="0"/>
              <a:t>2004</a:t>
            </a:r>
          </a:p>
          <a:p>
            <a:r>
              <a:rPr lang="fr-FR" dirty="0"/>
              <a:t>*Lancement des Agenda 21 locaux </a:t>
            </a:r>
          </a:p>
          <a:p>
            <a:r>
              <a:rPr lang="fr-FR" dirty="0"/>
              <a:t>*Promulgation de la loi 04.20 relative a la prévention des risques majeurs et la gestion des catastrophes dans le cadre du développement durable </a:t>
            </a:r>
          </a:p>
        </p:txBody>
      </p:sp>
      <p:cxnSp>
        <p:nvCxnSpPr>
          <p:cNvPr id="28" name="Straight Connector 27">
            <a:extLst>
              <a:ext uri="{FF2B5EF4-FFF2-40B4-BE49-F238E27FC236}">
                <a16:creationId xmlns:a16="http://schemas.microsoft.com/office/drawing/2014/main" id="{29B7BC83-A6A1-90AD-B65B-D789084DEFDA}"/>
              </a:ext>
            </a:extLst>
          </p:cNvPr>
          <p:cNvCxnSpPr>
            <a:cxnSpLocks/>
          </p:cNvCxnSpPr>
          <p:nvPr/>
        </p:nvCxnSpPr>
        <p:spPr>
          <a:xfrm flipV="1">
            <a:off x="7028122" y="2663168"/>
            <a:ext cx="0" cy="10674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D6B8C4-422D-376F-E7F3-D73786197FCD}"/>
              </a:ext>
            </a:extLst>
          </p:cNvPr>
          <p:cNvSpPr txBox="1"/>
          <p:nvPr/>
        </p:nvSpPr>
        <p:spPr>
          <a:xfrm>
            <a:off x="6485860" y="816509"/>
            <a:ext cx="2987744" cy="1846659"/>
          </a:xfrm>
          <a:prstGeom prst="rect">
            <a:avLst/>
          </a:prstGeom>
          <a:solidFill>
            <a:srgbClr val="92D050"/>
          </a:solidFill>
          <a:ln w="19050">
            <a:solidFill>
              <a:schemeClr val="tx1"/>
            </a:solidFill>
          </a:ln>
        </p:spPr>
        <p:txBody>
          <a:bodyPr wrap="square" rtlCol="0">
            <a:spAutoFit/>
          </a:bodyPr>
          <a:lstStyle/>
          <a:p>
            <a:pPr algn="ctr"/>
            <a:r>
              <a:rPr lang="fr-FR" sz="2000" b="1" u="sng" dirty="0"/>
              <a:t>2006</a:t>
            </a:r>
          </a:p>
          <a:p>
            <a:pPr algn="just"/>
            <a:r>
              <a:rPr lang="fr-FR" dirty="0"/>
              <a:t>*Promulgation de la loi 06-06 d’orientation de la ville dans le cadre de la politique d’aménagement et du développement durable </a:t>
            </a:r>
          </a:p>
        </p:txBody>
      </p:sp>
    </p:spTree>
    <p:extLst>
      <p:ext uri="{BB962C8B-B14F-4D97-AF65-F5344CB8AC3E}">
        <p14:creationId xmlns:p14="http://schemas.microsoft.com/office/powerpoint/2010/main" val="201253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8227D-DAC6-354A-40AB-84CD6AF922C2}"/>
              </a:ext>
            </a:extLst>
          </p:cNvPr>
          <p:cNvSpPr>
            <a:spLocks noGrp="1"/>
          </p:cNvSpPr>
          <p:nvPr>
            <p:ph type="ctrTitle"/>
          </p:nvPr>
        </p:nvSpPr>
        <p:spPr>
          <a:xfrm>
            <a:off x="-95693" y="122903"/>
            <a:ext cx="12174279" cy="784154"/>
          </a:xfrm>
        </p:spPr>
        <p:txBody>
          <a:bodyPr>
            <a:normAutofit fontScale="90000"/>
          </a:bodyPr>
          <a:lstStyle/>
          <a:p>
            <a:pPr algn="just"/>
            <a:r>
              <a:rPr lang="fr-FR" sz="3600" b="1" u="sng" dirty="0">
                <a:solidFill>
                  <a:srgbClr val="FF0000"/>
                </a:solidFill>
              </a:rPr>
              <a:t>3- Raisons de l’application des principes de développement durable en ville</a:t>
            </a:r>
            <a:r>
              <a:rPr lang="fr-FR" sz="3600" b="1" dirty="0">
                <a:solidFill>
                  <a:srgbClr val="FF0000"/>
                </a:solidFill>
              </a:rPr>
              <a:t>: </a:t>
            </a:r>
          </a:p>
        </p:txBody>
      </p:sp>
      <p:sp>
        <p:nvSpPr>
          <p:cNvPr id="3" name="Subtitle 2">
            <a:extLst>
              <a:ext uri="{FF2B5EF4-FFF2-40B4-BE49-F238E27FC236}">
                <a16:creationId xmlns:a16="http://schemas.microsoft.com/office/drawing/2014/main" id="{A1A9DE59-8343-D962-8FF5-993A187B0F86}"/>
              </a:ext>
            </a:extLst>
          </p:cNvPr>
          <p:cNvSpPr>
            <a:spLocks noGrp="1"/>
          </p:cNvSpPr>
          <p:nvPr>
            <p:ph type="subTitle" idx="1"/>
          </p:nvPr>
        </p:nvSpPr>
        <p:spPr>
          <a:xfrm>
            <a:off x="-14180" y="970436"/>
            <a:ext cx="12174279" cy="999462"/>
          </a:xfrm>
        </p:spPr>
        <p:txBody>
          <a:bodyPr>
            <a:normAutofit/>
          </a:bodyPr>
          <a:lstStyle/>
          <a:p>
            <a:pPr algn="l"/>
            <a:r>
              <a:rPr lang="fr-FR" sz="2800" b="1" u="sng" dirty="0"/>
              <a:t>Urbanisation de l’environnement :</a:t>
            </a:r>
            <a:endParaRPr lang="fr-FR" u="sng" dirty="0"/>
          </a:p>
          <a:p>
            <a:pPr algn="l"/>
            <a:r>
              <a:rPr lang="fr-FR" sz="2000" dirty="0"/>
              <a:t>Plus de </a:t>
            </a:r>
            <a:r>
              <a:rPr lang="fr-FR" sz="2000" b="1" dirty="0">
                <a:highlight>
                  <a:srgbClr val="00FF00"/>
                </a:highlight>
              </a:rPr>
              <a:t>50 % </a:t>
            </a:r>
            <a:r>
              <a:rPr lang="fr-FR" sz="2000" dirty="0"/>
              <a:t>de la population mondiale est urbaine</a:t>
            </a:r>
            <a:r>
              <a:rPr lang="fr-FR" dirty="0"/>
              <a:t>.</a:t>
            </a:r>
          </a:p>
          <a:p>
            <a:pPr algn="l"/>
            <a:endParaRPr lang="fr-FR" dirty="0"/>
          </a:p>
          <a:p>
            <a:pPr algn="l"/>
            <a:endParaRPr lang="fr-FR" dirty="0"/>
          </a:p>
        </p:txBody>
      </p:sp>
      <p:pic>
        <p:nvPicPr>
          <p:cNvPr id="1026" name="Picture 2">
            <a:extLst>
              <a:ext uri="{FF2B5EF4-FFF2-40B4-BE49-F238E27FC236}">
                <a16:creationId xmlns:a16="http://schemas.microsoft.com/office/drawing/2014/main" id="{6C9F4DDF-C845-EE7A-BF85-609C15B3B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53" y="1984794"/>
            <a:ext cx="5899185" cy="3848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30678C-00C2-4FF5-CFEA-03ACA11276CD}"/>
              </a:ext>
            </a:extLst>
          </p:cNvPr>
          <p:cNvSpPr txBox="1"/>
          <p:nvPr/>
        </p:nvSpPr>
        <p:spPr>
          <a:xfrm>
            <a:off x="164913" y="5897158"/>
            <a:ext cx="5908047" cy="369332"/>
          </a:xfrm>
          <a:prstGeom prst="rect">
            <a:avLst/>
          </a:prstGeom>
          <a:noFill/>
        </p:spPr>
        <p:txBody>
          <a:bodyPr wrap="square" rtlCol="0">
            <a:spAutoFit/>
          </a:bodyPr>
          <a:lstStyle/>
          <a:p>
            <a:r>
              <a:rPr lang="fr-FR" b="1" u="sng" dirty="0"/>
              <a:t>Évolution de la population urbaine et rurale dans le monde</a:t>
            </a:r>
          </a:p>
        </p:txBody>
      </p:sp>
      <p:pic>
        <p:nvPicPr>
          <p:cNvPr id="1028" name="Picture 4" descr="On ne limitera pas l'étalement urbain, ce sont ses modalités qu'il faut  réguler">
            <a:extLst>
              <a:ext uri="{FF2B5EF4-FFF2-40B4-BE49-F238E27FC236}">
                <a16:creationId xmlns:a16="http://schemas.microsoft.com/office/drawing/2014/main" id="{EEB6FA87-6DE2-1A3A-B852-ADDFF26C3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417" y="741512"/>
            <a:ext cx="3923414" cy="28069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DC8A9-1CA1-91ED-A58D-CD758DDF1BBF}"/>
              </a:ext>
            </a:extLst>
          </p:cNvPr>
          <p:cNvSpPr txBox="1"/>
          <p:nvPr/>
        </p:nvSpPr>
        <p:spPr>
          <a:xfrm>
            <a:off x="6439732" y="3539955"/>
            <a:ext cx="3923414" cy="369332"/>
          </a:xfrm>
          <a:prstGeom prst="rect">
            <a:avLst/>
          </a:prstGeom>
          <a:noFill/>
        </p:spPr>
        <p:txBody>
          <a:bodyPr wrap="square" rtlCol="0">
            <a:spAutoFit/>
          </a:bodyPr>
          <a:lstStyle/>
          <a:p>
            <a:pPr algn="ctr"/>
            <a:r>
              <a:rPr lang="fr-FR" b="1" dirty="0"/>
              <a:t>Probléme d’étalement urbain </a:t>
            </a:r>
          </a:p>
        </p:txBody>
      </p:sp>
      <p:pic>
        <p:nvPicPr>
          <p:cNvPr id="7" name="Picture 6">
            <a:extLst>
              <a:ext uri="{FF2B5EF4-FFF2-40B4-BE49-F238E27FC236}">
                <a16:creationId xmlns:a16="http://schemas.microsoft.com/office/drawing/2014/main" id="{3E370D9B-2F58-96A1-801F-1C888CF3E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417" y="3909737"/>
            <a:ext cx="3909236" cy="2495328"/>
          </a:xfrm>
          <a:prstGeom prst="rect">
            <a:avLst/>
          </a:prstGeom>
        </p:spPr>
      </p:pic>
      <p:sp>
        <p:nvSpPr>
          <p:cNvPr id="8" name="TextBox 7">
            <a:extLst>
              <a:ext uri="{FF2B5EF4-FFF2-40B4-BE49-F238E27FC236}">
                <a16:creationId xmlns:a16="http://schemas.microsoft.com/office/drawing/2014/main" id="{C8A64A2D-AF1E-10E9-1BEF-6ABBC997D947}"/>
              </a:ext>
            </a:extLst>
          </p:cNvPr>
          <p:cNvSpPr txBox="1"/>
          <p:nvPr/>
        </p:nvSpPr>
        <p:spPr>
          <a:xfrm>
            <a:off x="6946387" y="6409330"/>
            <a:ext cx="3909236" cy="369332"/>
          </a:xfrm>
          <a:prstGeom prst="rect">
            <a:avLst/>
          </a:prstGeom>
          <a:noFill/>
        </p:spPr>
        <p:txBody>
          <a:bodyPr wrap="square" rtlCol="0">
            <a:spAutoFit/>
          </a:bodyPr>
          <a:lstStyle/>
          <a:p>
            <a:r>
              <a:rPr lang="fr-FR" b="1" dirty="0"/>
              <a:t>Pollution de différentes sortes </a:t>
            </a:r>
          </a:p>
        </p:txBody>
      </p:sp>
      <p:sp>
        <p:nvSpPr>
          <p:cNvPr id="6" name="Left Brace 5">
            <a:extLst>
              <a:ext uri="{FF2B5EF4-FFF2-40B4-BE49-F238E27FC236}">
                <a16:creationId xmlns:a16="http://schemas.microsoft.com/office/drawing/2014/main" id="{803173AF-52C5-9173-900D-C4023C2DC658}"/>
              </a:ext>
            </a:extLst>
          </p:cNvPr>
          <p:cNvSpPr/>
          <p:nvPr/>
        </p:nvSpPr>
        <p:spPr>
          <a:xfrm>
            <a:off x="10201832" y="914400"/>
            <a:ext cx="377564" cy="238169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TextBox 8">
            <a:extLst>
              <a:ext uri="{FF2B5EF4-FFF2-40B4-BE49-F238E27FC236}">
                <a16:creationId xmlns:a16="http://schemas.microsoft.com/office/drawing/2014/main" id="{9BB0C680-9E2A-5B3C-D288-CD9823980390}"/>
              </a:ext>
            </a:extLst>
          </p:cNvPr>
          <p:cNvSpPr txBox="1"/>
          <p:nvPr/>
        </p:nvSpPr>
        <p:spPr>
          <a:xfrm>
            <a:off x="10393110" y="1023932"/>
            <a:ext cx="1969122" cy="2308324"/>
          </a:xfrm>
          <a:prstGeom prst="rect">
            <a:avLst/>
          </a:prstGeom>
          <a:noFill/>
        </p:spPr>
        <p:txBody>
          <a:bodyPr wrap="square" rtlCol="0">
            <a:spAutoFit/>
          </a:bodyPr>
          <a:lstStyle/>
          <a:p>
            <a:r>
              <a:rPr lang="fr-FR" b="1" dirty="0"/>
              <a:t>*Épuisement des ressources</a:t>
            </a:r>
          </a:p>
          <a:p>
            <a:endParaRPr lang="fr-FR" b="1" dirty="0"/>
          </a:p>
          <a:p>
            <a:r>
              <a:rPr lang="fr-FR" b="1" dirty="0"/>
              <a:t>*Artificialisation des sols</a:t>
            </a:r>
          </a:p>
          <a:p>
            <a:endParaRPr lang="fr-FR" b="1" dirty="0"/>
          </a:p>
          <a:p>
            <a:r>
              <a:rPr lang="fr-FR" b="1" dirty="0"/>
              <a:t>*Dégradation des espaces verts </a:t>
            </a:r>
          </a:p>
        </p:txBody>
      </p:sp>
      <p:sp>
        <p:nvSpPr>
          <p:cNvPr id="10" name="Left Brace 9">
            <a:extLst>
              <a:ext uri="{FF2B5EF4-FFF2-40B4-BE49-F238E27FC236}">
                <a16:creationId xmlns:a16="http://schemas.microsoft.com/office/drawing/2014/main" id="{32061F96-BD0D-F022-7CBB-6C8F8CBC6509}"/>
              </a:ext>
            </a:extLst>
          </p:cNvPr>
          <p:cNvSpPr/>
          <p:nvPr/>
        </p:nvSpPr>
        <p:spPr>
          <a:xfrm>
            <a:off x="10201831" y="4051005"/>
            <a:ext cx="377565" cy="230832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extBox 10">
            <a:extLst>
              <a:ext uri="{FF2B5EF4-FFF2-40B4-BE49-F238E27FC236}">
                <a16:creationId xmlns:a16="http://schemas.microsoft.com/office/drawing/2014/main" id="{4594AE06-01E2-9060-3475-A21EA5FF9A2C}"/>
              </a:ext>
            </a:extLst>
          </p:cNvPr>
          <p:cNvSpPr txBox="1"/>
          <p:nvPr/>
        </p:nvSpPr>
        <p:spPr>
          <a:xfrm>
            <a:off x="10393110" y="4146698"/>
            <a:ext cx="1798890" cy="2308324"/>
          </a:xfrm>
          <a:prstGeom prst="rect">
            <a:avLst/>
          </a:prstGeom>
          <a:noFill/>
        </p:spPr>
        <p:txBody>
          <a:bodyPr wrap="square" rtlCol="0">
            <a:spAutoFit/>
          </a:bodyPr>
          <a:lstStyle/>
          <a:p>
            <a:r>
              <a:rPr lang="fr-FR" b="1" dirty="0"/>
              <a:t>*Pollution atmosphérique</a:t>
            </a:r>
          </a:p>
          <a:p>
            <a:endParaRPr lang="fr-FR" b="1" dirty="0"/>
          </a:p>
          <a:p>
            <a:r>
              <a:rPr lang="fr-FR" b="1" dirty="0"/>
              <a:t>*Prolifération des déchets</a:t>
            </a:r>
          </a:p>
          <a:p>
            <a:endParaRPr lang="fr-FR" b="1" dirty="0"/>
          </a:p>
          <a:p>
            <a:r>
              <a:rPr lang="fr-FR" b="1" dirty="0"/>
              <a:t>*Pollutions des eaux </a:t>
            </a:r>
          </a:p>
        </p:txBody>
      </p:sp>
    </p:spTree>
    <p:extLst>
      <p:ext uri="{BB962C8B-B14F-4D97-AF65-F5344CB8AC3E}">
        <p14:creationId xmlns:p14="http://schemas.microsoft.com/office/powerpoint/2010/main" val="373986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220C-7129-BD3E-9A4D-D07673D70B2A}"/>
              </a:ext>
            </a:extLst>
          </p:cNvPr>
          <p:cNvSpPr>
            <a:spLocks noGrp="1"/>
          </p:cNvSpPr>
          <p:nvPr>
            <p:ph type="ctrTitle"/>
          </p:nvPr>
        </p:nvSpPr>
        <p:spPr>
          <a:xfrm>
            <a:off x="136451" y="138796"/>
            <a:ext cx="12133521" cy="531055"/>
          </a:xfrm>
        </p:spPr>
        <p:txBody>
          <a:bodyPr>
            <a:normAutofit fontScale="90000"/>
          </a:bodyPr>
          <a:lstStyle/>
          <a:p>
            <a:pPr algn="l"/>
            <a:r>
              <a:rPr lang="fr-FR" sz="3100" b="1" u="sng" dirty="0">
                <a:solidFill>
                  <a:srgbClr val="00B050"/>
                </a:solidFill>
              </a:rPr>
              <a:t>De la charte d’athénes (Ville moderne) a la charte d’aalborg (Ville durable</a:t>
            </a:r>
            <a:r>
              <a:rPr lang="fr-FR" sz="3600" b="1" u="sng" dirty="0">
                <a:solidFill>
                  <a:srgbClr val="00B050"/>
                </a:solidFill>
              </a:rPr>
              <a:t>):</a:t>
            </a:r>
          </a:p>
        </p:txBody>
      </p:sp>
      <p:pic>
        <p:nvPicPr>
          <p:cNvPr id="5" name="Picture 4">
            <a:extLst>
              <a:ext uri="{FF2B5EF4-FFF2-40B4-BE49-F238E27FC236}">
                <a16:creationId xmlns:a16="http://schemas.microsoft.com/office/drawing/2014/main" id="{E26348F1-2154-8D73-8674-42B9B587D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07" y="669851"/>
            <a:ext cx="10047767" cy="4128090"/>
          </a:xfrm>
          <a:prstGeom prst="rect">
            <a:avLst/>
          </a:prstGeom>
        </p:spPr>
      </p:pic>
      <p:sp>
        <p:nvSpPr>
          <p:cNvPr id="4" name="TextBox 3">
            <a:extLst>
              <a:ext uri="{FF2B5EF4-FFF2-40B4-BE49-F238E27FC236}">
                <a16:creationId xmlns:a16="http://schemas.microsoft.com/office/drawing/2014/main" id="{9CC356B7-30A5-AEF8-597A-9F4E0BE91ACA}"/>
              </a:ext>
            </a:extLst>
          </p:cNvPr>
          <p:cNvSpPr txBox="1"/>
          <p:nvPr/>
        </p:nvSpPr>
        <p:spPr>
          <a:xfrm>
            <a:off x="552893" y="4657060"/>
            <a:ext cx="5543107" cy="2031325"/>
          </a:xfrm>
          <a:prstGeom prst="rect">
            <a:avLst/>
          </a:prstGeom>
          <a:solidFill>
            <a:srgbClr val="FFC000"/>
          </a:solidFill>
        </p:spPr>
        <p:txBody>
          <a:bodyPr wrap="square" rtlCol="0">
            <a:spAutoFit/>
          </a:bodyPr>
          <a:lstStyle/>
          <a:p>
            <a:r>
              <a:rPr lang="fr-FR" b="1" dirty="0"/>
              <a:t>Elle a constitué le IV CIAM, tenu a Athénes en 1933 sous l’égide de ‘’LE COURBUSIER’’</a:t>
            </a:r>
          </a:p>
          <a:p>
            <a:r>
              <a:rPr lang="fr-FR" b="1" dirty="0"/>
              <a:t>Le théme en était ‘</a:t>
            </a:r>
            <a:r>
              <a:rPr lang="fr-FR" b="1" dirty="0">
                <a:solidFill>
                  <a:srgbClr val="FF0000"/>
                </a:solidFill>
              </a:rPr>
              <a:t>’LA VILLE FONCTIONNELLE’’ </a:t>
            </a:r>
          </a:p>
          <a:p>
            <a:r>
              <a:rPr lang="fr-FR" b="1" dirty="0"/>
              <a:t>La charte compte 95 points sur la planification et la construction des villes </a:t>
            </a:r>
          </a:p>
          <a:p>
            <a:r>
              <a:rPr lang="fr-FR" b="1" dirty="0"/>
              <a:t>Sujets traités: Tours d’habitation, Séparation des zones résidentielles et les voies de trasports.....etc.</a:t>
            </a:r>
          </a:p>
        </p:txBody>
      </p:sp>
      <p:sp>
        <p:nvSpPr>
          <p:cNvPr id="6" name="TextBox 5">
            <a:extLst>
              <a:ext uri="{FF2B5EF4-FFF2-40B4-BE49-F238E27FC236}">
                <a16:creationId xmlns:a16="http://schemas.microsoft.com/office/drawing/2014/main" id="{51975D47-9377-69C5-81C6-D832B977FB07}"/>
              </a:ext>
            </a:extLst>
          </p:cNvPr>
          <p:cNvSpPr txBox="1"/>
          <p:nvPr/>
        </p:nvSpPr>
        <p:spPr>
          <a:xfrm>
            <a:off x="6477000" y="4657059"/>
            <a:ext cx="5715000" cy="2031325"/>
          </a:xfrm>
          <a:prstGeom prst="rect">
            <a:avLst/>
          </a:prstGeom>
          <a:solidFill>
            <a:srgbClr val="FFC000"/>
          </a:solidFill>
        </p:spPr>
        <p:txBody>
          <a:bodyPr wrap="square" rtlCol="0">
            <a:spAutoFit/>
          </a:bodyPr>
          <a:lstStyle/>
          <a:p>
            <a:pPr algn="just"/>
            <a:r>
              <a:rPr lang="fr-FR" b="1" i="0" dirty="0">
                <a:solidFill>
                  <a:srgbClr val="000000"/>
                </a:solidFill>
                <a:effectLst/>
              </a:rPr>
              <a:t>Elle a été signée lors de la 1ère Conférence européenne des villes durables tenue en 1994 à Aalborg, au Danemark.                                                          </a:t>
            </a:r>
          </a:p>
          <a:p>
            <a:pPr algn="just"/>
            <a:r>
              <a:rPr lang="fr-FR" b="1" i="0" dirty="0">
                <a:solidFill>
                  <a:srgbClr val="000000"/>
                </a:solidFill>
                <a:effectLst/>
              </a:rPr>
              <a:t>Il s’agit d’une importante initiative pour le développement durable en Europe et d’un document de référence en matière de déclarations d’intention des collectivités vis-à-vis du développement durable.</a:t>
            </a:r>
            <a:endParaRPr lang="fr-FR" b="1" dirty="0"/>
          </a:p>
        </p:txBody>
      </p:sp>
      <p:cxnSp>
        <p:nvCxnSpPr>
          <p:cNvPr id="8" name="Straight Connector 7">
            <a:extLst>
              <a:ext uri="{FF2B5EF4-FFF2-40B4-BE49-F238E27FC236}">
                <a16:creationId xmlns:a16="http://schemas.microsoft.com/office/drawing/2014/main" id="{B4330C17-379D-FC6B-4710-BAB8F42A5CFF}"/>
              </a:ext>
            </a:extLst>
          </p:cNvPr>
          <p:cNvCxnSpPr>
            <a:cxnSpLocks/>
          </p:cNvCxnSpPr>
          <p:nvPr/>
        </p:nvCxnSpPr>
        <p:spPr>
          <a:xfrm>
            <a:off x="6259918" y="669851"/>
            <a:ext cx="26581" cy="610308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25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4D28-C030-F1F3-8442-AACAAE92FEB3}"/>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8CBF3093-7853-BFBC-7779-563F303F9CEA}"/>
              </a:ext>
            </a:extLst>
          </p:cNvPr>
          <p:cNvSpPr>
            <a:spLocks noGrp="1"/>
          </p:cNvSpPr>
          <p:nvPr>
            <p:ph type="subTitle" idx="1"/>
          </p:nvPr>
        </p:nvSpPr>
        <p:spPr/>
        <p:txBody>
          <a:bodyPr/>
          <a:lstStyle/>
          <a:p>
            <a:endParaRPr lang="fr-FR"/>
          </a:p>
        </p:txBody>
      </p:sp>
      <p:graphicFrame>
        <p:nvGraphicFramePr>
          <p:cNvPr id="4" name="Table 3">
            <a:extLst>
              <a:ext uri="{FF2B5EF4-FFF2-40B4-BE49-F238E27FC236}">
                <a16:creationId xmlns:a16="http://schemas.microsoft.com/office/drawing/2014/main" id="{8E583895-545D-C4A7-CD0A-EB2CD707F059}"/>
              </a:ext>
            </a:extLst>
          </p:cNvPr>
          <p:cNvGraphicFramePr>
            <a:graphicFrameLocks noGrp="1"/>
          </p:cNvGraphicFramePr>
          <p:nvPr>
            <p:extLst>
              <p:ext uri="{D42A27DB-BD31-4B8C-83A1-F6EECF244321}">
                <p14:modId xmlns:p14="http://schemas.microsoft.com/office/powerpoint/2010/main" val="2040074786"/>
              </p:ext>
            </p:extLst>
          </p:nvPr>
        </p:nvGraphicFramePr>
        <p:xfrm>
          <a:off x="1071525" y="1128307"/>
          <a:ext cx="10048950" cy="3718560"/>
        </p:xfrm>
        <a:graphic>
          <a:graphicData uri="http://schemas.openxmlformats.org/drawingml/2006/table">
            <a:tbl>
              <a:tblPr firstRow="1" bandRow="1">
                <a:tableStyleId>{5C22544A-7EE6-4342-B048-85BDC9FD1C3A}</a:tableStyleId>
              </a:tblPr>
              <a:tblGrid>
                <a:gridCol w="5024475">
                  <a:extLst>
                    <a:ext uri="{9D8B030D-6E8A-4147-A177-3AD203B41FA5}">
                      <a16:colId xmlns:a16="http://schemas.microsoft.com/office/drawing/2014/main" val="703922656"/>
                    </a:ext>
                  </a:extLst>
                </a:gridCol>
                <a:gridCol w="5024475">
                  <a:extLst>
                    <a:ext uri="{9D8B030D-6E8A-4147-A177-3AD203B41FA5}">
                      <a16:colId xmlns:a16="http://schemas.microsoft.com/office/drawing/2014/main" val="2730385709"/>
                    </a:ext>
                  </a:extLst>
                </a:gridCol>
              </a:tblGrid>
              <a:tr h="370840">
                <a:tc gridSpan="2">
                  <a:txBody>
                    <a:bodyPr/>
                    <a:lstStyle/>
                    <a:p>
                      <a:r>
                        <a:rPr lang="fr-FR" sz="2000" dirty="0"/>
                        <a:t>             </a:t>
                      </a:r>
                      <a:r>
                        <a:rPr lang="fr-FR" sz="2400" dirty="0"/>
                        <a:t>Urbanisme innovateur                  vs                   Ville durable </a:t>
                      </a:r>
                      <a:endParaRPr lang="fr-FR" sz="2000" dirty="0"/>
                    </a:p>
                  </a:txBody>
                  <a:tcPr>
                    <a:solidFill>
                      <a:srgbClr val="92D050"/>
                    </a:solidFill>
                  </a:tcPr>
                </a:tc>
                <a:tc hMerge="1">
                  <a:txBody>
                    <a:bodyPr/>
                    <a:lstStyle/>
                    <a:p>
                      <a:endParaRPr lang="fr-FR" dirty="0"/>
                    </a:p>
                  </a:txBody>
                  <a:tcPr/>
                </a:tc>
                <a:extLst>
                  <a:ext uri="{0D108BD9-81ED-4DB2-BD59-A6C34878D82A}">
                    <a16:rowId xmlns:a16="http://schemas.microsoft.com/office/drawing/2014/main" val="3486154062"/>
                  </a:ext>
                </a:extLst>
              </a:tr>
              <a:tr h="370840">
                <a:tc>
                  <a:txBody>
                    <a:bodyPr/>
                    <a:lstStyle/>
                    <a:p>
                      <a:pPr algn="ctr"/>
                      <a:r>
                        <a:rPr lang="fr-FR" sz="2400" b="1" u="sng" dirty="0"/>
                        <a:t>Charte d’athénes (1933)</a:t>
                      </a:r>
                    </a:p>
                  </a:txBody>
                  <a:tcPr>
                    <a:solidFill>
                      <a:schemeClr val="accent2">
                        <a:lumMod val="60000"/>
                        <a:lumOff val="40000"/>
                      </a:schemeClr>
                    </a:solidFill>
                  </a:tcPr>
                </a:tc>
                <a:tc>
                  <a:txBody>
                    <a:bodyPr/>
                    <a:lstStyle/>
                    <a:p>
                      <a:pPr algn="ctr"/>
                      <a:r>
                        <a:rPr lang="fr-FR" sz="2400" b="1" u="sng" dirty="0"/>
                        <a:t>Charte d’Aalborg (1994) </a:t>
                      </a:r>
                    </a:p>
                  </a:txBody>
                  <a:tcPr>
                    <a:solidFill>
                      <a:schemeClr val="accent2">
                        <a:lumMod val="60000"/>
                        <a:lumOff val="40000"/>
                      </a:schemeClr>
                    </a:solidFill>
                  </a:tcPr>
                </a:tc>
                <a:extLst>
                  <a:ext uri="{0D108BD9-81ED-4DB2-BD59-A6C34878D82A}">
                    <a16:rowId xmlns:a16="http://schemas.microsoft.com/office/drawing/2014/main" val="231665218"/>
                  </a:ext>
                </a:extLst>
              </a:tr>
              <a:tr h="370840">
                <a:tc>
                  <a:txBody>
                    <a:bodyPr/>
                    <a:lstStyle/>
                    <a:p>
                      <a:pPr algn="ctr"/>
                      <a:r>
                        <a:rPr lang="fr-FR" sz="2000" dirty="0"/>
                        <a:t>Principe de la table rase </a:t>
                      </a:r>
                    </a:p>
                  </a:txBody>
                  <a:tcPr anchor="ctr">
                    <a:solidFill>
                      <a:schemeClr val="accent2">
                        <a:lumMod val="60000"/>
                        <a:lumOff val="40000"/>
                      </a:schemeClr>
                    </a:solidFill>
                  </a:tcPr>
                </a:tc>
                <a:tc>
                  <a:txBody>
                    <a:bodyPr/>
                    <a:lstStyle/>
                    <a:p>
                      <a:pPr algn="ctr"/>
                      <a:r>
                        <a:rPr lang="fr-FR" sz="2000" dirty="0"/>
                        <a:t>Attitude patrimonoale: Partir de l’exixtsant et le mettre en valeur </a:t>
                      </a:r>
                    </a:p>
                  </a:txBody>
                  <a:tcPr anchor="ctr">
                    <a:solidFill>
                      <a:schemeClr val="accent2">
                        <a:lumMod val="60000"/>
                        <a:lumOff val="40000"/>
                      </a:schemeClr>
                    </a:solidFill>
                  </a:tcPr>
                </a:tc>
                <a:extLst>
                  <a:ext uri="{0D108BD9-81ED-4DB2-BD59-A6C34878D82A}">
                    <a16:rowId xmlns:a16="http://schemas.microsoft.com/office/drawing/2014/main" val="2941623921"/>
                  </a:ext>
                </a:extLst>
              </a:tr>
              <a:tr h="370840">
                <a:tc>
                  <a:txBody>
                    <a:bodyPr/>
                    <a:lstStyle/>
                    <a:p>
                      <a:pPr algn="ctr"/>
                      <a:r>
                        <a:rPr lang="fr-FR" sz="2000" dirty="0"/>
                        <a:t>Zonage </a:t>
                      </a:r>
                    </a:p>
                  </a:txBody>
                  <a:tcPr anchor="ctr">
                    <a:solidFill>
                      <a:schemeClr val="accent2">
                        <a:lumMod val="60000"/>
                        <a:lumOff val="40000"/>
                      </a:schemeClr>
                    </a:solidFill>
                  </a:tcPr>
                </a:tc>
                <a:tc>
                  <a:txBody>
                    <a:bodyPr/>
                    <a:lstStyle/>
                    <a:p>
                      <a:pPr algn="ctr"/>
                      <a:r>
                        <a:rPr lang="fr-FR" sz="2000" dirty="0"/>
                        <a:t>Mixité fonctionnelle et politiques transversales </a:t>
                      </a:r>
                    </a:p>
                  </a:txBody>
                  <a:tcPr anchor="ctr">
                    <a:solidFill>
                      <a:schemeClr val="accent2">
                        <a:lumMod val="60000"/>
                        <a:lumOff val="40000"/>
                      </a:schemeClr>
                    </a:solidFill>
                  </a:tcPr>
                </a:tc>
                <a:extLst>
                  <a:ext uri="{0D108BD9-81ED-4DB2-BD59-A6C34878D82A}">
                    <a16:rowId xmlns:a16="http://schemas.microsoft.com/office/drawing/2014/main" val="3475922676"/>
                  </a:ext>
                </a:extLst>
              </a:tr>
              <a:tr h="370840">
                <a:tc>
                  <a:txBody>
                    <a:bodyPr/>
                    <a:lstStyle/>
                    <a:p>
                      <a:pPr algn="ctr"/>
                      <a:r>
                        <a:rPr lang="fr-FR" sz="2000" dirty="0"/>
                        <a:t>Fludification de la circulation </a:t>
                      </a:r>
                    </a:p>
                    <a:p>
                      <a:pPr algn="ctr"/>
                      <a:r>
                        <a:rPr lang="fr-FR" sz="2000" dirty="0"/>
                        <a:t>Séparation des circulations </a:t>
                      </a:r>
                    </a:p>
                  </a:txBody>
                  <a:tcPr anchor="ctr">
                    <a:solidFill>
                      <a:schemeClr val="accent2">
                        <a:lumMod val="60000"/>
                        <a:lumOff val="40000"/>
                      </a:schemeClr>
                    </a:solidFill>
                  </a:tcPr>
                </a:tc>
                <a:tc>
                  <a:txBody>
                    <a:bodyPr/>
                    <a:lstStyle/>
                    <a:p>
                      <a:pPr algn="ctr"/>
                      <a:r>
                        <a:rPr lang="fr-FR" sz="2000" dirty="0"/>
                        <a:t>Réduction de la mobilité contrainte </a:t>
                      </a:r>
                    </a:p>
                    <a:p>
                      <a:pPr algn="ctr"/>
                      <a:r>
                        <a:rPr lang="fr-FR" sz="2000" dirty="0"/>
                        <a:t>Reconquéte de la voirie par tous les modes de transport </a:t>
                      </a:r>
                    </a:p>
                  </a:txBody>
                  <a:tcPr anchor="ctr">
                    <a:solidFill>
                      <a:schemeClr val="accent2">
                        <a:lumMod val="60000"/>
                        <a:lumOff val="40000"/>
                      </a:schemeClr>
                    </a:solidFill>
                  </a:tcPr>
                </a:tc>
                <a:extLst>
                  <a:ext uri="{0D108BD9-81ED-4DB2-BD59-A6C34878D82A}">
                    <a16:rowId xmlns:a16="http://schemas.microsoft.com/office/drawing/2014/main" val="3813795803"/>
                  </a:ext>
                </a:extLst>
              </a:tr>
              <a:tr h="370840">
                <a:tc>
                  <a:txBody>
                    <a:bodyPr/>
                    <a:lstStyle/>
                    <a:p>
                      <a:pPr algn="ctr"/>
                      <a:r>
                        <a:rPr lang="fr-FR" sz="2000" dirty="0"/>
                        <a:t>Urbanisme d’experts </a:t>
                      </a:r>
                    </a:p>
                    <a:p>
                      <a:pPr algn="ctr"/>
                      <a:r>
                        <a:rPr lang="fr-FR" sz="2000" dirty="0"/>
                        <a:t>Géométrisation et rationalisation de la ville </a:t>
                      </a:r>
                    </a:p>
                  </a:txBody>
                  <a:tcPr anchor="ctr">
                    <a:solidFill>
                      <a:schemeClr val="accent2">
                        <a:lumMod val="60000"/>
                        <a:lumOff val="40000"/>
                      </a:schemeClr>
                    </a:solidFill>
                  </a:tcPr>
                </a:tc>
                <a:tc>
                  <a:txBody>
                    <a:bodyPr/>
                    <a:lstStyle/>
                    <a:p>
                      <a:pPr algn="ctr"/>
                      <a:r>
                        <a:rPr lang="fr-FR" sz="2000" dirty="0"/>
                        <a:t>Urbanisme participatif </a:t>
                      </a:r>
                    </a:p>
                    <a:p>
                      <a:pPr algn="ctr"/>
                      <a:r>
                        <a:rPr lang="fr-FR" sz="2000" dirty="0"/>
                        <a:t>Singularité des réponses </a:t>
                      </a:r>
                    </a:p>
                  </a:txBody>
                  <a:tcPr anchor="ctr">
                    <a:solidFill>
                      <a:schemeClr val="accent2">
                        <a:lumMod val="60000"/>
                        <a:lumOff val="40000"/>
                      </a:schemeClr>
                    </a:solidFill>
                  </a:tcPr>
                </a:tc>
                <a:extLst>
                  <a:ext uri="{0D108BD9-81ED-4DB2-BD59-A6C34878D82A}">
                    <a16:rowId xmlns:a16="http://schemas.microsoft.com/office/drawing/2014/main" val="3581696251"/>
                  </a:ext>
                </a:extLst>
              </a:tr>
            </a:tbl>
          </a:graphicData>
        </a:graphic>
      </p:graphicFrame>
      <p:sp>
        <p:nvSpPr>
          <p:cNvPr id="6" name="TextBox 5">
            <a:extLst>
              <a:ext uri="{FF2B5EF4-FFF2-40B4-BE49-F238E27FC236}">
                <a16:creationId xmlns:a16="http://schemas.microsoft.com/office/drawing/2014/main" id="{46B10E35-993A-C047-98B8-9F20C65547FB}"/>
              </a:ext>
            </a:extLst>
          </p:cNvPr>
          <p:cNvSpPr txBox="1"/>
          <p:nvPr/>
        </p:nvSpPr>
        <p:spPr>
          <a:xfrm>
            <a:off x="2488018" y="5735637"/>
            <a:ext cx="7995683" cy="461665"/>
          </a:xfrm>
          <a:prstGeom prst="rect">
            <a:avLst/>
          </a:prstGeom>
          <a:noFill/>
        </p:spPr>
        <p:txBody>
          <a:bodyPr wrap="square" rtlCol="0">
            <a:spAutoFit/>
          </a:bodyPr>
          <a:lstStyle/>
          <a:p>
            <a:r>
              <a:rPr lang="fr-FR" sz="2400" b="1" dirty="0"/>
              <a:t>Comparaison de la charte d’Athénes et la cahrte d’Aalborg </a:t>
            </a:r>
          </a:p>
        </p:txBody>
      </p:sp>
    </p:spTree>
    <p:extLst>
      <p:ext uri="{BB962C8B-B14F-4D97-AF65-F5344CB8AC3E}">
        <p14:creationId xmlns:p14="http://schemas.microsoft.com/office/powerpoint/2010/main" val="128201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2379</TotalTime>
  <Words>2549</Words>
  <Application>Microsoft Office PowerPoint</Application>
  <PresentationFormat>Widescreen</PresentationFormat>
  <Paragraphs>161</Paragraphs>
  <Slides>23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Candara</vt:lpstr>
      <vt:lpstr>Helvetica Neue</vt:lpstr>
      <vt:lpstr>Noto Sans</vt:lpstr>
      <vt:lpstr>Roboto</vt:lpstr>
      <vt:lpstr>Times New Roman</vt:lpstr>
      <vt:lpstr>Office Theme</vt:lpstr>
      <vt:lpstr>Initiation au développement durable en ville </vt:lpstr>
      <vt:lpstr>1. Génése du concept de développement durable:</vt:lpstr>
      <vt:lpstr>PowerPoint Presentation</vt:lpstr>
      <vt:lpstr>PowerPoint Presentation</vt:lpstr>
      <vt:lpstr>PowerPoint Presentation</vt:lpstr>
      <vt:lpstr>2- La politique du développement durable en Algérie :</vt:lpstr>
      <vt:lpstr>3- Raisons de l’application des principes de développement durable en ville: </vt:lpstr>
      <vt:lpstr>De la charte d’athénes (Ville moderne) a la charte d’aalborg (Ville durable):</vt:lpstr>
      <vt:lpstr>PowerPoint Presentation</vt:lpstr>
      <vt:lpstr>4- Développement durable dans le contexte urbain:</vt:lpstr>
      <vt:lpstr>L’approche environnementaliste doit étre réconcilié avec ‘’le volet social’’ et ‘’économique’’</vt:lpstr>
      <vt:lpstr>B- L’approche anthropocentrique: </vt:lpstr>
      <vt:lpstr>C- L’approche classique du développement durable:</vt:lpstr>
      <vt:lpstr>5- Mise en oeuvre du développement durable dans la ville: </vt:lpstr>
      <vt:lpstr>B- La ville inclusive: </vt:lpstr>
      <vt:lpstr>PowerPoint Presentation</vt:lpstr>
      <vt:lpstr>E- La ville résiliente:</vt:lpstr>
      <vt:lpstr>PowerPoint Presentation</vt:lpstr>
      <vt:lpstr>6- Évaluation de la durabilité de la ville:</vt:lpstr>
      <vt:lpstr>B- Le métabolisme urbain: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ZED</dc:creator>
  <cp:lastModifiedBy>ZED</cp:lastModifiedBy>
  <cp:revision>17</cp:revision>
  <dcterms:created xsi:type="dcterms:W3CDTF">2024-09-29T13:10:19Z</dcterms:created>
  <dcterms:modified xsi:type="dcterms:W3CDTF">2024-10-25T18:28:00Z</dcterms:modified>
</cp:coreProperties>
</file>